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charts/chart5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79" r:id="rId3"/>
    <p:sldId id="268" r:id="rId4"/>
    <p:sldId id="277" r:id="rId5"/>
    <p:sldId id="269" r:id="rId6"/>
    <p:sldId id="278" r:id="rId7"/>
    <p:sldId id="270" r:id="rId8"/>
    <p:sldId id="272" r:id="rId9"/>
    <p:sldId id="271" r:id="rId10"/>
    <p:sldId id="261" r:id="rId11"/>
    <p:sldId id="262" r:id="rId12"/>
    <p:sldId id="258" r:id="rId13"/>
    <p:sldId id="286" r:id="rId14"/>
    <p:sldId id="275" r:id="rId15"/>
    <p:sldId id="292" r:id="rId16"/>
    <p:sldId id="273" r:id="rId17"/>
    <p:sldId id="274" r:id="rId18"/>
    <p:sldId id="289" r:id="rId19"/>
    <p:sldId id="287" r:id="rId20"/>
    <p:sldId id="288" r:id="rId21"/>
    <p:sldId id="265" r:id="rId22"/>
    <p:sldId id="285" r:id="rId23"/>
    <p:sldId id="297" r:id="rId24"/>
    <p:sldId id="263" r:id="rId25"/>
    <p:sldId id="257" r:id="rId26"/>
    <p:sldId id="260" r:id="rId27"/>
    <p:sldId id="298" r:id="rId28"/>
    <p:sldId id="294" r:id="rId29"/>
    <p:sldId id="295" r:id="rId30"/>
    <p:sldId id="296" r:id="rId31"/>
    <p:sldId id="290" r:id="rId32"/>
    <p:sldId id="291" r:id="rId33"/>
    <p:sldId id="293" r:id="rId34"/>
    <p:sldId id="280" r:id="rId35"/>
    <p:sldId id="281" r:id="rId36"/>
    <p:sldId id="282" r:id="rId37"/>
    <p:sldId id="283" r:id="rId38"/>
    <p:sldId id="284" r:id="rId39"/>
    <p:sldId id="276" r:id="rId40"/>
  </p:sldIdLst>
  <p:sldSz cx="9144000" cy="6858000" type="screen4x3"/>
  <p:notesSz cx="6858000" cy="9144000"/>
  <p:defaultTextStyle>
    <a:defPPr>
      <a:defRPr lang="sk-S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39" d="100"/>
          <a:sy n="39" d="100"/>
        </p:scale>
        <p:origin x="-1368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Admin\Desktop\Spr&#225;va%20o%20VV&#268;%20za%202014\Pohyby%20doktorandov%202010-2014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Admin\Desktop\Spr&#225;va%20o%20VV&#268;%20za%202014\Pohyby%20doktorandov%202010-2014.xlsx" TargetMode="Externa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Admin\Desktop\Spr&#225;va%20o%20VV&#268;%20za%202014\Pohyby%20doktorandov%202010-2014.xlsx" TargetMode="External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oleObject" Target="file:///D:\A_PETER\Vedenie%20LF%20UK\Preh&#318;ad%20publika&#269;nej%20aktivity%202008_2014\Sum&#225;r%20publika&#269;nej%20aktivity%202008-2013.xlsx" TargetMode="External"/></Relationships>
</file>

<file path=ppt/charts/_rels/chart5.xml.rels><?xml version="1.0" encoding="UTF-8" standalone="yes"?>
<Relationships xmlns="http://schemas.openxmlformats.org/package/2006/relationships"><Relationship Id="rId1" Type="http://schemas.openxmlformats.org/officeDocument/2006/relationships/oleObject" Target="file:///D:\A_PETER\Vedenie%20LF%20UK\Preh&#318;ad%20publika&#269;nej%20aktivity%202008_2014\Sum&#225;r%20publika&#269;nej%20aktivity%202008-2013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sk-SK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Hárok1!$A$9</c:f>
              <c:strCache>
                <c:ptCount val="1"/>
                <c:pt idx="0">
                  <c:v>Počet doktorandov k 31.12</c:v>
                </c:pt>
              </c:strCache>
            </c:strRef>
          </c:tx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numRef>
              <c:f>Hárok1!$B$2:$F$2</c:f>
              <c:numCache>
                <c:formatCode>General</c:formatCode>
                <c:ptCount val="5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</c:numCache>
            </c:numRef>
          </c:cat>
          <c:val>
            <c:numRef>
              <c:f>Hárok1!$B$9:$F$9</c:f>
              <c:numCache>
                <c:formatCode>General</c:formatCode>
                <c:ptCount val="5"/>
                <c:pt idx="0">
                  <c:v>149</c:v>
                </c:pt>
                <c:pt idx="1">
                  <c:v>160</c:v>
                </c:pt>
                <c:pt idx="2">
                  <c:v>156</c:v>
                </c:pt>
                <c:pt idx="3">
                  <c:v>149</c:v>
                </c:pt>
                <c:pt idx="4">
                  <c:v>116</c:v>
                </c:pt>
              </c:numCache>
            </c:numRef>
          </c: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61974400"/>
        <c:axId val="61975936"/>
      </c:lineChart>
      <c:catAx>
        <c:axId val="61974400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crossAx val="61975936"/>
        <c:crosses val="autoZero"/>
        <c:auto val="1"/>
        <c:lblAlgn val="ctr"/>
        <c:lblOffset val="100"/>
        <c:noMultiLvlLbl val="0"/>
      </c:catAx>
      <c:valAx>
        <c:axId val="61975936"/>
        <c:scaling>
          <c:orientation val="minMax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crossAx val="61974400"/>
        <c:crosses val="autoZero"/>
        <c:crossBetween val="between"/>
        <c:majorUnit val="50"/>
      </c:valAx>
    </c:plotArea>
    <c:plotVisOnly val="1"/>
    <c:dispBlanksAs val="gap"/>
    <c:showDLblsOverMax val="0"/>
  </c:chart>
  <c:txPr>
    <a:bodyPr/>
    <a:lstStyle/>
    <a:p>
      <a:pPr>
        <a:defRPr sz="2000"/>
      </a:pPr>
      <a:endParaRPr lang="sk-SK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sk-SK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Hárok1!$A$3</c:f>
              <c:strCache>
                <c:ptCount val="1"/>
                <c:pt idx="0">
                  <c:v>Novoprijatí</c:v>
                </c:pt>
              </c:strCache>
            </c:strRef>
          </c:tx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numRef>
              <c:f>Hárok1!$B$2:$F$2</c:f>
              <c:numCache>
                <c:formatCode>General</c:formatCode>
                <c:ptCount val="5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</c:numCache>
            </c:numRef>
          </c:cat>
          <c:val>
            <c:numRef>
              <c:f>Hárok1!$B$3:$F$3</c:f>
              <c:numCache>
                <c:formatCode>General</c:formatCode>
                <c:ptCount val="5"/>
                <c:pt idx="0">
                  <c:v>39</c:v>
                </c:pt>
                <c:pt idx="1">
                  <c:v>47</c:v>
                </c:pt>
                <c:pt idx="2">
                  <c:v>41</c:v>
                </c:pt>
                <c:pt idx="3">
                  <c:v>28</c:v>
                </c:pt>
                <c:pt idx="4">
                  <c:v>22</c:v>
                </c:pt>
              </c:numCache>
            </c:numRef>
          </c: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61886848"/>
        <c:axId val="61888384"/>
      </c:lineChart>
      <c:catAx>
        <c:axId val="61886848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crossAx val="61888384"/>
        <c:crosses val="autoZero"/>
        <c:auto val="1"/>
        <c:lblAlgn val="ctr"/>
        <c:lblOffset val="100"/>
        <c:noMultiLvlLbl val="0"/>
      </c:catAx>
      <c:valAx>
        <c:axId val="61888384"/>
        <c:scaling>
          <c:orientation val="minMax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crossAx val="61886848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800"/>
      </a:pPr>
      <a:endParaRPr lang="sk-SK"/>
    </a:p>
  </c:txPr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sk-SK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Hárok1!$G$15</c:f>
              <c:strCache>
                <c:ptCount val="1"/>
                <c:pt idx="0">
                  <c:v>Podiel denných doktorandov, ktorí v roku prešli na externé DŠ, resp. zanechali DŠ k celkovému počtu denných doktorandov na konci roka</c:v>
                </c:pt>
              </c:strCache>
            </c:strRef>
          </c:tx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numRef>
              <c:f>Hárok1!$B$2:$F$2</c:f>
              <c:numCache>
                <c:formatCode>General</c:formatCode>
                <c:ptCount val="5"/>
                <c:pt idx="0">
                  <c:v>2010</c:v>
                </c:pt>
                <c:pt idx="1">
                  <c:v>2011</c:v>
                </c:pt>
                <c:pt idx="2">
                  <c:v>2012</c:v>
                </c:pt>
                <c:pt idx="3">
                  <c:v>2013</c:v>
                </c:pt>
                <c:pt idx="4">
                  <c:v>2014</c:v>
                </c:pt>
              </c:numCache>
            </c:numRef>
          </c:cat>
          <c:val>
            <c:numRef>
              <c:f>Hárok1!$H$15:$L$15</c:f>
              <c:numCache>
                <c:formatCode>0.0%</c:formatCode>
                <c:ptCount val="5"/>
                <c:pt idx="0">
                  <c:v>0.11409395973154365</c:v>
                </c:pt>
                <c:pt idx="1">
                  <c:v>0.15625000000000006</c:v>
                </c:pt>
                <c:pt idx="2">
                  <c:v>0.12820512820512819</c:v>
                </c:pt>
                <c:pt idx="3">
                  <c:v>6.7114093959731599E-2</c:v>
                </c:pt>
                <c:pt idx="4">
                  <c:v>0.23275862068965517</c:v>
                </c:pt>
              </c:numCache>
            </c:numRef>
          </c:val>
          <c:smooth val="0"/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61901440"/>
        <c:axId val="61944192"/>
      </c:lineChart>
      <c:catAx>
        <c:axId val="61901440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crossAx val="61944192"/>
        <c:crosses val="autoZero"/>
        <c:auto val="1"/>
        <c:lblAlgn val="ctr"/>
        <c:lblOffset val="100"/>
        <c:noMultiLvlLbl val="0"/>
      </c:catAx>
      <c:valAx>
        <c:axId val="61944192"/>
        <c:scaling>
          <c:orientation val="minMax"/>
        </c:scaling>
        <c:delete val="0"/>
        <c:axPos val="l"/>
        <c:majorGridlines/>
        <c:numFmt formatCode="0.0%" sourceLinked="1"/>
        <c:majorTickMark val="out"/>
        <c:minorTickMark val="none"/>
        <c:tickLblPos val="nextTo"/>
        <c:crossAx val="61901440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800"/>
      </a:pPr>
      <a:endParaRPr lang="sk-SK"/>
    </a:p>
  </c:txPr>
  <c:externalData r:id="rId1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sk-SK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cat>
            <c:strRef>
              <c:f>'Ústavy DD2'!$I$2:$I$18</c:f>
              <c:strCache>
                <c:ptCount val="17"/>
                <c:pt idx="0">
                  <c:v>Ústav molekulárnej biomedicíny LF UK</c:v>
                </c:pt>
                <c:pt idx="1">
                  <c:v>Ústav patologickej fyziológie LF UK</c:v>
                </c:pt>
                <c:pt idx="2">
                  <c:v>Fyziologický ústav LF UK</c:v>
                </c:pt>
                <c:pt idx="3">
                  <c:v>Ústav histológie a embryológie LFUK</c:v>
                </c:pt>
                <c:pt idx="4">
                  <c:v>Ústav lekárskej biológie, genetiky a klinickej genetiky LF UK a UNB</c:v>
                </c:pt>
                <c:pt idx="5">
                  <c:v>Ústav patologickej anatómie LF UK a UNB</c:v>
                </c:pt>
                <c:pt idx="6">
                  <c:v>Ústav farmakológie a klinickej farmakológie LF UK</c:v>
                </c:pt>
                <c:pt idx="7">
                  <c:v>Ústav lekárskej chémie, biochémie a klinickej biochémie LF UK</c:v>
                </c:pt>
                <c:pt idx="8">
                  <c:v>Imunologický ústav LF UK</c:v>
                </c:pt>
                <c:pt idx="9">
                  <c:v>Anatomický ústav LF UK</c:v>
                </c:pt>
                <c:pt idx="10">
                  <c:v>Ústav súdneho lekárstva LF UK</c:v>
                </c:pt>
                <c:pt idx="11">
                  <c:v>Ústav hygieny LF UK</c:v>
                </c:pt>
                <c:pt idx="12">
                  <c:v>Mikrobiologický ústav LF UK</c:v>
                </c:pt>
                <c:pt idx="13">
                  <c:v>Ústav lekárskej fyziky, biofyziky, informatiky a telemedicíny LF UK</c:v>
                </c:pt>
                <c:pt idx="14">
                  <c:v>Ústav epidemiológie LF UK</c:v>
                </c:pt>
                <c:pt idx="15">
                  <c:v>Ústav cudzích jazykov LF UK</c:v>
                </c:pt>
                <c:pt idx="16">
                  <c:v>Ústav sociálneho lekárstva a lekárskej etiky LF UK</c:v>
                </c:pt>
              </c:strCache>
            </c:strRef>
          </c:cat>
          <c:val>
            <c:numRef>
              <c:f>'Ústavy DD2'!$J$2:$J$18</c:f>
              <c:numCache>
                <c:formatCode>0.0</c:formatCode>
                <c:ptCount val="17"/>
                <c:pt idx="0">
                  <c:v>20.321666666666665</c:v>
                </c:pt>
                <c:pt idx="1">
                  <c:v>18.875</c:v>
                </c:pt>
                <c:pt idx="2">
                  <c:v>12.06</c:v>
                </c:pt>
                <c:pt idx="3">
                  <c:v>9.0233333333333334</c:v>
                </c:pt>
                <c:pt idx="4">
                  <c:v>6.6383333333333425</c:v>
                </c:pt>
                <c:pt idx="5">
                  <c:v>6.5833333333333437</c:v>
                </c:pt>
                <c:pt idx="6">
                  <c:v>6.3533333333333424</c:v>
                </c:pt>
                <c:pt idx="7">
                  <c:v>4.5416666666666714</c:v>
                </c:pt>
                <c:pt idx="8">
                  <c:v>4.0616666666666674</c:v>
                </c:pt>
                <c:pt idx="9">
                  <c:v>3.3066666666666622</c:v>
                </c:pt>
                <c:pt idx="10">
                  <c:v>2.4</c:v>
                </c:pt>
                <c:pt idx="11">
                  <c:v>2.25</c:v>
                </c:pt>
                <c:pt idx="12">
                  <c:v>2.0366666666666622</c:v>
                </c:pt>
                <c:pt idx="13">
                  <c:v>1.0733333333333333</c:v>
                </c:pt>
                <c:pt idx="14">
                  <c:v>0.66833333333333456</c:v>
                </c:pt>
                <c:pt idx="15">
                  <c:v>0.61333333333333362</c:v>
                </c:pt>
                <c:pt idx="16">
                  <c:v>0.54666666666666652</c:v>
                </c:pt>
              </c:numCache>
            </c:numRef>
          </c:val>
        </c:ser>
        <c:dLbls>
          <c:showLegendKey val="0"/>
          <c:showVal val="1"/>
          <c:showCatName val="0"/>
          <c:showSerName val="0"/>
          <c:showPercent val="0"/>
          <c:showBubbleSize val="0"/>
        </c:dLbls>
        <c:gapWidth val="150"/>
        <c:overlap val="-25"/>
        <c:axId val="69356544"/>
        <c:axId val="69358336"/>
      </c:barChart>
      <c:catAx>
        <c:axId val="69356544"/>
        <c:scaling>
          <c:orientation val="minMax"/>
        </c:scaling>
        <c:delete val="0"/>
        <c:axPos val="b"/>
        <c:majorTickMark val="none"/>
        <c:minorTickMark val="none"/>
        <c:tickLblPos val="nextTo"/>
        <c:crossAx val="69358336"/>
        <c:crosses val="autoZero"/>
        <c:auto val="1"/>
        <c:lblAlgn val="ctr"/>
        <c:lblOffset val="100"/>
        <c:noMultiLvlLbl val="0"/>
      </c:catAx>
      <c:valAx>
        <c:axId val="69358336"/>
        <c:scaling>
          <c:orientation val="minMax"/>
        </c:scaling>
        <c:delete val="1"/>
        <c:axPos val="l"/>
        <c:numFmt formatCode="0.0" sourceLinked="1"/>
        <c:majorTickMark val="out"/>
        <c:minorTickMark val="none"/>
        <c:tickLblPos val="none"/>
        <c:crossAx val="69356544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600"/>
      </a:pPr>
      <a:endParaRPr lang="sk-SK"/>
    </a:p>
  </c:txPr>
  <c:externalData r:id="rId1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sk-SK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>
              <a:defRPr/>
            </a:pPr>
            <a:r>
              <a:rPr lang="sk-SK"/>
              <a:t>Aritmetický priemer za obdobie 2008-2013 (1.-20. miesto)</a:t>
            </a:r>
          </a:p>
        </c:rich>
      </c:tx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'Kliniky DD2'!$J$1</c:f>
              <c:strCache>
                <c:ptCount val="1"/>
                <c:pt idx="0">
                  <c:v>priemer 2008-2013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'Kliniky DD2'!$I$2:$I$21</c:f>
              <c:strCache>
                <c:ptCount val="20"/>
                <c:pt idx="0">
                  <c:v>II. detská klinika LF UK  a DFNsP</c:v>
                </c:pt>
                <c:pt idx="1">
                  <c:v>II. onkologická klinika LF UK a NOÚ</c:v>
                </c:pt>
                <c:pt idx="2">
                  <c:v>V. interná klinika LF UK a UNB</c:v>
                </c:pt>
                <c:pt idx="3">
                  <c:v>Klinika stomatológie a maxilofaciálnej chirurgie LF UK a OÚSA</c:v>
                </c:pt>
                <c:pt idx="4">
                  <c:v>II. interná klinika LF UK a UNB</c:v>
                </c:pt>
                <c:pt idx="5">
                  <c:v>Klinika hematológie a transfuziológie LF UK a UNB</c:v>
                </c:pt>
                <c:pt idx="6">
                  <c:v>I. interná klinika LF UK a UNB</c:v>
                </c:pt>
                <c:pt idx="7">
                  <c:v>III. interná klinika LF UK a UNB</c:v>
                </c:pt>
                <c:pt idx="8">
                  <c:v>I. neurologická klinika LF UK a UNB</c:v>
                </c:pt>
                <c:pt idx="9">
                  <c:v>Farmakobiochemické laboratórium III. internej kliniky LF UK</c:v>
                </c:pt>
                <c:pt idx="10">
                  <c:v>I. onkologická klinika LF UK a OÚSA</c:v>
                </c:pt>
                <c:pt idx="11">
                  <c:v>I. detská klinika LF UK  a DFNsP</c:v>
                </c:pt>
                <c:pt idx="12">
                  <c:v>II. neurologická klinika LF UK a UNB</c:v>
                </c:pt>
                <c:pt idx="13">
                  <c:v>Klinika nukleárnej medicíny LF UK a OÚSA</c:v>
                </c:pt>
                <c:pt idx="14">
                  <c:v>Neurochirurgická klinika LF UK a UNB</c:v>
                </c:pt>
                <c:pt idx="15">
                  <c:v>Dermatovenerologická klinika LF UK a UNB</c:v>
                </c:pt>
                <c:pt idx="16">
                  <c:v>Psychiatrická klinika LF UK a UNB</c:v>
                </c:pt>
                <c:pt idx="17">
                  <c:v>Urologická klinika LF UK a UNB</c:v>
                </c:pt>
                <c:pt idx="18">
                  <c:v>Klinika detskej kardiológie LF UK a NÚSCCH</c:v>
                </c:pt>
                <c:pt idx="19">
                  <c:v>Klinika otorinolaryngológie a chirurgie hlavy a krku a UNB</c:v>
                </c:pt>
              </c:strCache>
            </c:strRef>
          </c:cat>
          <c:val>
            <c:numRef>
              <c:f>'Kliniky DD2'!$J$2:$J$21</c:f>
              <c:numCache>
                <c:formatCode>0.0</c:formatCode>
                <c:ptCount val="20"/>
                <c:pt idx="0">
                  <c:v>6.8000000000000016</c:v>
                </c:pt>
                <c:pt idx="1">
                  <c:v>6.64</c:v>
                </c:pt>
                <c:pt idx="2">
                  <c:v>6.5866666666666678</c:v>
                </c:pt>
                <c:pt idx="3">
                  <c:v>4.9416666666666673</c:v>
                </c:pt>
                <c:pt idx="4">
                  <c:v>4.8183333333333334</c:v>
                </c:pt>
                <c:pt idx="5">
                  <c:v>4.8066666666666666</c:v>
                </c:pt>
                <c:pt idx="6">
                  <c:v>4.6166666666666663</c:v>
                </c:pt>
                <c:pt idx="7">
                  <c:v>4.3266666666666671</c:v>
                </c:pt>
                <c:pt idx="8">
                  <c:v>4.201666666666668</c:v>
                </c:pt>
                <c:pt idx="9">
                  <c:v>4.1383333333333336</c:v>
                </c:pt>
                <c:pt idx="10">
                  <c:v>3.9633333333333338</c:v>
                </c:pt>
                <c:pt idx="11">
                  <c:v>3.816666666666666</c:v>
                </c:pt>
                <c:pt idx="12">
                  <c:v>3.2833333333333337</c:v>
                </c:pt>
                <c:pt idx="13">
                  <c:v>2.7133333333333338</c:v>
                </c:pt>
                <c:pt idx="14">
                  <c:v>2.5149999999999997</c:v>
                </c:pt>
                <c:pt idx="15">
                  <c:v>2.4516666666666667</c:v>
                </c:pt>
                <c:pt idx="16">
                  <c:v>2.2616666666666672</c:v>
                </c:pt>
                <c:pt idx="17">
                  <c:v>2.0449999999999999</c:v>
                </c:pt>
                <c:pt idx="18">
                  <c:v>2.0399999999999991</c:v>
                </c:pt>
                <c:pt idx="19">
                  <c:v>2.0149999999999997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69980544"/>
        <c:axId val="69982080"/>
      </c:barChart>
      <c:catAx>
        <c:axId val="69980544"/>
        <c:scaling>
          <c:orientation val="minMax"/>
        </c:scaling>
        <c:delete val="0"/>
        <c:axPos val="b"/>
        <c:majorTickMark val="out"/>
        <c:minorTickMark val="none"/>
        <c:tickLblPos val="nextTo"/>
        <c:crossAx val="69982080"/>
        <c:crosses val="autoZero"/>
        <c:auto val="1"/>
        <c:lblAlgn val="ctr"/>
        <c:lblOffset val="100"/>
        <c:noMultiLvlLbl val="0"/>
      </c:catAx>
      <c:valAx>
        <c:axId val="69982080"/>
        <c:scaling>
          <c:orientation val="minMax"/>
          <c:max val="7"/>
        </c:scaling>
        <c:delete val="0"/>
        <c:axPos val="l"/>
        <c:numFmt formatCode="0.0" sourceLinked="1"/>
        <c:majorTickMark val="out"/>
        <c:minorTickMark val="none"/>
        <c:tickLblPos val="nextTo"/>
        <c:crossAx val="69980544"/>
        <c:crosses val="autoZero"/>
        <c:crossBetween val="between"/>
      </c:valAx>
    </c:plotArea>
    <c:plotVisOnly val="1"/>
    <c:dispBlanksAs val="gap"/>
    <c:showDLblsOverMax val="0"/>
  </c:chart>
  <c:txPr>
    <a:bodyPr/>
    <a:lstStyle/>
    <a:p>
      <a:pPr>
        <a:defRPr sz="1100"/>
      </a:pPr>
      <a:endParaRPr lang="sk-SK"/>
    </a:p>
  </c:txPr>
  <c:externalData r:id="rId1">
    <c:autoUpdate val="0"/>
  </c:externalData>
</c:chartSpace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k-SK" smtClean="0"/>
              <a:t>Kliknite sem a upravte štýl predlohy podnadpisov.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textu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6" name="Zástupný symbol obsah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symbol dátumu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8" name="Zástupný symbol päty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symbol čísla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dátumu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3" name="Zástupný symbol päty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rázka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nadpisu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EA32616-876D-45B7-ACA0-C9E354D975AA}" type="datetimeFigureOut">
              <a:rPr lang="sk-SK" smtClean="0"/>
              <a:pPr/>
              <a:t>10. 11. 2015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F211CE2-58F1-472A-B327-9D037035EC69}" type="slidenum">
              <a:rPr lang="sk-SK" smtClean="0"/>
              <a:pPr/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wm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hyperlink" Target="&#352;tatistika%202013.xlsx" TargetMode="Externa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4.emf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4" Type="http://schemas.openxmlformats.org/officeDocument/2006/relationships/image" Target="../media/image5.emf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k-SK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pic>
        <p:nvPicPr>
          <p:cNvPr id="1025" name="Obrázok 3" descr="LFUK_LINKA_10_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563888" y="260648"/>
            <a:ext cx="1817688" cy="1817687"/>
          </a:xfrm>
          <a:prstGeom prst="rect">
            <a:avLst/>
          </a:prstGeom>
          <a:noFill/>
        </p:spPr>
      </p:pic>
      <p:sp>
        <p:nvSpPr>
          <p:cNvPr id="1027" name="Rectangle 3"/>
          <p:cNvSpPr>
            <a:spLocks noChangeArrowheads="1"/>
          </p:cNvSpPr>
          <p:nvPr/>
        </p:nvSpPr>
        <p:spPr bwMode="auto">
          <a:xfrm>
            <a:off x="539552" y="2492896"/>
            <a:ext cx="8142037" cy="181588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28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VÝROČNÁ SPRÁVA O VEDECKO-VÝSKUMNEJ</a:t>
            </a:r>
          </a:p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28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ČINNOSTI </a:t>
            </a:r>
            <a:endParaRPr kumimoji="0" lang="sk-SK" sz="2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28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LEKÁRSKEJ FAKULTY UK</a:t>
            </a:r>
            <a:endParaRPr kumimoji="0" lang="sk-SK" sz="2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28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ZA ROK 2014</a:t>
            </a:r>
            <a:endParaRPr kumimoji="0" lang="sk-SK" sz="2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Rectangle 3"/>
          <p:cNvSpPr>
            <a:spLocks noChangeArrowheads="1"/>
          </p:cNvSpPr>
          <p:nvPr/>
        </p:nvSpPr>
        <p:spPr bwMode="auto">
          <a:xfrm>
            <a:off x="2079820" y="4869161"/>
            <a:ext cx="5349541" cy="18158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280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doc. MUDr. Peter Valkovič, PhD.</a:t>
            </a:r>
          </a:p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sk-SK" sz="2800" smtClean="0">
                <a:latin typeface="Arial" pitchFamily="34" charset="0"/>
                <a:cs typeface="Arial" pitchFamily="34" charset="0"/>
              </a:rPr>
              <a:t>prodekan LF UK</a:t>
            </a:r>
          </a:p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sk-SK" sz="280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sk-SK" sz="2800" smtClean="0">
                <a:latin typeface="Arial" pitchFamily="34" charset="0"/>
                <a:cs typeface="Arial" pitchFamily="34" charset="0"/>
              </a:rPr>
              <a:t>VR LF UK, 15.10.2015</a:t>
            </a:r>
            <a:endParaRPr kumimoji="0" lang="sk-SK" sz="280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Obsah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251520" y="1600200"/>
            <a:ext cx="8424936" cy="4525963"/>
          </a:xfrm>
        </p:spPr>
        <p:txBody>
          <a:bodyPr>
            <a:normAutofit lnSpcReduction="10000"/>
          </a:bodyPr>
          <a:lstStyle/>
          <a:p>
            <a:pPr marL="514350" indent="-514350">
              <a:buFont typeface="+mj-lt"/>
              <a:buAutoNum type="arabicPeriod"/>
            </a:pPr>
            <a:r>
              <a:rPr lang="sk-SK" smtClean="0"/>
              <a:t>Inaugurácie profesorov a habilitácie docentov, iné hodnosti a ocenenia</a:t>
            </a:r>
          </a:p>
          <a:p>
            <a:pPr marL="514350" indent="-514350">
              <a:buFont typeface="+mj-lt"/>
              <a:buAutoNum type="arabicPeriod"/>
            </a:pPr>
            <a:endParaRPr lang="sk-SK" smtClean="0"/>
          </a:p>
          <a:p>
            <a:pPr marL="514350" indent="-514350">
              <a:buFont typeface="+mj-lt"/>
              <a:buAutoNum type="arabicPeriod"/>
            </a:pPr>
            <a:r>
              <a:rPr lang="sk-SK" smtClean="0"/>
              <a:t>Doktorandské štúdium</a:t>
            </a:r>
          </a:p>
          <a:p>
            <a:pPr marL="514350" indent="-514350">
              <a:buFont typeface="+mj-lt"/>
              <a:buAutoNum type="arabicPeriod"/>
            </a:pPr>
            <a:endParaRPr lang="sk-SK" smtClean="0"/>
          </a:p>
          <a:p>
            <a:pPr marL="514350" indent="-514350">
              <a:buFont typeface="+mj-lt"/>
              <a:buAutoNum type="arabicPeriod"/>
            </a:pPr>
            <a:r>
              <a:rPr lang="sk-SK" smtClean="0"/>
              <a:t>Grantová aktivita</a:t>
            </a:r>
          </a:p>
          <a:p>
            <a:pPr marL="514350" indent="-514350">
              <a:buFont typeface="+mj-lt"/>
              <a:buAutoNum type="arabicPeriod"/>
            </a:pPr>
            <a:endParaRPr lang="sk-SK" smtClean="0"/>
          </a:p>
          <a:p>
            <a:pPr marL="514350" indent="-514350">
              <a:buFont typeface="+mj-lt"/>
              <a:buAutoNum type="arabicPeriod"/>
            </a:pPr>
            <a:r>
              <a:rPr lang="sk-SK" smtClean="0"/>
              <a:t>Publikačná aktivita</a:t>
            </a:r>
          </a:p>
          <a:p>
            <a:pPr marL="514350" indent="-514350">
              <a:buFont typeface="+mj-lt"/>
              <a:buAutoNum type="arabicPeriod"/>
            </a:pP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sk-SK" sz="2000" b="1"/>
              <a:t>Akreditované študijné programy pre uskutočňovanie habilitačných konaní a konaní na vymenúvanie </a:t>
            </a:r>
            <a:r>
              <a:rPr lang="sk-SK" sz="2000" b="1" smtClean="0"/>
              <a:t>profesorov (r. 2014) </a:t>
            </a:r>
            <a:r>
              <a:rPr lang="sk-SK" sz="2000"/>
              <a:t/>
            </a:r>
            <a:br>
              <a:rPr lang="sk-SK" sz="2000"/>
            </a:br>
            <a:endParaRPr lang="sk-SK" sz="2000"/>
          </a:p>
        </p:txBody>
      </p:sp>
      <p:graphicFrame>
        <p:nvGraphicFramePr>
          <p:cNvPr id="4" name="Tabuľka 3"/>
          <p:cNvGraphicFramePr>
            <a:graphicFrameLocks noGrp="1"/>
          </p:cNvGraphicFramePr>
          <p:nvPr/>
        </p:nvGraphicFramePr>
        <p:xfrm>
          <a:off x="539552" y="1268766"/>
          <a:ext cx="8136904" cy="4896540"/>
        </p:xfrm>
        <a:graphic>
          <a:graphicData uri="http://schemas.openxmlformats.org/drawingml/2006/table">
            <a:tbl>
              <a:tblPr/>
              <a:tblGrid>
                <a:gridCol w="4068452"/>
                <a:gridCol w="4068452"/>
              </a:tblGrid>
              <a:tr h="272030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600" b="1">
                          <a:latin typeface="Times New Roman"/>
                          <a:ea typeface="Times New Roman"/>
                        </a:rPr>
                        <a:t>Študijný program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C8F4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600" b="1">
                          <a:latin typeface="Times New Roman"/>
                          <a:ea typeface="Times New Roman"/>
                        </a:rPr>
                        <a:t>Priznané právo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C8F4"/>
                    </a:solidFill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7.1.3.   Normálna a patologická fyziológia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7.1.4.   Vnútorné choroby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7.1.7.   Chirurgia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7.1.8.   Röntgenológia a rádiológia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7.1.9.   Gynekológia a pôrodníctvo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7.1.10. Pediatria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7.1.11. Neurológia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7.1.12. Psychiatria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s časovým obmedzením do 31. augusta 2015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7.1.13. Dermatovenerológia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7.1.15. Onkológia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7.1.16. Otorinolaryngológia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7.1.21. Patologická anatómia a súdne lekárstvo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7.1.22. Ortopédia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7.1.23. Urológia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7.1.14  Oftalmológia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7.1.26  Klinická farmakológia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20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7.2.1    Zubné lekárstvo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6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bez časového obmedzenia</a:t>
                      </a:r>
                      <a:endParaRPr lang="sk-SK" sz="1200">
                        <a:latin typeface="Times New Roman"/>
                        <a:ea typeface="Times New Roman"/>
                      </a:endParaRPr>
                    </a:p>
                  </a:txBody>
                  <a:tcPr marL="44450" marR="4445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1143000"/>
          </a:xfrm>
        </p:spPr>
        <p:txBody>
          <a:bodyPr>
            <a:noAutofit/>
          </a:bodyPr>
          <a:lstStyle/>
          <a:p>
            <a:r>
              <a:rPr lang="sk-SK" sz="3200" b="1" smtClean="0"/>
              <a:t>Inaugurácie profesorov</a:t>
            </a:r>
            <a:endParaRPr lang="sk-SK" sz="320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95536" y="2708920"/>
            <a:ext cx="8229600" cy="2160240"/>
          </a:xfrm>
        </p:spPr>
        <p:txBody>
          <a:bodyPr>
            <a:noAutofit/>
          </a:bodyPr>
          <a:lstStyle/>
          <a:p>
            <a:r>
              <a:rPr lang="sk-SK" sz="2800" smtClean="0"/>
              <a:t>Podaných 6 žiadostí o vymenovanie za profesora</a:t>
            </a:r>
          </a:p>
          <a:p>
            <a:r>
              <a:rPr lang="sk-SK" sz="2800" smtClean="0"/>
              <a:t>Odoznelo 9 inauguračných prednášok</a:t>
            </a:r>
          </a:p>
          <a:p>
            <a:r>
              <a:rPr lang="sk-SK" sz="2800" smtClean="0"/>
              <a:t>Vymenovaní 6 profesori z LF UK</a:t>
            </a:r>
            <a:endParaRPr lang="sk-SK" sz="28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143000"/>
          </a:xfrm>
        </p:spPr>
        <p:txBody>
          <a:bodyPr>
            <a:normAutofit/>
          </a:bodyPr>
          <a:lstStyle/>
          <a:p>
            <a:r>
              <a:rPr lang="sk-SK" b="1"/>
              <a:t>Inauguračné prednášky - </a:t>
            </a:r>
            <a:r>
              <a:rPr lang="sk-SK" b="1" smtClean="0"/>
              <a:t>prehľad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745232" y="1412776"/>
            <a:ext cx="7571184" cy="5069160"/>
          </a:xfrm>
        </p:spPr>
        <p:txBody>
          <a:bodyPr>
            <a:noAutofit/>
          </a:bodyPr>
          <a:lstStyle/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Peter Stanko, PhD.</a:t>
            </a:r>
            <a:r>
              <a:rPr lang="sk-SK" sz="1600" b="1" u="sng"/>
              <a:t>, </a:t>
            </a:r>
            <a:r>
              <a:rPr lang="sk-SK" sz="1600" b="1" i="1" u="sng"/>
              <a:t>mimoriadny profesor</a:t>
            </a:r>
            <a:r>
              <a:rPr lang="sk-SK" sz="1600" b="1" u="sng"/>
              <a:t>,</a:t>
            </a:r>
            <a:r>
              <a:rPr lang="sk-SK" sz="1600"/>
              <a:t>  </a:t>
            </a:r>
            <a:r>
              <a:rPr lang="sk-SK" sz="1600" smtClean="0"/>
              <a:t>ŠO zubné lekárstvo, </a:t>
            </a:r>
            <a:endParaRPr lang="sk-SK" sz="1600"/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Danka Švecová, PhD.</a:t>
            </a:r>
            <a:r>
              <a:rPr lang="sk-SK" sz="1600"/>
              <a:t>,  </a:t>
            </a:r>
            <a:r>
              <a:rPr lang="sk-SK" sz="1600" smtClean="0"/>
              <a:t>ŠO dermatovenerológia</a:t>
            </a:r>
            <a:r>
              <a:rPr lang="sk-SK" sz="1600"/>
              <a:t>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Štefan Durdík, PhD.</a:t>
            </a:r>
            <a:r>
              <a:rPr lang="sk-SK" sz="1600" b="1" u="sng"/>
              <a:t>,</a:t>
            </a:r>
            <a:r>
              <a:rPr lang="sk-SK" sz="1600"/>
              <a:t>  </a:t>
            </a:r>
            <a:r>
              <a:rPr lang="sk-SK" sz="1600" smtClean="0"/>
              <a:t>ŠO chirurgia</a:t>
            </a:r>
            <a:r>
              <a:rPr lang="sk-SK" sz="1600"/>
              <a:t>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Viktor Matejčík, PhD.</a:t>
            </a:r>
            <a:r>
              <a:rPr lang="sk-SK" sz="1600" b="1" u="sng"/>
              <a:t>,</a:t>
            </a:r>
            <a:r>
              <a:rPr lang="sk-SK" sz="1600"/>
              <a:t> </a:t>
            </a:r>
            <a:r>
              <a:rPr lang="sk-SK" sz="1600" smtClean="0"/>
              <a:t>ŠO chirurgia,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Boris Mravec, PhD.</a:t>
            </a:r>
            <a:r>
              <a:rPr lang="sk-SK" sz="1600" b="1" u="sng"/>
              <a:t>,</a:t>
            </a:r>
            <a:r>
              <a:rPr lang="sk-SK" sz="1600"/>
              <a:t>  </a:t>
            </a:r>
            <a:r>
              <a:rPr lang="sk-SK" sz="1600" smtClean="0"/>
              <a:t>ŠO normálna </a:t>
            </a:r>
            <a:r>
              <a:rPr lang="sk-SK" sz="1600"/>
              <a:t>a patologická fyziológia,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Ján Koller, CSc.</a:t>
            </a:r>
            <a:r>
              <a:rPr lang="sk-SK" sz="1600" b="1" u="sng"/>
              <a:t>,</a:t>
            </a:r>
            <a:r>
              <a:rPr lang="sk-SK" sz="1600"/>
              <a:t> </a:t>
            </a:r>
            <a:r>
              <a:rPr lang="sk-SK" sz="1600" smtClean="0"/>
              <a:t>ŠO chirurgia,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Štefan Polák, CSc</a:t>
            </a:r>
            <a:r>
              <a:rPr lang="sk-SK" sz="1600" i="1"/>
              <a:t>.</a:t>
            </a:r>
            <a:r>
              <a:rPr lang="sk-SK" sz="1600"/>
              <a:t>,  </a:t>
            </a:r>
            <a:r>
              <a:rPr lang="sk-SK" sz="1600" smtClean="0"/>
              <a:t>ŠO patologická  </a:t>
            </a:r>
            <a:r>
              <a:rPr lang="sk-SK" sz="1600"/>
              <a:t>anatómia a súdne lekárstvo,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Silvester Krčméry, CSc.</a:t>
            </a:r>
            <a:r>
              <a:rPr lang="sk-SK" sz="1600" b="1" u="sng"/>
              <a:t>,</a:t>
            </a:r>
            <a:r>
              <a:rPr lang="sk-SK" sz="1600"/>
              <a:t>  </a:t>
            </a:r>
            <a:r>
              <a:rPr lang="sk-SK" sz="1600" smtClean="0"/>
              <a:t>ŠO vnútorné </a:t>
            </a:r>
            <a:r>
              <a:rPr lang="sk-SK" sz="1600"/>
              <a:t>choroby, 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Kamil Pohlodek, PhD.</a:t>
            </a:r>
            <a:r>
              <a:rPr lang="sk-SK" sz="1600" b="1" u="sng"/>
              <a:t>,</a:t>
            </a:r>
            <a:r>
              <a:rPr lang="sk-SK" sz="1600"/>
              <a:t>  </a:t>
            </a:r>
            <a:r>
              <a:rPr lang="sk-SK" sz="1600" smtClean="0"/>
              <a:t>ŠO odbor  </a:t>
            </a:r>
            <a:r>
              <a:rPr lang="sk-SK" sz="1600"/>
              <a:t>gynekológia a pôrodníctvo,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1143000"/>
          </a:xfrm>
        </p:spPr>
        <p:txBody>
          <a:bodyPr>
            <a:noAutofit/>
          </a:bodyPr>
          <a:lstStyle/>
          <a:p>
            <a:r>
              <a:rPr lang="sk-SK" sz="3200" b="1" smtClean="0"/>
              <a:t>Habilitácie docentov</a:t>
            </a:r>
            <a:endParaRPr lang="sk-SK" sz="320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457200" y="1268760"/>
            <a:ext cx="8229600" cy="4525963"/>
          </a:xfrm>
        </p:spPr>
        <p:txBody>
          <a:bodyPr>
            <a:noAutofit/>
          </a:bodyPr>
          <a:lstStyle/>
          <a:p>
            <a:pPr lvl="0"/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Podaných 10  žiadostí o udelenie titulu docent</a:t>
            </a:r>
          </a:p>
          <a:p>
            <a:pPr lvl="1"/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7 z LF UK</a:t>
            </a:r>
          </a:p>
          <a:p>
            <a:pPr lvl="1"/>
            <a:r>
              <a:rPr lang="sk-SK" sz="2400" smtClean="0">
                <a:ea typeface="Times New Roman" pitchFamily="18" charset="0"/>
                <a:cs typeface="Arial" pitchFamily="34" charset="0"/>
              </a:rPr>
              <a:t>1 </a:t>
            </a:r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z LF SZU </a:t>
            </a:r>
          </a:p>
          <a:p>
            <a:pPr lvl="1"/>
            <a:r>
              <a:rPr lang="sk-SK" sz="2400" smtClean="0">
                <a:ea typeface="Times New Roman" pitchFamily="18" charset="0"/>
                <a:cs typeface="Arial" pitchFamily="34" charset="0"/>
              </a:rPr>
              <a:t>1 </a:t>
            </a:r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z ČR </a:t>
            </a:r>
          </a:p>
          <a:p>
            <a:r>
              <a:rPr lang="sk-SK" sz="2400" smtClean="0"/>
              <a:t>Zrealizovalo sa 7 </a:t>
            </a:r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habilitačných prednášok</a:t>
            </a:r>
          </a:p>
          <a:p>
            <a:pPr lvl="1"/>
            <a:r>
              <a:rPr lang="sk-SK" sz="2400">
                <a:ea typeface="Times New Roman" pitchFamily="18" charset="0"/>
                <a:cs typeface="Arial" pitchFamily="34" charset="0"/>
              </a:rPr>
              <a:t>šiesti docenti z LF UK a </a:t>
            </a:r>
            <a:r>
              <a:rPr lang="sk-SK" sz="2400" smtClean="0">
                <a:ea typeface="Times New Roman" pitchFamily="18" charset="0"/>
                <a:cs typeface="Arial" pitchFamily="34" charset="0"/>
              </a:rPr>
              <a:t>1 </a:t>
            </a:r>
            <a:r>
              <a:rPr lang="sk-SK" sz="2400">
                <a:ea typeface="Times New Roman" pitchFamily="18" charset="0"/>
                <a:cs typeface="Arial" pitchFamily="34" charset="0"/>
              </a:rPr>
              <a:t>z LF OU (ČR)</a:t>
            </a:r>
          </a:p>
          <a:p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1 zamestnanec LF UK habilitoval na FMFI UK</a:t>
            </a:r>
            <a:r>
              <a:rPr kumimoji="0" lang="sk-SK" sz="2400" b="0" i="0" u="none" strike="noStrike" cap="none" normalizeH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 </a:t>
            </a:r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v Bratislave v odbore fyzika</a:t>
            </a:r>
          </a:p>
          <a:p>
            <a:r>
              <a:rPr lang="sk-SK" sz="2400" smtClean="0">
                <a:ea typeface="Times New Roman" pitchFamily="18" charset="0"/>
                <a:cs typeface="Arial" pitchFamily="34" charset="0"/>
              </a:rPr>
              <a:t>1 </a:t>
            </a:r>
            <a:r>
              <a:rPr kumimoji="0" lang="sk-SK" sz="24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ea typeface="Times New Roman" pitchFamily="18" charset="0"/>
                <a:cs typeface="Arial" pitchFamily="34" charset="0"/>
              </a:rPr>
              <a:t>zamestnanec LF UK habilitoval na LF UPJŠ v Košiciach v študijnom odbore anatómia, histológia a embryológia</a:t>
            </a:r>
            <a:endParaRPr lang="sk-SK" sz="24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1143000"/>
          </a:xfrm>
        </p:spPr>
        <p:txBody>
          <a:bodyPr>
            <a:noAutofit/>
          </a:bodyPr>
          <a:lstStyle/>
          <a:p>
            <a:r>
              <a:rPr lang="sk-SK" sz="2400" b="1"/>
              <a:t>Habilitačné prednášky a obhajoby habilitačných prác - </a:t>
            </a:r>
            <a:r>
              <a:rPr lang="sk-SK" sz="2400" b="1" smtClean="0"/>
              <a:t>prehľad</a:t>
            </a:r>
            <a:endParaRPr lang="sk-SK" sz="240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457200" y="1052736"/>
            <a:ext cx="8229600" cy="4525963"/>
          </a:xfrm>
        </p:spPr>
        <p:txBody>
          <a:bodyPr>
            <a:noAutofit/>
          </a:bodyPr>
          <a:lstStyle/>
          <a:p>
            <a:pPr>
              <a:buFont typeface="Wingdings" pitchFamily="2" charset="2"/>
              <a:buChar char="Ø"/>
            </a:pPr>
            <a:r>
              <a:rPr lang="sk-SK" sz="1600" b="1" i="1" u="sng"/>
              <a:t>MUDr. Jana Dvořáčková, PhD.</a:t>
            </a:r>
            <a:r>
              <a:rPr lang="sk-SK" sz="1600"/>
              <a:t>,  prednostka Ústavu patológie FN v Ostrave</a:t>
            </a:r>
            <a:r>
              <a:rPr lang="sk-SK" sz="1600" b="1" i="1"/>
              <a:t>,</a:t>
            </a:r>
            <a:r>
              <a:rPr lang="sk-SK" sz="1600"/>
              <a:t> odbor  patologická anatómia a súdne lekárstvo, 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MUDr. Jana Poláková Mištinová, PhD.</a:t>
            </a:r>
            <a:r>
              <a:rPr lang="sk-SK" sz="1600"/>
              <a:t>,  odborná asistentka Rádiologickej kliniky LF UK, SZU a UNB v Bratislave</a:t>
            </a:r>
            <a:r>
              <a:rPr lang="sk-SK" sz="1600" b="1" i="1"/>
              <a:t>,</a:t>
            </a:r>
            <a:r>
              <a:rPr lang="sk-SK" sz="1600"/>
              <a:t> odbor  röntgenológia a rádiológia,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MUDr. Ľuboš Drgoňa, CSc.</a:t>
            </a:r>
            <a:r>
              <a:rPr lang="sk-SK" sz="1600"/>
              <a:t>,  odborný asistent II. onkologickej kliniky LF UK a NOÚ, </a:t>
            </a:r>
            <a:r>
              <a:rPr lang="sk-SK" sz="1600" smtClean="0"/>
              <a:t>lštudijný </a:t>
            </a:r>
            <a:r>
              <a:rPr lang="sk-SK" sz="1600"/>
              <a:t>odbor onkológia,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doc. MUDr. Ladislav Kužela, CSc.</a:t>
            </a:r>
            <a:r>
              <a:rPr lang="sk-SK" sz="1600"/>
              <a:t>,  gastroenterológ, riaditeľ Detskej FNsP v Bratislave, študijný odbor vnútorné choroby,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MUDr. Alexandra  Kolenová, PhD.</a:t>
            </a:r>
            <a:r>
              <a:rPr lang="sk-SK" sz="1600"/>
              <a:t>,  odborná asistentka Kliniky detskej hematológie a onkológie LF UK a DFNsP v Bratislave, študijný odbor pediatria, </a:t>
            </a:r>
          </a:p>
          <a:p>
            <a:pPr>
              <a:buFont typeface="Wingdings" pitchFamily="2" charset="2"/>
              <a:buChar char="Ø"/>
            </a:pPr>
            <a:endParaRPr lang="sk-SK" sz="1600" b="1" i="1" u="sng" smtClean="0"/>
          </a:p>
          <a:p>
            <a:pPr>
              <a:buFont typeface="Wingdings" pitchFamily="2" charset="2"/>
              <a:buChar char="Ø"/>
            </a:pPr>
            <a:r>
              <a:rPr lang="sk-SK" sz="1600" b="1" i="1" u="sng" smtClean="0"/>
              <a:t>MUDr</a:t>
            </a:r>
            <a:r>
              <a:rPr lang="sk-SK" sz="1600" b="1" i="1" u="sng"/>
              <a:t>. Andrej Šteňo, PhD.</a:t>
            </a:r>
            <a:r>
              <a:rPr lang="sk-SK" sz="1600"/>
              <a:t>,  lekár so špecializáciou Neurochirurgickej kliniky LF UK a UNB  v Bratislave, študijný odbor chirurgia, </a:t>
            </a:r>
          </a:p>
          <a:p>
            <a:pPr>
              <a:buFont typeface="Wingdings" pitchFamily="2" charset="2"/>
              <a:buChar char="Ø"/>
            </a:pPr>
            <a:endParaRPr lang="sk-SK" sz="1600"/>
          </a:p>
          <a:p>
            <a:pPr>
              <a:buFont typeface="Wingdings" pitchFamily="2" charset="2"/>
              <a:buChar char="Ø"/>
            </a:pPr>
            <a:r>
              <a:rPr lang="sk-SK" sz="1600" b="1" i="1" u="sng"/>
              <a:t>MUDr. Juraj Maďarič, PhD.</a:t>
            </a:r>
            <a:r>
              <a:rPr lang="sk-SK" sz="1600"/>
              <a:t>,  primár Oddelenia kardiológie a angiológie Kardiologickej kliniky LF SZU a NÚSCH, a.s. v Bratislave, študijný odbor vnútorné choroby,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457200" y="332656"/>
            <a:ext cx="8229600" cy="5793507"/>
          </a:xfrm>
        </p:spPr>
        <p:txBody>
          <a:bodyPr>
            <a:normAutofit fontScale="77500" lnSpcReduction="20000"/>
          </a:bodyPr>
          <a:lstStyle/>
          <a:p>
            <a:r>
              <a:rPr lang="sk-SK" b="1"/>
              <a:t>Vedecká hodnosť „doktor lekárskych vied“ (DrSc.)</a:t>
            </a:r>
            <a:endParaRPr lang="sk-SK"/>
          </a:p>
          <a:p>
            <a:pPr>
              <a:buNone/>
            </a:pPr>
            <a:endParaRPr lang="sk-SK"/>
          </a:p>
          <a:p>
            <a:r>
              <a:rPr lang="sk-SK" b="1" u="sng"/>
              <a:t>prof. MUDr. Juraj Šteňo, DrSc</a:t>
            </a:r>
            <a:r>
              <a:rPr lang="sk-SK"/>
              <a:t>., prednosta Neurochirurgickej kliniky LF UK a UNB v Bratislave,  obhájil vo vednom odbore chirurgia doktorskú dizertačnú prácu na tému: „Mikrochirurgia nádorov bazálnej časti tretej mozgovej komory“ </a:t>
            </a:r>
          </a:p>
          <a:p>
            <a:endParaRPr lang="sk-SK" smtClean="0"/>
          </a:p>
          <a:p>
            <a:r>
              <a:rPr lang="sk-SK" smtClean="0"/>
              <a:t>------------------------------------------------------------------------------</a:t>
            </a:r>
            <a:endParaRPr lang="sk-SK"/>
          </a:p>
          <a:p>
            <a:endParaRPr lang="sk-SK"/>
          </a:p>
          <a:p>
            <a:r>
              <a:rPr lang="sk-SK" b="1"/>
              <a:t>Čestný titul „profesor emeritus“</a:t>
            </a:r>
            <a:endParaRPr lang="sk-SK"/>
          </a:p>
          <a:p>
            <a:endParaRPr lang="sk-SK"/>
          </a:p>
          <a:p>
            <a:r>
              <a:rPr lang="sk-SK" b="1" u="sng"/>
              <a:t>prof. MUDr. Rafaelovi Redhammerovi, DrSc.,</a:t>
            </a:r>
            <a:r>
              <a:rPr lang="sk-SK"/>
              <a:t> profesorovi Kliniky pneumológie a ftizeológie LF UK a UNB v Bratislave,  </a:t>
            </a:r>
          </a:p>
          <a:p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b="1"/>
              <a:t>Ocenenia a vyznamenania – prehľad  za rok </a:t>
            </a:r>
            <a:r>
              <a:rPr lang="sk-SK" b="1" smtClean="0"/>
              <a:t>2014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>
            <a:normAutofit fontScale="47500" lnSpcReduction="20000"/>
          </a:bodyPr>
          <a:lstStyle/>
          <a:p>
            <a:r>
              <a:rPr lang="sk-SK" i="1"/>
              <a:t>Minister  školstva, vedy, výskumu a športu SR  </a:t>
            </a:r>
            <a:r>
              <a:rPr lang="sk-SK" b="1" i="1"/>
              <a:t>udelil</a:t>
            </a:r>
            <a:r>
              <a:rPr lang="sk-SK"/>
              <a:t> </a:t>
            </a:r>
            <a:r>
              <a:rPr lang="sk-SK" b="1" i="1"/>
              <a:t>prof. MUDr. Milanovi</a:t>
            </a:r>
            <a:r>
              <a:rPr lang="sk-SK" b="1"/>
              <a:t> </a:t>
            </a:r>
            <a:r>
              <a:rPr lang="sk-SK" b="1" i="1"/>
              <a:t>Bucovi, DrSc</a:t>
            </a:r>
            <a:r>
              <a:rPr lang="sk-SK"/>
              <a:t>.,  </a:t>
            </a:r>
            <a:r>
              <a:rPr lang="sk-SK" i="1"/>
              <a:t>Cenu za vedu a techniku za rok 2014</a:t>
            </a:r>
            <a:r>
              <a:rPr lang="sk-SK"/>
              <a:t> v kategórií: Celoživotné zásluhy v oblasti vedy a techniky – lekárske vedy, za rozvoj transplantačnej imunológie a rozvoj imunológie ako samostatného vedného odboru na Slovensku</a:t>
            </a:r>
            <a:r>
              <a:rPr lang="sk-SK" smtClean="0"/>
              <a:t>.</a:t>
            </a:r>
          </a:p>
          <a:p>
            <a:pPr>
              <a:buNone/>
            </a:pPr>
            <a:r>
              <a:rPr lang="sk-SK" smtClean="0"/>
              <a:t>         </a:t>
            </a:r>
            <a:r>
              <a:rPr lang="sk-SK" i="1" smtClean="0"/>
              <a:t>        </a:t>
            </a:r>
            <a:r>
              <a:rPr lang="sk-SK" smtClean="0"/>
              <a:t>      </a:t>
            </a:r>
            <a:endParaRPr lang="sk-SK"/>
          </a:p>
          <a:p>
            <a:r>
              <a:rPr lang="sk-SK"/>
              <a:t>Prezídium Slovenskej lekárskej spoločnosti </a:t>
            </a:r>
            <a:r>
              <a:rPr lang="sk-SK" b="1"/>
              <a:t>udelilo</a:t>
            </a:r>
            <a:r>
              <a:rPr lang="sk-SK"/>
              <a:t> </a:t>
            </a:r>
            <a:r>
              <a:rPr lang="sk-SK" i="1"/>
              <a:t>Guothovu cenu</a:t>
            </a:r>
            <a:r>
              <a:rPr lang="sk-SK"/>
              <a:t> </a:t>
            </a:r>
            <a:r>
              <a:rPr lang="sk-SK" b="1" i="1"/>
              <a:t>MUDr. Petrovi Jackuliakovi, PhD</a:t>
            </a:r>
            <a:r>
              <a:rPr lang="sk-SK"/>
              <a:t>., odbornému asistentovi V. internej kliniky LF UK a UNB v Bratislave, za vedeckú a publikačnú činnosť.</a:t>
            </a:r>
          </a:p>
          <a:p>
            <a:endParaRPr lang="sk-SK"/>
          </a:p>
          <a:p>
            <a:r>
              <a:rPr lang="sk-SK" b="1" i="1"/>
              <a:t>prof. MUDr. Milan Buc, DrSc</a:t>
            </a:r>
            <a:r>
              <a:rPr lang="sk-SK"/>
              <a:t>., bol menovaný za experta Európskej komisie pre posudzovanie projektov.</a:t>
            </a:r>
          </a:p>
          <a:p>
            <a:pPr>
              <a:buNone/>
            </a:pPr>
            <a:endParaRPr lang="sk-SK"/>
          </a:p>
          <a:p>
            <a:r>
              <a:rPr lang="sk-SK" i="1"/>
              <a:t>Dekan LF UK udelil Striebornú medailu</a:t>
            </a:r>
            <a:r>
              <a:rPr lang="sk-SK"/>
              <a:t> </a:t>
            </a:r>
            <a:r>
              <a:rPr lang="sk-SK" b="1" i="1"/>
              <a:t>doc. MUDr. Viliamovi Mojtovi, CSc</a:t>
            </a:r>
            <a:r>
              <a:rPr lang="sk-SK"/>
              <a:t>. z príležitosti životného jubilea.</a:t>
            </a:r>
          </a:p>
          <a:p>
            <a:pPr>
              <a:buNone/>
            </a:pPr>
            <a:endParaRPr lang="sk-SK"/>
          </a:p>
          <a:p>
            <a:r>
              <a:rPr lang="sk-SK" b="1" i="1"/>
              <a:t>prof. MUDr. Peter Labaš, CSc.</a:t>
            </a:r>
            <a:r>
              <a:rPr lang="sk-SK"/>
              <a:t> - bol dňa 8.9.2014 menovaný profesorom na Clinic for Cardiology and </a:t>
            </a:r>
            <a:r>
              <a:rPr lang="sk-SK" b="1" i="1"/>
              <a:t> </a:t>
            </a:r>
            <a:r>
              <a:rPr lang="sk-SK"/>
              <a:t>Angiology I Heart Center University Freiburg; </a:t>
            </a:r>
          </a:p>
          <a:p>
            <a:r>
              <a:rPr lang="sk-SK"/>
              <a:t>                                                    - získal cenu „The Greats of Angiology“ za rok 2014.</a:t>
            </a:r>
          </a:p>
          <a:p>
            <a:pPr>
              <a:buNone/>
            </a:pPr>
            <a:endParaRPr lang="sk-SK"/>
          </a:p>
          <a:p>
            <a:r>
              <a:rPr lang="sk-SK"/>
              <a:t>Royal  College of Physicians in London dňa 10. júna 2014 slávnostne </a:t>
            </a:r>
            <a:r>
              <a:rPr lang="sk-SK" smtClean="0"/>
              <a:t>udelil</a:t>
            </a:r>
          </a:p>
          <a:p>
            <a:pPr>
              <a:buNone/>
            </a:pPr>
            <a:r>
              <a:rPr lang="sk-SK" b="1" i="1" smtClean="0"/>
              <a:t>	prof</a:t>
            </a:r>
            <a:r>
              <a:rPr lang="sk-SK" b="1" i="1"/>
              <a:t>. MUDr. Jurajovi Payerovi, PhD</a:t>
            </a:r>
            <a:r>
              <a:rPr lang="sk-SK"/>
              <a:t>. titul Fellowship of Royal College of Physicians (FRCP).</a:t>
            </a:r>
          </a:p>
          <a:p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mtClean="0"/>
              <a:t>Počet doktorandov</a:t>
            </a:r>
            <a:r>
              <a:rPr lang="sk-SK" smtClean="0"/>
              <a:t> (denní + externí)</a:t>
            </a:r>
            <a:br>
              <a:rPr lang="sk-SK" smtClean="0"/>
            </a:br>
            <a:endParaRPr lang="sk-SK"/>
          </a:p>
        </p:txBody>
      </p:sp>
      <p:graphicFrame>
        <p:nvGraphicFramePr>
          <p:cNvPr id="4" name="Graf 3"/>
          <p:cNvGraphicFramePr/>
          <p:nvPr/>
        </p:nvGraphicFramePr>
        <p:xfrm>
          <a:off x="899592" y="1916832"/>
          <a:ext cx="6480720" cy="309634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5" name="Obdĺžnik 4"/>
          <p:cNvSpPr/>
          <p:nvPr/>
        </p:nvSpPr>
        <p:spPr>
          <a:xfrm>
            <a:off x="6228184" y="6021288"/>
            <a:ext cx="183710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mtClean="0"/>
              <a:t>Stav </a:t>
            </a:r>
            <a:r>
              <a:rPr lang="en-US" smtClean="0"/>
              <a:t>k 31.12</a:t>
            </a:r>
            <a:r>
              <a:rPr lang="sk-SK" smtClean="0"/>
              <a:t>.2014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mtClean="0"/>
              <a:t>Novoprijatí</a:t>
            </a:r>
            <a:r>
              <a:rPr lang="sk-SK" smtClean="0"/>
              <a:t> denní doktorandi</a:t>
            </a:r>
            <a:endParaRPr lang="sk-SK"/>
          </a:p>
        </p:txBody>
      </p:sp>
      <p:graphicFrame>
        <p:nvGraphicFramePr>
          <p:cNvPr id="4" name="Graf 3"/>
          <p:cNvGraphicFramePr/>
          <p:nvPr/>
        </p:nvGraphicFramePr>
        <p:xfrm>
          <a:off x="1403648" y="1628800"/>
          <a:ext cx="6336704" cy="424847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5" name="Obdĺžnik 4"/>
          <p:cNvSpPr/>
          <p:nvPr/>
        </p:nvSpPr>
        <p:spPr>
          <a:xfrm>
            <a:off x="6228184" y="6021288"/>
            <a:ext cx="183710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mtClean="0"/>
              <a:t>Stav </a:t>
            </a:r>
            <a:r>
              <a:rPr lang="en-US" smtClean="0"/>
              <a:t>k 31.12</a:t>
            </a:r>
            <a:r>
              <a:rPr lang="sk-SK" smtClean="0"/>
              <a:t>.2014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2000" smtClean="0"/>
              <a:t>Podiel </a:t>
            </a:r>
            <a:r>
              <a:rPr lang="en-US" sz="2000" b="1" u="sng" smtClean="0"/>
              <a:t>denných</a:t>
            </a:r>
            <a:r>
              <a:rPr lang="en-US" sz="2000" smtClean="0"/>
              <a:t> doktorandov, ktorí v roku prešli na externé DŠ, resp. zanechali DŠ k celkovému počtu denných doktorandov na konci roka</a:t>
            </a:r>
            <a:br>
              <a:rPr lang="en-US" sz="2000" smtClean="0"/>
            </a:br>
            <a:endParaRPr lang="sk-SK" sz="2000"/>
          </a:p>
        </p:txBody>
      </p:sp>
      <p:graphicFrame>
        <p:nvGraphicFramePr>
          <p:cNvPr id="4" name="Graf 3"/>
          <p:cNvGraphicFramePr/>
          <p:nvPr/>
        </p:nvGraphicFramePr>
        <p:xfrm>
          <a:off x="755576" y="2176462"/>
          <a:ext cx="6483424" cy="384482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5" name="Obdĺžnik 4"/>
          <p:cNvSpPr/>
          <p:nvPr/>
        </p:nvSpPr>
        <p:spPr>
          <a:xfrm>
            <a:off x="6228184" y="6228020"/>
            <a:ext cx="183710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mtClean="0"/>
              <a:t>Stav </a:t>
            </a:r>
            <a:r>
              <a:rPr lang="en-US" smtClean="0"/>
              <a:t>k 31.12</a:t>
            </a:r>
            <a:r>
              <a:rPr lang="sk-SK" smtClean="0"/>
              <a:t>.2014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smtClean="0">
                <a:latin typeface="Comic Sans MS" pitchFamily="64" charset="0"/>
              </a:rPr>
              <a:t>53. Fakultná konferencia ŠVOČ     -  10. apríla 2014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457200" y="1888232"/>
            <a:ext cx="8229600" cy="3556992"/>
          </a:xfrm>
        </p:spPr>
        <p:txBody>
          <a:bodyPr>
            <a:normAutofit/>
          </a:bodyPr>
          <a:lstStyle/>
          <a:p>
            <a:r>
              <a:rPr lang="sk-SK" smtClean="0"/>
              <a:t>Do súťaže bolo prihlásených 25 prác </a:t>
            </a:r>
          </a:p>
          <a:p>
            <a:pPr lvl="1"/>
            <a:r>
              <a:rPr lang="sk-SK" smtClean="0"/>
              <a:t>predklinickej a molekulárno-onkologickej sekcii,</a:t>
            </a:r>
          </a:p>
          <a:p>
            <a:pPr lvl="1"/>
            <a:r>
              <a:rPr lang="sk-SK" smtClean="0"/>
              <a:t>anatomickej podsekcii,</a:t>
            </a:r>
          </a:p>
          <a:p>
            <a:pPr lvl="1"/>
            <a:r>
              <a:rPr lang="sk-SK" smtClean="0"/>
              <a:t>klinickej sekcii</a:t>
            </a:r>
          </a:p>
          <a:p>
            <a:pPr lvl="1"/>
            <a:endParaRPr lang="sk-SK" smtClean="0">
              <a:solidFill>
                <a:srgbClr val="0033CC"/>
              </a:solidFill>
              <a:latin typeface="Comic Sans MS" pitchFamily="64" charset="0"/>
            </a:endParaRPr>
          </a:p>
          <a:p>
            <a:pPr marL="339725" indent="-339725">
              <a:buClr>
                <a:srgbClr val="3333CC"/>
              </a:buClr>
              <a:buSzPct val="60000"/>
              <a:tabLst>
                <a:tab pos="339725" algn="l"/>
                <a:tab pos="444500" algn="l"/>
                <a:tab pos="893763" algn="l"/>
                <a:tab pos="1343025" algn="l"/>
                <a:tab pos="1792288" algn="l"/>
                <a:tab pos="2241550" algn="l"/>
                <a:tab pos="2690813" algn="l"/>
                <a:tab pos="3140075" algn="l"/>
                <a:tab pos="3589338" algn="l"/>
                <a:tab pos="4038600" algn="l"/>
                <a:tab pos="4487863" algn="l"/>
                <a:tab pos="4937125" algn="l"/>
                <a:tab pos="5386388" algn="l"/>
                <a:tab pos="5835650" algn="l"/>
                <a:tab pos="6284913" algn="l"/>
                <a:tab pos="6734175" algn="l"/>
                <a:tab pos="7183438" algn="l"/>
                <a:tab pos="7632700" algn="l"/>
                <a:tab pos="8081963" algn="l"/>
                <a:tab pos="8531225" algn="l"/>
                <a:tab pos="8980488" algn="l"/>
              </a:tabLst>
            </a:pPr>
            <a:r>
              <a:rPr lang="sk-SK" smtClean="0"/>
              <a:t>&lt; 7 </a:t>
            </a:r>
            <a:r>
              <a:rPr lang="sk-SK"/>
              <a:t>prác </a:t>
            </a:r>
            <a:r>
              <a:rPr lang="sk-SK" smtClean="0"/>
              <a:t>ako </a:t>
            </a:r>
            <a:r>
              <a:rPr lang="sk-SK"/>
              <a:t>v roku </a:t>
            </a:r>
            <a:r>
              <a:rPr lang="sk-SK" smtClean="0"/>
              <a:t>2013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143000"/>
          </a:xfrm>
        </p:spPr>
        <p:txBody>
          <a:bodyPr>
            <a:noAutofit/>
          </a:bodyPr>
          <a:lstStyle/>
          <a:p>
            <a:r>
              <a:rPr lang="sk-SK" sz="3200" b="1"/>
              <a:t>V roku 2014 získali pracoviská LF UK  grantové prostriedky vo výške </a:t>
            </a:r>
            <a:r>
              <a:rPr lang="sk-SK" sz="3200" b="1" u="sng"/>
              <a:t>1 422 434,55 </a:t>
            </a:r>
            <a:r>
              <a:rPr lang="sk-SK" sz="3200" b="1" u="sng" smtClean="0"/>
              <a:t>EUR</a:t>
            </a:r>
            <a:endParaRPr lang="sk-SK" sz="3200" u="sng"/>
          </a:p>
        </p:txBody>
      </p:sp>
      <p:pic>
        <p:nvPicPr>
          <p:cNvPr id="19460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119188" y="1462236"/>
            <a:ext cx="6905625" cy="49911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143000"/>
          </a:xfrm>
        </p:spPr>
        <p:txBody>
          <a:bodyPr>
            <a:noAutofit/>
          </a:bodyPr>
          <a:lstStyle/>
          <a:p>
            <a:r>
              <a:rPr lang="sk-SK" sz="3200" b="1"/>
              <a:t>V roku 2014 získali pracoviská LF UK  grantové prostriedky vo výške </a:t>
            </a:r>
            <a:r>
              <a:rPr lang="sk-SK" sz="3200" b="1" u="sng"/>
              <a:t>1 422 434,55 </a:t>
            </a:r>
            <a:r>
              <a:rPr lang="sk-SK" sz="3200" b="1" u="sng" smtClean="0"/>
              <a:t>EUR</a:t>
            </a:r>
            <a:endParaRPr lang="sk-SK" sz="3200" u="sng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81589" y="1600200"/>
            <a:ext cx="7306665" cy="427707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67544" y="260648"/>
            <a:ext cx="8229600" cy="854968"/>
          </a:xfrm>
        </p:spPr>
        <p:txBody>
          <a:bodyPr>
            <a:normAutofit fontScale="90000"/>
          </a:bodyPr>
          <a:lstStyle/>
          <a:p>
            <a:r>
              <a:rPr lang="sk-SK" b="1"/>
              <a:t>Výsledky publikačnej </a:t>
            </a:r>
            <a:r>
              <a:rPr lang="sk-SK" b="1" smtClean="0"/>
              <a:t>činnosti 2014</a:t>
            </a:r>
            <a:endParaRPr lang="sk-SK"/>
          </a:p>
        </p:txBody>
      </p:sp>
      <p:graphicFrame>
        <p:nvGraphicFramePr>
          <p:cNvPr id="5" name="Tabuľka 4"/>
          <p:cNvGraphicFramePr>
            <a:graphicFrameLocks noGrp="1"/>
          </p:cNvGraphicFramePr>
          <p:nvPr/>
        </p:nvGraphicFramePr>
        <p:xfrm>
          <a:off x="251520" y="1556789"/>
          <a:ext cx="8136904" cy="4680523"/>
        </p:xfrm>
        <a:graphic>
          <a:graphicData uri="http://schemas.openxmlformats.org/drawingml/2006/table">
            <a:tbl>
              <a:tblPr/>
              <a:tblGrid>
                <a:gridCol w="590276"/>
                <a:gridCol w="6899468"/>
                <a:gridCol w="647160"/>
              </a:tblGrid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Štatistika publikačnej činnosť spolu: 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2213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AAA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Vedecké monografie vydané v zahraničných vydavateľstvách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4</a:t>
                      </a:r>
                      <a:endParaRPr lang="sk-SK" sz="1400" b="1">
                        <a:latin typeface="Times New Roman"/>
                        <a:ea typeface="Times New Roman"/>
                      </a:endParaRP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AAB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Vedecké monografie vydané v domácich vydavateľstvách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5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ABC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Kapitoly vo vedeckých monografiách vydané v zahraničných vydavateľstvách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4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ABD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Kapitoly vo vedeckých monografiách vydané v domácich vydavateľstvách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2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ACB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Vysokoškolské učebnice vydané domácich vydavateľstvách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13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ACD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Kapitoly vo vysokoškolských učebniciach vydané v domácich vydavateľstvách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9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ADC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Vedecké práce v zahraničných karentovaných časopisoch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106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ADD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Vedecké práce v domácich karentovaných časopisoch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7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ADE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Vedecké práce v zahraničných nekarentovaných časopisoch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30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ADF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Vedecké práce v domácich nekarentovaných časopisoch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191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ADM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Vedecké práce v zahraničných časopisoch v databázach Web of Science alebo SCOPUS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117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238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ADN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Vedecké práce v domácich časopisoch </a:t>
                      </a:r>
                      <a:r>
                        <a:rPr lang="sk-SK" sz="1400" b="1" smtClean="0">
                          <a:latin typeface="Times New Roman"/>
                          <a:ea typeface="Times New Roman"/>
                        </a:rPr>
                        <a:t>v </a:t>
                      </a:r>
                      <a:r>
                        <a:rPr lang="sk-SK" sz="1400" b="1">
                          <a:latin typeface="Times New Roman"/>
                          <a:ea typeface="Times New Roman"/>
                        </a:rPr>
                        <a:t>databázach Web of Science alebo SCOPUS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79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BDE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Odborné práce v zahraničných nekarentovaných časopisoch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7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BDF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Odborné práce v domácich nekarentovaných časopisoch 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104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1536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BDM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Odborné práce v zahraničných časopisoch v databázach Web of Science alebo SCOPUS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6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097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BDN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Odborné práce v domácich časopisoch </a:t>
                      </a:r>
                      <a:r>
                        <a:rPr lang="sk-SK" sz="1400" b="1" smtClean="0">
                          <a:latin typeface="Times New Roman"/>
                          <a:ea typeface="Times New Roman"/>
                        </a:rPr>
                        <a:t>v </a:t>
                      </a:r>
                      <a:r>
                        <a:rPr lang="sk-SK" sz="1400" b="1">
                          <a:latin typeface="Times New Roman"/>
                          <a:ea typeface="Times New Roman"/>
                        </a:rPr>
                        <a:t>databázach Web of Science alebo SCOPUS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6</a:t>
                      </a:r>
                    </a:p>
                  </a:txBody>
                  <a:tcPr marL="66704" marR="6670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k-SK" b="1" cap="all"/>
              <a:t>ohlasy na publikačnú činnosť </a:t>
            </a:r>
            <a:endParaRPr lang="sk-SK"/>
          </a:p>
        </p:txBody>
      </p:sp>
      <p:graphicFrame>
        <p:nvGraphicFramePr>
          <p:cNvPr id="4" name="Tabuľka 3"/>
          <p:cNvGraphicFramePr>
            <a:graphicFrameLocks noGrp="1"/>
          </p:cNvGraphicFramePr>
          <p:nvPr/>
        </p:nvGraphicFramePr>
        <p:xfrm>
          <a:off x="899592" y="1916831"/>
          <a:ext cx="7416824" cy="2049379"/>
        </p:xfrm>
        <a:graphic>
          <a:graphicData uri="http://schemas.openxmlformats.org/drawingml/2006/table">
            <a:tbl>
              <a:tblPr/>
              <a:tblGrid>
                <a:gridCol w="827378"/>
                <a:gridCol w="5624683"/>
                <a:gridCol w="964763"/>
              </a:tblGrid>
              <a:tr h="305227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Štatistika ohlasov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 b="1">
                          <a:latin typeface="Times New Roman"/>
                          <a:ea typeface="Times New Roman"/>
                        </a:rPr>
                        <a:t>3892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[o1]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Citácie v zahraničných publikáciách registrované v citačných indexoch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3547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[o2]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Citácie v domácich publikáciách registrované v citačných indexoch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48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[o3]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Citácie v zahraničných publikáciách neregistrované v citačných indexoch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116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[o4]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Citácie v domácich publikáciách neregistrované v citačných indexoch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168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[o5]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Recenzie v zahraničných publikáciách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0692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[o6] 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Recenzie v domácich publikáciách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k-SK" sz="1400">
                          <a:latin typeface="Times New Roman"/>
                          <a:ea typeface="Times New Roman"/>
                        </a:rPr>
                        <a:t>12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Group 44"/>
          <p:cNvGraphicFramePr>
            <a:graphicFrameLocks/>
          </p:cNvGraphicFramePr>
          <p:nvPr/>
        </p:nvGraphicFramePr>
        <p:xfrm>
          <a:off x="684213" y="260648"/>
          <a:ext cx="7707312" cy="6380164"/>
        </p:xfrm>
        <a:graphic>
          <a:graphicData uri="http://schemas.openxmlformats.org/drawingml/2006/table">
            <a:tbl>
              <a:tblPr/>
              <a:tblGrid>
                <a:gridCol w="1927225"/>
                <a:gridCol w="1889125"/>
                <a:gridCol w="1963737"/>
                <a:gridCol w="1927225"/>
              </a:tblGrid>
              <a:tr h="10366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endParaRPr kumimoji="0" lang="sk-SK" sz="26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2"/>
                        </a:solidFill>
                        <a:effectLst/>
                        <a:latin typeface="Arial" pitchFamily="34" charset="0"/>
                        <a:cs typeface="Arial" pitchFamily="34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Rok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Publikácie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celkovo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CC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publikácie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Ohlasy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celkovo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10366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2014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2213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107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3200" b="1" i="0" u="none" strike="noStrike" kern="1200" cap="none" normalizeH="0" baseline="0" smtClean="0">
                          <a:ln>
                            <a:noFill/>
                          </a:ln>
                          <a:solidFill>
                            <a:srgbClr val="003399"/>
                          </a:solidFill>
                          <a:effectLst/>
                          <a:latin typeface="Comic Sans MS" pitchFamily="66" charset="0"/>
                          <a:ea typeface="+mn-ea"/>
                          <a:cs typeface="Arial" pitchFamily="34" charset="0"/>
                        </a:rPr>
                        <a:t>3892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</a:tr>
              <a:tr h="11969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2013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rgbClr val="FFFFCC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pl-PL" sz="32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3399"/>
                          </a:solidFill>
                          <a:effectLst/>
                          <a:latin typeface="Comic Sans MS" pitchFamily="66" charset="0"/>
                          <a:cs typeface="Arial" pitchFamily="34" charset="0"/>
                        </a:rPr>
                        <a:t>2365 </a:t>
                      </a:r>
                      <a:r>
                        <a:rPr kumimoji="0" lang="pl-PL" sz="3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3399"/>
                          </a:solidFill>
                          <a:effectLst/>
                          <a:latin typeface="Comic Sans MS" pitchFamily="66" charset="0"/>
                          <a:cs typeface="Arial" pitchFamily="34" charset="0"/>
                        </a:rPr>
                        <a:t>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endParaRPr kumimoji="0" lang="sk-SK" sz="3200" b="0" i="0" u="none" strike="noStrike" cap="none" normalizeH="0" baseline="0" smtClean="0">
                        <a:ln>
                          <a:noFill/>
                        </a:ln>
                        <a:solidFill>
                          <a:srgbClr val="003399"/>
                        </a:solidFill>
                        <a:effectLst/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kern="1200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ea typeface="+mn-ea"/>
                          <a:cs typeface="Arial" pitchFamily="34" charset="0"/>
                        </a:rPr>
                        <a:t>119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kern="1200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ea typeface="+mn-ea"/>
                          <a:cs typeface="Arial" pitchFamily="34" charset="0"/>
                        </a:rPr>
                        <a:t>3833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10350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2012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   1982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3399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126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3209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10382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2011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   1890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 85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3709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10366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2010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   1876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 93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0000"/>
                        <a:buFont typeface="Wingdings" pitchFamily="2" charset="2"/>
                        <a:buNone/>
                        <a:tabLst/>
                      </a:pPr>
                      <a:r>
                        <a:rPr kumimoji="0" lang="sk-SK" sz="2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2"/>
                          </a:solidFill>
                          <a:effectLst/>
                          <a:latin typeface="Arial" pitchFamily="34" charset="0"/>
                          <a:cs typeface="Arial" pitchFamily="34" charset="0"/>
                        </a:rPr>
                        <a:t>2589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b="1" smtClean="0"/>
              <a:t>Metodika analýzy</a:t>
            </a:r>
            <a:endParaRPr lang="sk-SK" b="1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395536" y="1601416"/>
            <a:ext cx="8229600" cy="5256584"/>
          </a:xfrm>
        </p:spPr>
        <p:txBody>
          <a:bodyPr>
            <a:normAutofit/>
          </a:bodyPr>
          <a:lstStyle/>
          <a:p>
            <a:r>
              <a:rPr lang="sk-SK" smtClean="0"/>
              <a:t>Prepočet podľa aktuálnej metodiky, ktorú používa Ministerstva školstva, vedy, výskumu a športu SR na rozpis dotácií zo štátneho rozpočtu verejným vysokým školám</a:t>
            </a:r>
          </a:p>
          <a:p>
            <a:endParaRPr lang="sk-SK" smtClean="0"/>
          </a:p>
          <a:p>
            <a:r>
              <a:rPr lang="sk-SK" sz="2400" b="1" smtClean="0">
                <a:latin typeface="Arial" pitchFamily="34" charset="0"/>
                <a:ea typeface="Times New Roman" pitchFamily="18" charset="0"/>
                <a:cs typeface="Arial" pitchFamily="34" charset="0"/>
              </a:rPr>
              <a:t>D1 – váhy pre dotáciu na uskutočňovanie akreditovaných študijných programov</a:t>
            </a:r>
            <a:endParaRPr lang="sk-SK" sz="2400" b="1" smtClean="0">
              <a:latin typeface="Arial" pitchFamily="34" charset="0"/>
              <a:cs typeface="Arial" pitchFamily="34" charset="0"/>
            </a:endParaRPr>
          </a:p>
          <a:p>
            <a:r>
              <a:rPr lang="sk-SK" sz="2400" b="1" smtClean="0">
                <a:latin typeface="Arial" pitchFamily="34" charset="0"/>
                <a:ea typeface="Times New Roman" pitchFamily="18" charset="0"/>
                <a:cs typeface="Arial" pitchFamily="34" charset="0"/>
              </a:rPr>
              <a:t>D2 – váhy pre dotáciu na výskumnú, vývojovú  alebo umeleckú činnosť</a:t>
            </a:r>
            <a:endParaRPr lang="sk-SK" sz="2400" b="1" smtClean="0">
              <a:latin typeface="Arial" pitchFamily="34" charset="0"/>
              <a:cs typeface="Arial" pitchFamily="34" charset="0"/>
            </a:endParaRPr>
          </a:p>
          <a:p>
            <a:endParaRPr lang="sk-SK" sz="2200" smtClean="0"/>
          </a:p>
          <a:p>
            <a:endParaRPr lang="sk-SK" sz="22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uľka 3"/>
          <p:cNvGraphicFramePr>
            <a:graphicFrameLocks noGrp="1"/>
          </p:cNvGraphicFramePr>
          <p:nvPr/>
        </p:nvGraphicFramePr>
        <p:xfrm>
          <a:off x="395536" y="475050"/>
          <a:ext cx="7848872" cy="6299367"/>
        </p:xfrm>
        <a:graphic>
          <a:graphicData uri="http://schemas.openxmlformats.org/drawingml/2006/table">
            <a:tbl>
              <a:tblPr/>
              <a:tblGrid>
                <a:gridCol w="6293887"/>
                <a:gridCol w="704661"/>
                <a:gridCol w="850324"/>
              </a:tblGrid>
              <a:tr h="17486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 Skupiny a kategórie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D1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D2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B8CCE4"/>
                    </a:solidFill>
                  </a:tcPr>
                </a:tc>
              </a:tr>
              <a:tr h="174860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 i="1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Knižné publikácie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Times New Roman"/>
                          <a:ea typeface="Times New Roman"/>
                        </a:rPr>
                        <a:t>vedecké monografie (AAA, AAB)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0,50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Times New Roman"/>
                          <a:ea typeface="Times New Roman"/>
                        </a:rPr>
                        <a:t>štúdie charakteru vedeckej monografie v časopisoch a zborníkoch (ABA, ABB)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0,50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kapitoly vo vedeckých monografiách (ABC, ABD)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0,05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vysokoškolské učebnice (ACA, ACB)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odborné knižné publikácie (BAA, BAB)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učebnice pre stredné a základné školy (BCB)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skriptá a učebné texty (BCI)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4972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umelecké monografie, dramatické diela, scenáre, umelecké preklady publikácií a autorské katalógy (CAA, CAB)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prehľadové práce (EAI)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odborné preklady publikácií (EAJ)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4972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zostavovateľské práce knižného charakteru (bibliografie, encyklopédie, katalógy, slovníky, zborníky, atlasy, a pod.) (FAI)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0,66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0,00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05316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 i="1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 </a:t>
                      </a:r>
                      <a:r>
                        <a:rPr lang="sk-SK" sz="1400" b="1" i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Publikácie v karentovaných časopisoch</a:t>
                      </a:r>
                      <a:r>
                        <a:rPr lang="sk-SK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 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vedecké práce v karentovaných časopisoch (ADC, ADD)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odborné práce v karentovaných časopisoch  (BDC, BDD)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umelecké práce a preklady v karentovaných časopisoch (CDC, CDD)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486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autorské osvedčenia, patenty a objavy (AGJ)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1,00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10631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 b="1" i="1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Publikácie </a:t>
                      </a:r>
                      <a:r>
                        <a:rPr lang="sk-SK" sz="1400" b="1" i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</a:rPr>
                        <a:t>v časopisoch, ktoré nie sú karentované, ale sú registrované v databázach WoS alebo Scopus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sk-SK"/>
                    </a:p>
                  </a:txBody>
                  <a:tcPr/>
                </a:tc>
              </a:tr>
              <a:tr h="34972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vedecké práce v časopisoch registrovaných v databázach Web of Science alebo SCOPUS (ADM, ADN)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0,46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0,50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49720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latin typeface="Times New Roman"/>
                          <a:ea typeface="Times New Roman"/>
                        </a:rPr>
                        <a:t>odborné práce v časopisoch registrovaných v databázach Web of Science alebo SCOPUS (BDM, BDN)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0,46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k-SK" sz="1400">
                          <a:solidFill>
                            <a:srgbClr val="000000"/>
                          </a:solidFill>
                          <a:highlight>
                            <a:srgbClr val="FFFF00"/>
                          </a:highlight>
                          <a:latin typeface="Calibri"/>
                          <a:ea typeface="Times New Roman"/>
                        </a:rPr>
                        <a:t>0,50</a:t>
                      </a:r>
                      <a:endParaRPr lang="sk-SK" sz="1400">
                        <a:latin typeface="Times New Roman"/>
                        <a:ea typeface="Times New Roman"/>
                      </a:endParaRPr>
                    </a:p>
                  </a:txBody>
                  <a:tcPr marL="17207" marR="17207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19457" name="Rectangle 1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sk-SK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sk-SK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19460" name="Rectangle 4"/>
          <p:cNvSpPr>
            <a:spLocks noChangeArrowheads="1"/>
          </p:cNvSpPr>
          <p:nvPr/>
        </p:nvSpPr>
        <p:spPr bwMode="auto">
          <a:xfrm>
            <a:off x="1319347" y="17240"/>
            <a:ext cx="6505307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457200" algn="just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12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D1 – váhy pre dotáciu na uskutočňovanie akreditovaných študijných programov</a:t>
            </a:r>
            <a:endParaRPr kumimoji="0" lang="sk-SK" sz="1200" b="1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457200" algn="just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sk-SK" sz="1200" b="1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ea typeface="Times New Roman" pitchFamily="18" charset="0"/>
                <a:cs typeface="Arial" pitchFamily="34" charset="0"/>
              </a:rPr>
              <a:t>D2 – váhy pre dotáciu na výskumnú, vývojovú  alebo umeleckú činnosť</a:t>
            </a:r>
            <a:endParaRPr kumimoji="0" lang="sk-SK" sz="1200" b="1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Pruhovaná šípka vpravo 4">
            <a:hlinkClick r:id="rId2" action="ppaction://hlinkfile"/>
          </p:cNvPr>
          <p:cNvSpPr/>
          <p:nvPr/>
        </p:nvSpPr>
        <p:spPr>
          <a:xfrm>
            <a:off x="8532440" y="6021288"/>
            <a:ext cx="611560" cy="504056"/>
          </a:xfrm>
          <a:prstGeom prst="strip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uľka 2"/>
          <p:cNvGraphicFramePr>
            <a:graphicFrameLocks noGrp="1"/>
          </p:cNvGraphicFramePr>
          <p:nvPr/>
        </p:nvGraphicFramePr>
        <p:xfrm>
          <a:off x="467544" y="1268756"/>
          <a:ext cx="8208912" cy="4896547"/>
        </p:xfrm>
        <a:graphic>
          <a:graphicData uri="http://schemas.openxmlformats.org/drawingml/2006/table">
            <a:tbl>
              <a:tblPr/>
              <a:tblGrid>
                <a:gridCol w="686460"/>
                <a:gridCol w="6521365"/>
                <a:gridCol w="1001087"/>
              </a:tblGrid>
              <a:tr h="268508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Poradie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D2 summa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molekulárnej biomedicíny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28,0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patologickej fyziológie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16,6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Fyziologický ústav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15,1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lekárskej biológie, genetiky a klinickej genetiky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9,8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patologickej anatómie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9,8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lekárskej chémie, biochémie a klinickej biochémie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lekárskej fyziky, biofyziky, informatiky a telemedicíny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Imunologický ústav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t-BR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histológie a embryológie LFUK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farmakológie a klinickej farmakológie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Anatomický ústav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simulačného a virtuálneho medicínskeho vzdelávania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Mikrobiologický ústav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cudzích jazykov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súdneho lekárstva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hygieny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sociálneho lekárstva a lekárskej etiky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epidemiológie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4358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Ústav telesnej výchovy a športu LF UK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4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ÚSTAVOV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1"/>
          <p:cNvSpPr txBox="1">
            <a:spLocks/>
          </p:cNvSpPr>
          <p:nvPr/>
        </p:nvSpPr>
        <p:spPr>
          <a:xfrm>
            <a:off x="0" y="44624"/>
            <a:ext cx="9144000" cy="72008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/>
          </a:bodyPr>
          <a:lstStyle/>
          <a:p>
            <a:pPr lvl="0" algn="ctr">
              <a:spcBef>
                <a:spcPct val="0"/>
              </a:spcBef>
              <a:defRPr/>
            </a:pPr>
            <a:r>
              <a:rPr kumimoji="0" lang="sk-SK" sz="28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D2 – </a:t>
            </a:r>
            <a:r>
              <a:rPr kumimoji="0" lang="sk-SK" sz="2800" b="1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Výskum-vývoj činnosť</a:t>
            </a:r>
            <a:r>
              <a:rPr kumimoji="0" lang="sk-SK" sz="28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„ÚSTAVY“</a:t>
            </a:r>
            <a:r>
              <a:rPr lang="sk-SK" sz="2800" smtClean="0"/>
              <a:t>(arit. priemer 2008-2013)</a:t>
            </a:r>
            <a:endParaRPr kumimoji="0" lang="sk-SK" sz="28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graphicFrame>
        <p:nvGraphicFramePr>
          <p:cNvPr id="5" name="Graf 4"/>
          <p:cNvGraphicFramePr/>
          <p:nvPr/>
        </p:nvGraphicFramePr>
        <p:xfrm>
          <a:off x="0" y="764704"/>
          <a:ext cx="9143999" cy="609329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ÚSTAVOV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sk-SK" sz="3200" b="1" smtClean="0">
                <a:ea typeface="+mj-ea"/>
                <a:cs typeface="+mj-cs"/>
              </a:rPr>
              <a:t>Prepočet na úväzok TP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  <p:graphicFrame>
        <p:nvGraphicFramePr>
          <p:cNvPr id="7" name="Tabuľka 6"/>
          <p:cNvGraphicFramePr>
            <a:graphicFrameLocks noGrp="1"/>
          </p:cNvGraphicFramePr>
          <p:nvPr/>
        </p:nvGraphicFramePr>
        <p:xfrm>
          <a:off x="827584" y="1396998"/>
          <a:ext cx="7416824" cy="4984327"/>
        </p:xfrm>
        <a:graphic>
          <a:graphicData uri="http://schemas.openxmlformats.org/drawingml/2006/table">
            <a:tbl>
              <a:tblPr/>
              <a:tblGrid>
                <a:gridCol w="981575"/>
                <a:gridCol w="5077119"/>
                <a:gridCol w="1358130"/>
              </a:tblGrid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Poradie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D2/úväzok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molekulárnej biomedicíny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3,81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patologickej fyziológie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1,51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patologickej anatómie LF UK a UNB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0,97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Fyziologický ústav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0,88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lekárskej biológie, GKG LF UK a UNB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0,84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6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Imunologický ústav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0,63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lekárskej fyziky, biofyziky, ITM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0,48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pt-BR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histológie a embryológie LFUK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súdneho lekárstva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0,30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10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Mikrobiologický ústav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0,27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lekárskej chémie, BKB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0,26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farmakológie a KF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13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cudzích jazykov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0,19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Anatomický ústav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0,13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15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hygieny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0,11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16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sociálneho lekárstva a LE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0,04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epidemiológie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233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18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Ústav telesnej výchovy a športu LF UK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0" marR="0" marT="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Tabuľka 5"/>
          <p:cNvGraphicFramePr>
            <a:graphicFrameLocks noGrp="1"/>
          </p:cNvGraphicFramePr>
          <p:nvPr/>
        </p:nvGraphicFramePr>
        <p:xfrm>
          <a:off x="395536" y="1196741"/>
          <a:ext cx="8136904" cy="5328603"/>
        </p:xfrm>
        <a:graphic>
          <a:graphicData uri="http://schemas.openxmlformats.org/drawingml/2006/table">
            <a:tbl>
              <a:tblPr/>
              <a:tblGrid>
                <a:gridCol w="680438"/>
                <a:gridCol w="6464160"/>
                <a:gridCol w="992306"/>
              </a:tblGrid>
              <a:tr h="253743"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Poradie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D2 summa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V. interná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14,3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interná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13,3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interná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12,2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detská klinika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10,3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detská klinika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8,8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III. interná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7,7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neurologická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6,6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onkologická klinika LF UK a NOÚ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6,6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gynekologicko – pôrodnícka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6,3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neurologická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5,2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onkologická klinika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nukleárnej medicíny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otorinolaryngológie a chirurgie hlavy a krku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hematológie a transfuziológie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chirurgie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Farmakobiochemické laboratórium III. internej kliniky 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popálenín a rekonštrukčnej chirurgie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Ortopedická klinika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b-NO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Dermatovenerologická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3743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gynekologicko – pôrodnícka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3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uľka 4"/>
          <p:cNvGraphicFramePr>
            <a:graphicFrameLocks noGrp="1"/>
          </p:cNvGraphicFramePr>
          <p:nvPr/>
        </p:nvGraphicFramePr>
        <p:xfrm>
          <a:off x="395536" y="1196740"/>
          <a:ext cx="8280920" cy="5400612"/>
        </p:xfrm>
        <a:graphic>
          <a:graphicData uri="http://schemas.openxmlformats.org/drawingml/2006/table">
            <a:tbl>
              <a:tblPr/>
              <a:tblGrid>
                <a:gridCol w="692481"/>
                <a:gridCol w="6578570"/>
                <a:gridCol w="1009869"/>
              </a:tblGrid>
              <a:tr h="257172"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Poradie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D2 summa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hematológie a onkológie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Neurochirurgická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oftalmológie LF UK a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Detská dermatovenerologická klinika LF UK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Psychiatrická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stomatológie a maxilofaciálnej chirurgie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onkologickej chirurgie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neurológie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29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chirurgická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chirurgická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infektológie a geografickej medicíny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rádiologická klinika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pracovného lekárstva a toxikológie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Urologická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oftalmológie LF UK 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urgentnej medicíny a medicíny katastrof LF UK a UNsP MB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kardiológie LF UK a NÚSCCH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detskej psychiatrie LF UK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39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plastickej, rekonštrukčnej a estetickej chirurgie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1,0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7172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Rádiologická klinika LF UK, SZU a </a:t>
                      </a:r>
                      <a:r>
                        <a:rPr lang="sk-SK" sz="1400" b="1" i="0" u="none" strike="noStrike" smtClean="0">
                          <a:solidFill>
                            <a:srgbClr val="000000"/>
                          </a:solidFill>
                          <a:latin typeface="Arial"/>
                        </a:rPr>
                        <a:t>UNB</a:t>
                      </a:r>
                      <a:endParaRPr lang="sk-SK" sz="1400" b="1" i="0" u="none" strike="noStrike">
                        <a:solidFill>
                          <a:srgbClr val="000000"/>
                        </a:solidFill>
                        <a:latin typeface="Arial"/>
                      </a:endParaRP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uľka 4"/>
          <p:cNvGraphicFramePr>
            <a:graphicFrameLocks noGrp="1"/>
          </p:cNvGraphicFramePr>
          <p:nvPr/>
        </p:nvGraphicFramePr>
        <p:xfrm>
          <a:off x="251520" y="1556791"/>
          <a:ext cx="8064896" cy="3816423"/>
        </p:xfrm>
        <a:graphic>
          <a:graphicData uri="http://schemas.openxmlformats.org/drawingml/2006/table">
            <a:tbl>
              <a:tblPr/>
              <a:tblGrid>
                <a:gridCol w="674417"/>
                <a:gridCol w="6406955"/>
                <a:gridCol w="983524"/>
              </a:tblGrid>
              <a:tr h="293571"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Poradie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D2 summa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ortopedicko – traumatologická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III. chirurgická klinika LF UK a UNsP MB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43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ústnej, čeľustnej a tvárovej chirurgie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44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Ambulancie primárneho kontaktu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ortopedicko – traumatologická klinika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46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Klinika pneumológie a ftizeológie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0,5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47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klinika geriatrie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48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klinika geriatrie LF UK a UNsP MB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49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Detská klinika anesteziológie a intenzívnej medicíny LF UK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I. klinika anestéziológie a intenzívnej medicíny LF UK a UNB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51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II. klinika anestéziológie a intenzívnej medicíny LF UK a OÚSA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3571"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52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Detská otorinolaryngologická klinika LF UK a  a DFNsP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400" b="1" i="0" u="none" strike="noStrike">
                          <a:solidFill>
                            <a:srgbClr val="000000"/>
                          </a:solidFill>
                          <a:latin typeface="Arial"/>
                        </a:rPr>
                        <a:t>0,0</a:t>
                      </a:r>
                    </a:p>
                  </a:txBody>
                  <a:tcPr marL="7965" marR="7965" marT="796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6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Graf 3"/>
          <p:cNvGraphicFramePr/>
          <p:nvPr/>
        </p:nvGraphicFramePr>
        <p:xfrm>
          <a:off x="467544" y="1381124"/>
          <a:ext cx="8208912" cy="514421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5" name="Nadpis 1"/>
          <p:cNvSpPr txBox="1">
            <a:spLocks/>
          </p:cNvSpPr>
          <p:nvPr/>
        </p:nvSpPr>
        <p:spPr>
          <a:xfrm>
            <a:off x="0" y="44624"/>
            <a:ext cx="9144000" cy="72008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/>
          </a:bodyPr>
          <a:lstStyle/>
          <a:p>
            <a:pPr lvl="0" algn="ctr">
              <a:spcBef>
                <a:spcPct val="0"/>
              </a:spcBef>
              <a:defRPr/>
            </a:pPr>
            <a:r>
              <a:rPr kumimoji="0" lang="sk-SK" sz="28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D2 – </a:t>
            </a:r>
            <a:r>
              <a:rPr kumimoji="0" lang="sk-SK" sz="2800" b="1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Výskum-vývoj činnosť</a:t>
            </a:r>
            <a:r>
              <a:rPr kumimoji="0" lang="sk-SK" sz="28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„KLINIKY“</a:t>
            </a:r>
            <a:r>
              <a:rPr lang="sk-SK" sz="2800" smtClean="0"/>
              <a:t>(arit. priemer 2008-2013)</a:t>
            </a:r>
            <a:endParaRPr kumimoji="0" lang="sk-SK" sz="28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uľka 3"/>
          <p:cNvGraphicFramePr>
            <a:graphicFrameLocks noGrp="1"/>
          </p:cNvGraphicFramePr>
          <p:nvPr/>
        </p:nvGraphicFramePr>
        <p:xfrm>
          <a:off x="1420561" y="1396999"/>
          <a:ext cx="6679831" cy="5251743"/>
        </p:xfrm>
        <a:graphic>
          <a:graphicData uri="http://schemas.openxmlformats.org/drawingml/2006/table">
            <a:tbl>
              <a:tblPr/>
              <a:tblGrid>
                <a:gridCol w="1140301"/>
                <a:gridCol w="4538528"/>
                <a:gridCol w="1001002"/>
              </a:tblGrid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Poradie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D2/úväzok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nukleárnej medicíny 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2,53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hematológie a transfuziológie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2,33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V. interná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1,68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popálenín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1,62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Ortopedická klinika </a:t>
                      </a:r>
                      <a:r>
                        <a:rPr lang="sk-SK" sz="1600" b="1" i="0" u="none" strike="noStrike" smtClean="0">
                          <a:solidFill>
                            <a:srgbClr val="000000"/>
                          </a:solidFill>
                          <a:latin typeface="Calibri"/>
                        </a:rPr>
                        <a:t>(DFNsP)</a:t>
                      </a:r>
                      <a:endParaRPr lang="sk-SK" sz="16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1,33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hematológie a onkológie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1,29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onkologická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1,05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detská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1,04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Neurochirurgická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1,02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oftalmológie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1,01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11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otorinolaryngológie a chirurgie hlavy a krku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1,00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interná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0,95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interná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onkologická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III. interná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Farmakobiochemické laboratórium III. IK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0,82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detská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0,74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neurologická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0,72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Detská dermatovenerologická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0,69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37349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neurologická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0,57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sk-SK" sz="3200" b="1" smtClean="0">
                <a:ea typeface="+mj-ea"/>
                <a:cs typeface="+mj-cs"/>
              </a:rPr>
              <a:t>Prepočet na úväzok TP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sk-SK" sz="3200" b="1" smtClean="0">
                <a:ea typeface="+mj-ea"/>
                <a:cs typeface="+mj-cs"/>
              </a:rPr>
              <a:t>Prepočet na úväzok TP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  <p:graphicFrame>
        <p:nvGraphicFramePr>
          <p:cNvPr id="6" name="Tabuľka 5"/>
          <p:cNvGraphicFramePr>
            <a:graphicFrameLocks noGrp="1"/>
          </p:cNvGraphicFramePr>
          <p:nvPr/>
        </p:nvGraphicFramePr>
        <p:xfrm>
          <a:off x="1403648" y="1324987"/>
          <a:ext cx="6624736" cy="5272365"/>
        </p:xfrm>
        <a:graphic>
          <a:graphicData uri="http://schemas.openxmlformats.org/drawingml/2006/table">
            <a:tbl>
              <a:tblPr/>
              <a:tblGrid>
                <a:gridCol w="1130896"/>
                <a:gridCol w="4501095"/>
                <a:gridCol w="992745"/>
              </a:tblGrid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Poradie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D2/úväzok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21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neurológie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0,56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rádiologická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0,52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Ambulancie primárneho kontaktu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0,50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chirurgie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0,48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gynekologicko – pôrodnícka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0,47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Dermatovenerologická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0,47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onkologickej chirurgie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0,47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pracovného lekárstva a toxikológie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Urologická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gynekologicko – pôrodnícka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31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urgentnej medicíny a medicíny katastrof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0,30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32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psychiatrie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33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chirurgická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infektológie a geografickej medicíny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Psychiatrická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36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detskej kardiológie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0,20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37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plastickej, rekonš. a estet. chirurgie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38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chirurgická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39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ortopedicko – traumatologická klinika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0,15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1065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40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oftalmológie ...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0,14</a:t>
                      </a:r>
                    </a:p>
                  </a:txBody>
                  <a:tcPr marL="6243" marR="6243" marT="6243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dpis 1"/>
          <p:cNvSpPr txBox="1">
            <a:spLocks/>
          </p:cNvSpPr>
          <p:nvPr/>
        </p:nvSpPr>
        <p:spPr>
          <a:xfrm>
            <a:off x="457200" y="44624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Publikačná</a:t>
            </a:r>
            <a:r>
              <a:rPr kumimoji="0" lang="sk-SK" sz="3200" b="1" i="0" u="none" strike="noStrike" kern="1200" spc="0" normalizeH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aktivita </a:t>
            </a:r>
            <a:r>
              <a:rPr kumimoji="0" lang="sk-SK" sz="3200" b="1" i="0" u="sng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KLINÍK</a:t>
            </a:r>
            <a:r>
              <a:rPr kumimoji="0" lang="sk-SK" sz="3200" b="1" i="0" u="none" strike="noStrike" kern="1200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ea typeface="+mj-ea"/>
                <a:cs typeface="+mj-cs"/>
              </a:rPr>
              <a:t>  v r. 2014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sk-SK" sz="3200" b="1" smtClean="0">
                <a:ea typeface="+mj-ea"/>
                <a:cs typeface="+mj-cs"/>
              </a:rPr>
              <a:t>Prepočet na úväzok TP</a:t>
            </a:r>
            <a:endParaRPr kumimoji="0" lang="sk-SK" sz="3200" b="0" i="0" u="none" strike="noStrike" kern="1200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ea typeface="+mj-ea"/>
              <a:cs typeface="+mj-cs"/>
            </a:endParaRPr>
          </a:p>
        </p:txBody>
      </p:sp>
      <p:graphicFrame>
        <p:nvGraphicFramePr>
          <p:cNvPr id="5" name="Tabuľka 4"/>
          <p:cNvGraphicFramePr>
            <a:graphicFrameLocks noGrp="1"/>
          </p:cNvGraphicFramePr>
          <p:nvPr/>
        </p:nvGraphicFramePr>
        <p:xfrm>
          <a:off x="827583" y="1669256"/>
          <a:ext cx="6917575" cy="4079776"/>
        </p:xfrm>
        <a:graphic>
          <a:graphicData uri="http://schemas.openxmlformats.org/drawingml/2006/table">
            <a:tbl>
              <a:tblPr/>
              <a:tblGrid>
                <a:gridCol w="1180885"/>
                <a:gridCol w="4700060"/>
                <a:gridCol w="1036630"/>
              </a:tblGrid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Poradie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D2/úväzok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EECE1"/>
                    </a:solidFill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41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III. chirurgická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0,14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42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Rádiologická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0,14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43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ortopedicko – traumatologická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0,12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44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pneumológie a ftizeológie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0,11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45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ústnej, čeľustnej a tvárovej chirurgie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0,07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46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pl-PL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stomatológie a maxilofaciálnej chirurgie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0,06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9776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47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klinika geriatrie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0,03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48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klinika geriatrie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0,02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49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Detská klinika anesteziológie a intenzívnej medicíny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0,02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I. klinika anestéziológie a intenzívnej medicíny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51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II. klinika anestéziológie a intenzívnej medicíny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52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Detská otorinolaryngologická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53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IV. chirurgická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54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IV. interná klinika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54000"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55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Klinika telovýchovného lekárstva ...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k-SK" sz="16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0,00</a:t>
                      </a:r>
                    </a:p>
                  </a:txBody>
                  <a:tcPr marL="8194" marR="8194" marT="8194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-27384"/>
            <a:ext cx="8229600" cy="1143000"/>
          </a:xfrm>
        </p:spPr>
        <p:txBody>
          <a:bodyPr>
            <a:noAutofit/>
          </a:bodyPr>
          <a:lstStyle/>
          <a:p>
            <a:r>
              <a:rPr lang="sk-SK" sz="2800" smtClean="0"/>
              <a:t>Publikácie za r. 2014 podľa pracovného zaradenia</a:t>
            </a:r>
            <a:endParaRPr lang="sk-SK" sz="2800"/>
          </a:p>
        </p:txBody>
      </p:sp>
      <p:graphicFrame>
        <p:nvGraphicFramePr>
          <p:cNvPr id="1029" name="Object 5"/>
          <p:cNvGraphicFramePr>
            <a:graphicFrameLocks noChangeAspect="1"/>
          </p:cNvGraphicFramePr>
          <p:nvPr/>
        </p:nvGraphicFramePr>
        <p:xfrm>
          <a:off x="1691680" y="908720"/>
          <a:ext cx="5761558" cy="54549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0" name="Prism 5" r:id="rId3" imgW="4177440" imgH="3954960" progId="">
                  <p:embed/>
                </p:oleObj>
              </mc:Choice>
              <mc:Fallback>
                <p:oleObj name="Prism 5" r:id="rId3" imgW="4177440" imgH="3954960" progId="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91680" y="908720"/>
                        <a:ext cx="5761558" cy="5454976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tx1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850106"/>
          </a:xfrm>
        </p:spPr>
        <p:txBody>
          <a:bodyPr>
            <a:normAutofit/>
          </a:bodyPr>
          <a:lstStyle/>
          <a:p>
            <a:r>
              <a:rPr lang="sk-SK" sz="2800" b="1" smtClean="0"/>
              <a:t>Odborní zamestnanci vo výskume</a:t>
            </a:r>
            <a:endParaRPr lang="sk-SK" sz="2800" b="1"/>
          </a:p>
        </p:txBody>
      </p:sp>
      <p:graphicFrame>
        <p:nvGraphicFramePr>
          <p:cNvPr id="3073" name="Object 1"/>
          <p:cNvGraphicFramePr>
            <a:graphicFrameLocks noChangeAspect="1"/>
          </p:cNvGraphicFramePr>
          <p:nvPr/>
        </p:nvGraphicFramePr>
        <p:xfrm>
          <a:off x="0" y="1048093"/>
          <a:ext cx="9144000" cy="511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4" name="Prism 5" r:id="rId3" imgW="6830640" imgH="3410640" progId="">
                  <p:embed/>
                </p:oleObj>
              </mc:Choice>
              <mc:Fallback>
                <p:oleObj name="Prism 5" r:id="rId3" imgW="6830640" imgH="3410640" progId="">
                  <p:embed/>
                  <p:pic>
                    <p:nvPicPr>
                      <p:cNvPr id="0" name="Picture 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1048093"/>
                        <a:ext cx="9144000" cy="51172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850106"/>
          </a:xfrm>
        </p:spPr>
        <p:txBody>
          <a:bodyPr>
            <a:normAutofit/>
          </a:bodyPr>
          <a:lstStyle/>
          <a:p>
            <a:r>
              <a:rPr lang="sk-SK" sz="2800" b="1" smtClean="0"/>
              <a:t>Odborní zamestnanci vo výskume</a:t>
            </a:r>
            <a:endParaRPr lang="sk-SK" sz="2800" b="1"/>
          </a:p>
        </p:txBody>
      </p:sp>
      <p:sp>
        <p:nvSpPr>
          <p:cNvPr id="4" name="Text Box 2"/>
          <p:cNvSpPr txBox="1">
            <a:spLocks noChangeArrowheads="1"/>
          </p:cNvSpPr>
          <p:nvPr/>
        </p:nvSpPr>
        <p:spPr bwMode="auto">
          <a:xfrm>
            <a:off x="231775" y="857250"/>
            <a:ext cx="8661400" cy="19389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buFontTx/>
              <a:buChar char="•"/>
            </a:pPr>
            <a:r>
              <a:rPr lang="sk-SK" sz="2400"/>
              <a:t> na LFUK zamestnaných 51 </a:t>
            </a:r>
            <a:endParaRPr lang="sk-SK" sz="2400" smtClean="0"/>
          </a:p>
          <a:p>
            <a:pPr>
              <a:buFontTx/>
              <a:buChar char="•"/>
            </a:pPr>
            <a:r>
              <a:rPr lang="sk-SK" sz="2400" smtClean="0"/>
              <a:t> priemerná </a:t>
            </a:r>
            <a:r>
              <a:rPr lang="sk-SK" sz="2400"/>
              <a:t>ročná D2 váha ich publikácií je </a:t>
            </a:r>
            <a:r>
              <a:rPr lang="sk-SK" sz="2400" smtClean="0"/>
              <a:t>1,58 (pri </a:t>
            </a:r>
            <a:r>
              <a:rPr lang="sk-SK" sz="2400"/>
              <a:t>prepočte na </a:t>
            </a:r>
            <a:r>
              <a:rPr lang="sk-SK" sz="2400" smtClean="0"/>
              <a:t>výšku </a:t>
            </a:r>
            <a:r>
              <a:rPr lang="sk-SK" sz="2400"/>
              <a:t>úväzkov je </a:t>
            </a:r>
            <a:r>
              <a:rPr lang="sk-SK" sz="2400" smtClean="0"/>
              <a:t>1,66) </a:t>
            </a:r>
            <a:endParaRPr lang="sk-SK" sz="2400"/>
          </a:p>
          <a:p>
            <a:pPr>
              <a:buFontTx/>
              <a:buChar char="•"/>
            </a:pPr>
            <a:r>
              <a:rPr lang="sk-SK" sz="2400"/>
              <a:t> sú prítomné výrazné rozdiely v publikačnej aktivite, od žiadnej publikácie až po priemernú ročnú D2 váhu 15,5 </a:t>
            </a:r>
          </a:p>
        </p:txBody>
      </p:sp>
      <p:sp>
        <p:nvSpPr>
          <p:cNvPr id="5" name="Text Box 2"/>
          <p:cNvSpPr txBox="1">
            <a:spLocks noChangeArrowheads="1"/>
          </p:cNvSpPr>
          <p:nvPr/>
        </p:nvSpPr>
        <p:spPr bwMode="auto">
          <a:xfrm>
            <a:off x="251520" y="3109024"/>
            <a:ext cx="8661400" cy="2677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sk-SK" sz="2400" b="1"/>
              <a:t>Podľa </a:t>
            </a:r>
            <a:r>
              <a:rPr lang="sk-SK" sz="2400" b="1" u="sng"/>
              <a:t>priemernej ročnej publikačnej aktivity </a:t>
            </a:r>
            <a:r>
              <a:rPr lang="sk-SK" sz="2400" b="1"/>
              <a:t>(D2</a:t>
            </a:r>
            <a:r>
              <a:rPr lang="sk-SK" sz="2400" b="1" smtClean="0"/>
              <a:t>) za 2010-2014:</a:t>
            </a:r>
            <a:endParaRPr lang="sk-SK" sz="2400" b="1"/>
          </a:p>
          <a:p>
            <a:pPr>
              <a:buFontTx/>
              <a:buChar char="•"/>
            </a:pPr>
            <a:r>
              <a:rPr lang="sk-SK" sz="2400"/>
              <a:t> 21 zamestnancov: </a:t>
            </a:r>
            <a:r>
              <a:rPr lang="sk-SK" sz="2400" smtClean="0"/>
              <a:t>&gt;1</a:t>
            </a:r>
            <a:endParaRPr lang="sk-SK" sz="2400"/>
          </a:p>
          <a:p>
            <a:pPr>
              <a:buFontTx/>
              <a:buChar char="•"/>
            </a:pPr>
            <a:r>
              <a:rPr lang="sk-SK" sz="2400"/>
              <a:t> 2 zamestnanci: </a:t>
            </a:r>
            <a:r>
              <a:rPr lang="sk-SK" sz="2400" smtClean="0"/>
              <a:t>&gt; </a:t>
            </a:r>
            <a:r>
              <a:rPr lang="sk-SK" sz="2400"/>
              <a:t>0,5 </a:t>
            </a:r>
            <a:r>
              <a:rPr lang="sk-SK" sz="2400" smtClean="0"/>
              <a:t>&lt; </a:t>
            </a:r>
            <a:r>
              <a:rPr lang="sk-SK" sz="2400"/>
              <a:t>1,0</a:t>
            </a:r>
          </a:p>
          <a:p>
            <a:pPr>
              <a:buFontTx/>
              <a:buChar char="•"/>
            </a:pPr>
            <a:r>
              <a:rPr lang="sk-SK" sz="2400"/>
              <a:t> 8 zamestnancov: </a:t>
            </a:r>
            <a:r>
              <a:rPr lang="sk-SK" sz="2400" smtClean="0"/>
              <a:t>&gt; </a:t>
            </a:r>
            <a:r>
              <a:rPr lang="sk-SK" sz="2400"/>
              <a:t>0,25 </a:t>
            </a:r>
            <a:r>
              <a:rPr lang="sk-SK" sz="2400" smtClean="0"/>
              <a:t>&lt; </a:t>
            </a:r>
            <a:r>
              <a:rPr lang="sk-SK" sz="2400"/>
              <a:t>0,5</a:t>
            </a:r>
          </a:p>
          <a:p>
            <a:pPr>
              <a:buFontTx/>
              <a:buChar char="•"/>
            </a:pPr>
            <a:r>
              <a:rPr lang="sk-SK" sz="2400"/>
              <a:t> 12 zamestnancov: </a:t>
            </a:r>
            <a:r>
              <a:rPr lang="sk-SK" sz="2400" smtClean="0"/>
              <a:t>&gt; </a:t>
            </a:r>
            <a:r>
              <a:rPr lang="sk-SK" sz="2400"/>
              <a:t>0,0 </a:t>
            </a:r>
            <a:r>
              <a:rPr lang="sk-SK" sz="2400" smtClean="0"/>
              <a:t>&lt; </a:t>
            </a:r>
            <a:r>
              <a:rPr lang="sk-SK" sz="2400"/>
              <a:t>0,25</a:t>
            </a:r>
          </a:p>
          <a:p>
            <a:pPr>
              <a:buFontTx/>
              <a:buChar char="•"/>
            </a:pPr>
            <a:r>
              <a:rPr lang="sk-SK" sz="2400"/>
              <a:t> 8 zamestnancov: žiadna publikácia </a:t>
            </a:r>
          </a:p>
          <a:p>
            <a:r>
              <a:rPr lang="sk-SK" sz="2400"/>
              <a:t>	z toho </a:t>
            </a:r>
            <a:r>
              <a:rPr lang="sk-SK" sz="2400" smtClean="0"/>
              <a:t>2 pracujú </a:t>
            </a:r>
            <a:r>
              <a:rPr lang="sk-SK" sz="2400"/>
              <a:t>na LFUK </a:t>
            </a:r>
            <a:r>
              <a:rPr lang="sk-SK" sz="2400" smtClean="0"/>
              <a:t>viac </a:t>
            </a:r>
            <a:r>
              <a:rPr lang="sk-SK" sz="2400"/>
              <a:t>ako 5 rokov 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77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5881" y="211159"/>
            <a:ext cx="8410575" cy="638619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BlokTextu 2"/>
          <p:cNvSpPr txBox="1"/>
          <p:nvPr/>
        </p:nvSpPr>
        <p:spPr>
          <a:xfrm>
            <a:off x="1115616" y="6444044"/>
            <a:ext cx="23900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mtClean="0"/>
              <a:t>Zdroj: prof. Moczo, RUK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79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48613" y="404664"/>
            <a:ext cx="8127843" cy="61096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BlokTextu 2"/>
          <p:cNvSpPr txBox="1"/>
          <p:nvPr/>
        </p:nvSpPr>
        <p:spPr>
          <a:xfrm>
            <a:off x="1115616" y="6444044"/>
            <a:ext cx="23900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mtClean="0"/>
              <a:t>Zdroj: prof. Moczo, RUK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7949" y="332656"/>
            <a:ext cx="8886539" cy="43940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481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67744" y="5085184"/>
            <a:ext cx="4333875" cy="1323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BlokTextu 3"/>
          <p:cNvSpPr txBox="1"/>
          <p:nvPr/>
        </p:nvSpPr>
        <p:spPr>
          <a:xfrm>
            <a:off x="1115616" y="6444044"/>
            <a:ext cx="23900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mtClean="0"/>
              <a:t>Zdroj: prof. Moczo, RUK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227454"/>
            <a:ext cx="8496944" cy="6296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BlokTextu 2"/>
          <p:cNvSpPr txBox="1"/>
          <p:nvPr/>
        </p:nvSpPr>
        <p:spPr>
          <a:xfrm>
            <a:off x="1115616" y="6444044"/>
            <a:ext cx="23900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mtClean="0"/>
              <a:t>Zdroj: prof. Moczo, RUK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49969" y="188640"/>
            <a:ext cx="7894439" cy="64496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BlokTextu 2"/>
          <p:cNvSpPr txBox="1"/>
          <p:nvPr/>
        </p:nvSpPr>
        <p:spPr>
          <a:xfrm>
            <a:off x="1115616" y="6444044"/>
            <a:ext cx="23900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mtClean="0"/>
              <a:t>Zdroj: prof. Moczo, RUK</a:t>
            </a:r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sk-SK" sz="2800" b="1" smtClean="0"/>
              <a:t>Doteraz zrealizované opatrenia nového Vedenia LF (chronologicky)</a:t>
            </a:r>
            <a:endParaRPr lang="sk-SK" sz="2800" b="1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sk-SK" smtClean="0"/>
              <a:t>Sprísnenie kritérií na potenciálnych ŠKOLITEĽOV denného doktorandského štúdia</a:t>
            </a:r>
          </a:p>
          <a:p>
            <a:r>
              <a:rPr lang="sk-SK" smtClean="0"/>
              <a:t>Motivačný systém odmien za publikačnú aktivitu tvorivých zamestnancov </a:t>
            </a:r>
          </a:p>
          <a:p>
            <a:r>
              <a:rPr lang="sk-SK" smtClean="0"/>
              <a:t>Podpora k zvýšeniu počtu a kvality aplikácií na grantové výzvy</a:t>
            </a:r>
          </a:p>
          <a:p>
            <a:r>
              <a:rPr lang="sk-SK" smtClean="0"/>
              <a:t>Prehodnotenie aktivity „</a:t>
            </a:r>
            <a:r>
              <a:rPr lang="sk-SK" i="1" smtClean="0"/>
              <a:t>odborných zamestnancov vo výskume</a:t>
            </a:r>
            <a:r>
              <a:rPr lang="sk-SK" smtClean="0"/>
              <a:t>“</a:t>
            </a:r>
          </a:p>
          <a:p>
            <a:r>
              <a:rPr lang="sk-SK" smtClean="0"/>
              <a:t>...</a:t>
            </a:r>
          </a:p>
          <a:p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1195</TotalTime>
  <Words>2376</Words>
  <Application>Microsoft Office PowerPoint</Application>
  <PresentationFormat>Prezentácia na obrazovke (4:3)</PresentationFormat>
  <Paragraphs>796</Paragraphs>
  <Slides>39</Slides>
  <Notes>0</Notes>
  <HiddenSlides>0</HiddenSlides>
  <MMClips>0</MMClips>
  <ScaleCrop>false</ScaleCrop>
  <HeadingPairs>
    <vt:vector size="6" baseType="variant">
      <vt:variant>
        <vt:lpstr>Motív</vt:lpstr>
      </vt:variant>
      <vt:variant>
        <vt:i4>1</vt:i4>
      </vt:variant>
      <vt:variant>
        <vt:lpstr>Vložené servery OLE</vt:lpstr>
      </vt:variant>
      <vt:variant>
        <vt:i4>1</vt:i4>
      </vt:variant>
      <vt:variant>
        <vt:lpstr>Nadpisy snímok</vt:lpstr>
      </vt:variant>
      <vt:variant>
        <vt:i4>39</vt:i4>
      </vt:variant>
    </vt:vector>
  </HeadingPairs>
  <TitlesOfParts>
    <vt:vector size="41" baseType="lpstr">
      <vt:lpstr>Motív Office</vt:lpstr>
      <vt:lpstr>Prism 5</vt:lpstr>
      <vt:lpstr>Prezentácia programu PowerPoint</vt:lpstr>
      <vt:lpstr>Obsah</vt:lpstr>
      <vt:lpstr>Akreditované študijné programy pre uskutočňovanie habilitačných konaní a konaní na vymenúvanie profesorov (r. 2014)  </vt:lpstr>
      <vt:lpstr>Inaugurácie profesorov</vt:lpstr>
      <vt:lpstr>Inauguračné prednášky - prehľad</vt:lpstr>
      <vt:lpstr>Habilitácie docentov</vt:lpstr>
      <vt:lpstr>Habilitačné prednášky a obhajoby habilitačných prác - prehľad</vt:lpstr>
      <vt:lpstr>Prezentácia programu PowerPoint</vt:lpstr>
      <vt:lpstr>Ocenenia a vyznamenania – prehľad  za rok 2014</vt:lpstr>
      <vt:lpstr>Počet doktorandov (denní + externí) </vt:lpstr>
      <vt:lpstr>Novoprijatí denní doktorandi</vt:lpstr>
      <vt:lpstr>Podiel denných doktorandov, ktorí v roku prešli na externé DŠ, resp. zanechali DŠ k celkovému počtu denných doktorandov na konci roka </vt:lpstr>
      <vt:lpstr>53. Fakultná konferencia ŠVOČ     -  10. apríla 2014</vt:lpstr>
      <vt:lpstr>V roku 2014 získali pracoviská LF UK  grantové prostriedky vo výške 1 422 434,55 EUR</vt:lpstr>
      <vt:lpstr>V roku 2014 získali pracoviská LF UK  grantové prostriedky vo výške 1 422 434,55 EUR</vt:lpstr>
      <vt:lpstr>Výsledky publikačnej činnosti 2014</vt:lpstr>
      <vt:lpstr>ohlasy na publikačnú činnosť </vt:lpstr>
      <vt:lpstr>Prezentácia programu PowerPoint</vt:lpstr>
      <vt:lpstr>Metodika analýzy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Publikácie za r. 2014 podľa pracovného zaradenia</vt:lpstr>
      <vt:lpstr>Odborní zamestnanci vo výskume</vt:lpstr>
      <vt:lpstr>Odborní zamestnanci vo výskume</vt:lpstr>
      <vt:lpstr>Prezentácia programu PowerPoint</vt:lpstr>
      <vt:lpstr>Prezentácia programu PowerPoint</vt:lpstr>
      <vt:lpstr>Prezentácia programu PowerPoint</vt:lpstr>
      <vt:lpstr>Prezentácia programu PowerPoint</vt:lpstr>
      <vt:lpstr>Prezentácia programu PowerPoint</vt:lpstr>
      <vt:lpstr>Doteraz zrealizované opatrenia nového Vedenia LF (chronologicky)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Snímka 1</dc:title>
  <dc:creator>Admin</dc:creator>
  <cp:lastModifiedBy>Csémy Helena</cp:lastModifiedBy>
  <cp:revision>11</cp:revision>
  <dcterms:created xsi:type="dcterms:W3CDTF">2015-10-07T20:54:58Z</dcterms:created>
  <dcterms:modified xsi:type="dcterms:W3CDTF">2015-11-10T15:20:34Z</dcterms:modified>
</cp:coreProperties>
</file>