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7" r:id="rId2"/>
  </p:sldIdLst>
  <p:sldSz cx="42808525" cy="30286325"/>
  <p:notesSz cx="6858000" cy="9947275"/>
  <p:defaultTextStyle>
    <a:defPPr>
      <a:defRPr lang="sk-SK"/>
    </a:defPPr>
    <a:lvl1pPr marL="0" algn="l" defTabSz="417679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398" algn="l" defTabSz="417679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796" algn="l" defTabSz="417679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5194" algn="l" defTabSz="417679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3593" algn="l" defTabSz="417679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1991" algn="l" defTabSz="417679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30389" algn="l" defTabSz="417679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8787" algn="l" defTabSz="417679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7185" algn="l" defTabSz="4176796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29" autoAdjust="0"/>
  </p:normalViewPr>
  <p:slideViewPr>
    <p:cSldViewPr>
      <p:cViewPr>
        <p:scale>
          <a:sx n="20" d="100"/>
          <a:sy n="20" d="100"/>
        </p:scale>
        <p:origin x="-2172" y="-600"/>
      </p:cViewPr>
      <p:guideLst>
        <p:guide orient="horz" pos="9539"/>
        <p:guide pos="1348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7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uzana.balazsiova\Desktop\word%20nurs%20educat%20confer2017\Zo&#353;it1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Zo&#353;it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32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sk-SK" sz="4320" b="1" i="0" u="none" strike="noStrike" baseline="0" dirty="0" err="1" smtClean="0">
                <a:effectLst/>
              </a:rPr>
              <a:t>Number</a:t>
            </a:r>
            <a:r>
              <a:rPr lang="sk-SK" sz="4320" b="1" i="0" u="none" strike="noStrike" baseline="0" dirty="0" smtClean="0">
                <a:effectLst/>
              </a:rPr>
              <a:t> </a:t>
            </a:r>
            <a:r>
              <a:rPr lang="sk-SK" sz="4320" b="1" i="0" u="none" strike="noStrike" baseline="0" dirty="0" err="1" smtClean="0">
                <a:effectLst/>
              </a:rPr>
              <a:t>of</a:t>
            </a:r>
            <a:r>
              <a:rPr lang="sk-SK" sz="4320" b="1" i="0" u="none" strike="noStrike" baseline="0" dirty="0" smtClean="0">
                <a:effectLst/>
              </a:rPr>
              <a:t> </a:t>
            </a:r>
            <a:r>
              <a:rPr lang="sk-SK" sz="4320" b="1" i="0" u="none" strike="noStrike" baseline="0" dirty="0" err="1" smtClean="0">
                <a:effectLst/>
              </a:rPr>
              <a:t>responses</a:t>
            </a:r>
            <a:r>
              <a:rPr lang="sk-SK" sz="4320" b="1" i="0" u="none" strike="noStrike" baseline="0" dirty="0" smtClean="0">
                <a:effectLst/>
              </a:rPr>
              <a:t> to </a:t>
            </a:r>
            <a:r>
              <a:rPr lang="sk-SK" sz="4320" b="1" i="0" u="none" strike="noStrike" baseline="0" dirty="0" err="1" smtClean="0">
                <a:effectLst/>
              </a:rPr>
              <a:t>the</a:t>
            </a:r>
            <a:r>
              <a:rPr lang="sk-SK" sz="4320" b="1" i="0" u="none" strike="noStrike" baseline="0" dirty="0" smtClean="0">
                <a:effectLst/>
              </a:rPr>
              <a:t> </a:t>
            </a:r>
            <a:r>
              <a:rPr lang="sk-SK" sz="4320" b="1" i="0" u="none" strike="noStrike" baseline="0" dirty="0" err="1" smtClean="0">
                <a:effectLst/>
              </a:rPr>
              <a:t>question</a:t>
            </a:r>
            <a:r>
              <a:rPr lang="sk-SK" sz="4320" b="1" i="0" u="none" strike="noStrike" baseline="0" dirty="0" smtClean="0">
                <a:effectLst/>
              </a:rPr>
              <a:t> No. 3 in </a:t>
            </a:r>
            <a:r>
              <a:rPr lang="sk-SK" sz="4320" b="1" i="0" u="none" strike="noStrike" baseline="0" dirty="0" err="1" smtClean="0">
                <a:effectLst/>
              </a:rPr>
              <a:t>percentage</a:t>
            </a:r>
            <a:r>
              <a:rPr lang="sk-SK" sz="4320" b="1" i="0" u="none" strike="noStrike" baseline="0" dirty="0" smtClean="0">
                <a:effectLst/>
              </a:rPr>
              <a:t> </a:t>
            </a:r>
            <a:endParaRPr lang="en-US" sz="4320" b="1" i="0" u="none" strike="noStrike" kern="1200" baseline="0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c:rich>
      </c:tx>
      <c:layout>
        <c:manualLayout>
          <c:xMode val="edge"/>
          <c:yMode val="edge"/>
          <c:x val="0.11675410419166987"/>
          <c:y val="2.864619620610524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596473278547018"/>
          <c:y val="0.25471512175199795"/>
          <c:w val="0.86266452274820393"/>
          <c:h val="0.596161651670866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Hárok1!$B$29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3600"/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Hárok1!$A$30:$A$33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unanswered</c:v>
                </c:pt>
              </c:strCache>
            </c:strRef>
          </c:cat>
          <c:val>
            <c:numRef>
              <c:f>Hárok1!$B$30:$B$33</c:f>
              <c:numCache>
                <c:formatCode>0.00</c:formatCode>
                <c:ptCount val="4"/>
                <c:pt idx="0">
                  <c:v>72.180000000000007</c:v>
                </c:pt>
                <c:pt idx="1">
                  <c:v>0.38</c:v>
                </c:pt>
                <c:pt idx="2">
                  <c:v>27.07</c:v>
                </c:pt>
                <c:pt idx="3">
                  <c:v>0.38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666240"/>
        <c:axId val="33267008"/>
      </c:barChart>
      <c:catAx>
        <c:axId val="946662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3600"/>
            </a:pPr>
            <a:endParaRPr lang="sk-SK"/>
          </a:p>
        </c:txPr>
        <c:crossAx val="33267008"/>
        <c:crosses val="autoZero"/>
        <c:auto val="1"/>
        <c:lblAlgn val="ctr"/>
        <c:lblOffset val="100"/>
        <c:noMultiLvlLbl val="0"/>
      </c:catAx>
      <c:valAx>
        <c:axId val="33267008"/>
        <c:scaling>
          <c:orientation val="minMax"/>
          <c:max val="75"/>
        </c:scaling>
        <c:delete val="0"/>
        <c:axPos val="l"/>
        <c:majorGridlines/>
        <c:title>
          <c:tx>
            <c:rich>
              <a:bodyPr rot="0" vert="wordArtVert"/>
              <a:lstStyle/>
              <a:p>
                <a:pPr>
                  <a:defRPr sz="3600"/>
                </a:pPr>
                <a:r>
                  <a:rPr lang="sk-SK" sz="3600" dirty="0" smtClean="0"/>
                  <a:t>%</a:t>
                </a:r>
                <a:endParaRPr lang="sk-SK" sz="3600" dirty="0"/>
              </a:p>
            </c:rich>
          </c:tx>
          <c:layout>
            <c:manualLayout>
              <c:xMode val="edge"/>
              <c:yMode val="edge"/>
              <c:x val="2.2741488932651741E-2"/>
              <c:y val="7.3930348862813342E-2"/>
            </c:manualLayout>
          </c:layout>
          <c:overlay val="0"/>
        </c:title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3600"/>
            </a:pPr>
            <a:endParaRPr lang="sk-SK"/>
          </a:p>
        </c:txPr>
        <c:crossAx val="94666240"/>
        <c:crosses val="autoZero"/>
        <c:crossBetween val="between"/>
        <c:majorUnit val="25"/>
      </c:valAx>
    </c:plotArea>
    <c:plotVisOnly val="1"/>
    <c:dispBlanksAs val="gap"/>
    <c:showDLblsOverMax val="0"/>
  </c:chart>
  <c:spPr>
    <a:solidFill>
      <a:sysClr val="window" lastClr="FFFFFF"/>
    </a:solidFill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sk-SK" baseline="0" dirty="0" smtClean="0"/>
              <a:t> </a:t>
            </a:r>
            <a:r>
              <a:rPr lang="sk-SK" baseline="0" dirty="0" err="1" smtClean="0"/>
              <a:t>Number</a:t>
            </a:r>
            <a:r>
              <a:rPr lang="sk-SK" baseline="0" dirty="0" smtClean="0"/>
              <a:t> </a:t>
            </a:r>
            <a:r>
              <a:rPr lang="sk-SK" baseline="0" dirty="0" err="1" smtClean="0"/>
              <a:t>of</a:t>
            </a:r>
            <a:r>
              <a:rPr lang="sk-SK" baseline="0" dirty="0" smtClean="0"/>
              <a:t> </a:t>
            </a:r>
            <a:r>
              <a:rPr lang="sk-SK" baseline="0" dirty="0" err="1" smtClean="0"/>
              <a:t>responses</a:t>
            </a:r>
            <a:r>
              <a:rPr lang="sk-SK" baseline="0" dirty="0" smtClean="0"/>
              <a:t> to </a:t>
            </a:r>
            <a:r>
              <a:rPr lang="sk-SK" baseline="0" dirty="0" err="1" smtClean="0"/>
              <a:t>the</a:t>
            </a:r>
            <a:r>
              <a:rPr lang="sk-SK" baseline="0" dirty="0" smtClean="0"/>
              <a:t> </a:t>
            </a:r>
            <a:r>
              <a:rPr lang="sk-SK" baseline="0" dirty="0" err="1" smtClean="0"/>
              <a:t>question</a:t>
            </a:r>
            <a:r>
              <a:rPr lang="sk-SK" baseline="0" dirty="0" smtClean="0"/>
              <a:t> No. 1 in </a:t>
            </a:r>
            <a:r>
              <a:rPr lang="sk-SK" baseline="0" dirty="0" err="1" smtClean="0"/>
              <a:t>percentage</a:t>
            </a:r>
            <a:r>
              <a:rPr lang="sk-SK" dirty="0" smtClean="0"/>
              <a:t> </a:t>
            </a:r>
            <a:endParaRPr lang="sk-SK" dirty="0"/>
          </a:p>
        </c:rich>
      </c:tx>
      <c:layout>
        <c:manualLayout>
          <c:xMode val="edge"/>
          <c:yMode val="edge"/>
          <c:x val="0.17811679706242489"/>
          <c:y val="9.0479471091626422E-4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Hárok1!$A$2:$A$5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unanswered</c:v>
                </c:pt>
              </c:strCache>
            </c:strRef>
          </c:cat>
          <c:val>
            <c:numRef>
              <c:f>Hárok1!$B$2:$B$5</c:f>
              <c:numCache>
                <c:formatCode>0.00</c:formatCode>
                <c:ptCount val="4"/>
                <c:pt idx="0">
                  <c:v>44.74</c:v>
                </c:pt>
                <c:pt idx="1">
                  <c:v>39.1</c:v>
                </c:pt>
                <c:pt idx="2">
                  <c:v>11.65</c:v>
                </c:pt>
                <c:pt idx="3">
                  <c:v>4.54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663680"/>
        <c:axId val="96723520"/>
      </c:barChart>
      <c:catAx>
        <c:axId val="94663680"/>
        <c:scaling>
          <c:orientation val="minMax"/>
        </c:scaling>
        <c:delete val="0"/>
        <c:axPos val="b"/>
        <c:majorTickMark val="out"/>
        <c:minorTickMark val="none"/>
        <c:tickLblPos val="nextTo"/>
        <c:crossAx val="96723520"/>
        <c:crosses val="autoZero"/>
        <c:auto val="1"/>
        <c:lblAlgn val="ctr"/>
        <c:lblOffset val="100"/>
        <c:noMultiLvlLbl val="0"/>
      </c:catAx>
      <c:valAx>
        <c:axId val="96723520"/>
        <c:scaling>
          <c:orientation val="minMax"/>
        </c:scaling>
        <c:delete val="0"/>
        <c:axPos val="l"/>
        <c:majorGridlines/>
        <c:title>
          <c:tx>
            <c:rich>
              <a:bodyPr rot="0" vert="wordArtVert"/>
              <a:lstStyle/>
              <a:p>
                <a:pPr>
                  <a:defRPr/>
                </a:pPr>
                <a:r>
                  <a:rPr lang="sk-SK"/>
                  <a:t>%</a:t>
                </a:r>
              </a:p>
            </c:rich>
          </c:tx>
          <c:layout>
            <c:manualLayout>
              <c:xMode val="edge"/>
              <c:yMode val="edge"/>
              <c:x val="0.10635969146624825"/>
              <c:y val="2.1658063406199864E-3"/>
            </c:manualLayout>
          </c:layout>
          <c:overlay val="0"/>
        </c:title>
        <c:numFmt formatCode="0.00" sourceLinked="1"/>
        <c:majorTickMark val="out"/>
        <c:minorTickMark val="none"/>
        <c:tickLblPos val="nextTo"/>
        <c:crossAx val="94663680"/>
        <c:crosses val="autoZero"/>
        <c:crossBetween val="between"/>
        <c:majorUnit val="10"/>
      </c:valAx>
    </c:plotArea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3600"/>
      </a:pPr>
      <a:endParaRPr lang="sk-SK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578E98-1777-43D4-9527-7AAA2A6D6533}" type="datetimeFigureOut">
              <a:rPr lang="sk-SK" smtClean="0"/>
              <a:t>2. 8. 2017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793750" y="746125"/>
            <a:ext cx="527050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1F8886-3D5E-4D36-B35D-C38D314608CA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69525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F8886-3D5E-4D36-B35D-C38D314608CA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77117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210640" y="9408393"/>
            <a:ext cx="36387246" cy="649193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421279" y="17162251"/>
            <a:ext cx="29965968" cy="77398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3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7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5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35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1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30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87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7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BF5E-E5B4-41F8-B639-5F0A605B835E}" type="datetimeFigureOut">
              <a:rPr lang="sk-SK" smtClean="0"/>
              <a:t>2. 8. 2017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7CE38-4F7F-4C34-BC06-3E49CA7C37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76084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BF5E-E5B4-41F8-B639-5F0A605B835E}" type="datetimeFigureOut">
              <a:rPr lang="sk-SK" smtClean="0"/>
              <a:t>2. 8. 2017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7CE38-4F7F-4C34-BC06-3E49CA7C37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66053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381579" y="19461770"/>
            <a:ext cx="36387246" cy="6015201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3381579" y="12836639"/>
            <a:ext cx="36387246" cy="6625131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398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796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5194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3593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199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3038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878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7185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BF5E-E5B4-41F8-B639-5F0A605B835E}" type="datetimeFigureOut">
              <a:rPr lang="sk-SK" smtClean="0"/>
              <a:t>2. 8. 2017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7CE38-4F7F-4C34-BC06-3E49CA7C37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9656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2140426" y="7066811"/>
            <a:ext cx="18907099" cy="19987575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21761000" y="7066811"/>
            <a:ext cx="18907099" cy="19987575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BF5E-E5B4-41F8-B639-5F0A605B835E}" type="datetimeFigureOut">
              <a:rPr lang="sk-SK" smtClean="0"/>
              <a:t>2. 8. 2017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7CE38-4F7F-4C34-BC06-3E49CA7C37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23991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2140426" y="6779372"/>
            <a:ext cx="18914533" cy="2825319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398" indent="0">
              <a:buNone/>
              <a:defRPr sz="9100" b="1"/>
            </a:lvl2pPr>
            <a:lvl3pPr marL="4176796" indent="0">
              <a:buNone/>
              <a:defRPr sz="8200" b="1"/>
            </a:lvl3pPr>
            <a:lvl4pPr marL="6265194" indent="0">
              <a:buNone/>
              <a:defRPr sz="7300" b="1"/>
            </a:lvl4pPr>
            <a:lvl5pPr marL="8353593" indent="0">
              <a:buNone/>
              <a:defRPr sz="7300" b="1"/>
            </a:lvl5pPr>
            <a:lvl6pPr marL="10441991" indent="0">
              <a:buNone/>
              <a:defRPr sz="7300" b="1"/>
            </a:lvl6pPr>
            <a:lvl7pPr marL="12530389" indent="0">
              <a:buNone/>
              <a:defRPr sz="7300" b="1"/>
            </a:lvl7pPr>
            <a:lvl8pPr marL="14618787" indent="0">
              <a:buNone/>
              <a:defRPr sz="7300" b="1"/>
            </a:lvl8pPr>
            <a:lvl9pPr marL="16707185" indent="0">
              <a:buNone/>
              <a:defRPr sz="73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2140426" y="9604691"/>
            <a:ext cx="18914533" cy="17449693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21746138" y="6779372"/>
            <a:ext cx="18921963" cy="2825319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398" indent="0">
              <a:buNone/>
              <a:defRPr sz="9100" b="1"/>
            </a:lvl2pPr>
            <a:lvl3pPr marL="4176796" indent="0">
              <a:buNone/>
              <a:defRPr sz="8200" b="1"/>
            </a:lvl3pPr>
            <a:lvl4pPr marL="6265194" indent="0">
              <a:buNone/>
              <a:defRPr sz="7300" b="1"/>
            </a:lvl4pPr>
            <a:lvl5pPr marL="8353593" indent="0">
              <a:buNone/>
              <a:defRPr sz="7300" b="1"/>
            </a:lvl5pPr>
            <a:lvl6pPr marL="10441991" indent="0">
              <a:buNone/>
              <a:defRPr sz="7300" b="1"/>
            </a:lvl6pPr>
            <a:lvl7pPr marL="12530389" indent="0">
              <a:buNone/>
              <a:defRPr sz="7300" b="1"/>
            </a:lvl7pPr>
            <a:lvl8pPr marL="14618787" indent="0">
              <a:buNone/>
              <a:defRPr sz="7300" b="1"/>
            </a:lvl8pPr>
            <a:lvl9pPr marL="16707185" indent="0">
              <a:buNone/>
              <a:defRPr sz="73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21746138" y="9604691"/>
            <a:ext cx="18921963" cy="17449693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BF5E-E5B4-41F8-B639-5F0A605B835E}" type="datetimeFigureOut">
              <a:rPr lang="sk-SK" smtClean="0"/>
              <a:t>2. 8. 2017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7CE38-4F7F-4C34-BC06-3E49CA7C37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52483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BF5E-E5B4-41F8-B639-5F0A605B835E}" type="datetimeFigureOut">
              <a:rPr lang="sk-SK" smtClean="0"/>
              <a:t>2. 8. 2017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7CE38-4F7F-4C34-BC06-3E49CA7C37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8585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BF5E-E5B4-41F8-B639-5F0A605B835E}" type="datetimeFigureOut">
              <a:rPr lang="sk-SK" smtClean="0"/>
              <a:t>2. 8. 2017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7CE38-4F7F-4C34-BC06-3E49CA7C37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30730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40428" y="1205844"/>
            <a:ext cx="14083710" cy="5131850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6736944" y="1205847"/>
            <a:ext cx="23931155" cy="25848539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140428" y="6337696"/>
            <a:ext cx="14083710" cy="20716690"/>
          </a:xfrm>
        </p:spPr>
        <p:txBody>
          <a:bodyPr/>
          <a:lstStyle>
            <a:lvl1pPr marL="0" indent="0">
              <a:buNone/>
              <a:defRPr sz="6400"/>
            </a:lvl1pPr>
            <a:lvl2pPr marL="2088398" indent="0">
              <a:buNone/>
              <a:defRPr sz="5500"/>
            </a:lvl2pPr>
            <a:lvl3pPr marL="4176796" indent="0">
              <a:buNone/>
              <a:defRPr sz="4600"/>
            </a:lvl3pPr>
            <a:lvl4pPr marL="6265194" indent="0">
              <a:buNone/>
              <a:defRPr sz="4100"/>
            </a:lvl4pPr>
            <a:lvl5pPr marL="8353593" indent="0">
              <a:buNone/>
              <a:defRPr sz="4100"/>
            </a:lvl5pPr>
            <a:lvl6pPr marL="10441991" indent="0">
              <a:buNone/>
              <a:defRPr sz="4100"/>
            </a:lvl6pPr>
            <a:lvl7pPr marL="12530389" indent="0">
              <a:buNone/>
              <a:defRPr sz="4100"/>
            </a:lvl7pPr>
            <a:lvl8pPr marL="14618787" indent="0">
              <a:buNone/>
              <a:defRPr sz="4100"/>
            </a:lvl8pPr>
            <a:lvl9pPr marL="16707185" indent="0">
              <a:buNone/>
              <a:defRPr sz="41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BF5E-E5B4-41F8-B639-5F0A605B835E}" type="datetimeFigureOut">
              <a:rPr lang="sk-SK" smtClean="0"/>
              <a:t>2. 8. 2017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7CE38-4F7F-4C34-BC06-3E49CA7C37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62447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0771" y="21200428"/>
            <a:ext cx="25685115" cy="2502830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8390771" y="2706139"/>
            <a:ext cx="25685115" cy="18171795"/>
          </a:xfrm>
        </p:spPr>
        <p:txBody>
          <a:bodyPr/>
          <a:lstStyle>
            <a:lvl1pPr marL="0" indent="0">
              <a:buNone/>
              <a:defRPr sz="14600"/>
            </a:lvl1pPr>
            <a:lvl2pPr marL="2088398" indent="0">
              <a:buNone/>
              <a:defRPr sz="12800"/>
            </a:lvl2pPr>
            <a:lvl3pPr marL="4176796" indent="0">
              <a:buNone/>
              <a:defRPr sz="11000"/>
            </a:lvl3pPr>
            <a:lvl4pPr marL="6265194" indent="0">
              <a:buNone/>
              <a:defRPr sz="9100"/>
            </a:lvl4pPr>
            <a:lvl5pPr marL="8353593" indent="0">
              <a:buNone/>
              <a:defRPr sz="9100"/>
            </a:lvl5pPr>
            <a:lvl6pPr marL="10441991" indent="0">
              <a:buNone/>
              <a:defRPr sz="9100"/>
            </a:lvl6pPr>
            <a:lvl7pPr marL="12530389" indent="0">
              <a:buNone/>
              <a:defRPr sz="9100"/>
            </a:lvl7pPr>
            <a:lvl8pPr marL="14618787" indent="0">
              <a:buNone/>
              <a:defRPr sz="9100"/>
            </a:lvl8pPr>
            <a:lvl9pPr marL="16707185" indent="0">
              <a:buNone/>
              <a:defRPr sz="91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0771" y="23703258"/>
            <a:ext cx="25685115" cy="3554435"/>
          </a:xfrm>
        </p:spPr>
        <p:txBody>
          <a:bodyPr/>
          <a:lstStyle>
            <a:lvl1pPr marL="0" indent="0">
              <a:buNone/>
              <a:defRPr sz="6400"/>
            </a:lvl1pPr>
            <a:lvl2pPr marL="2088398" indent="0">
              <a:buNone/>
              <a:defRPr sz="5500"/>
            </a:lvl2pPr>
            <a:lvl3pPr marL="4176796" indent="0">
              <a:buNone/>
              <a:defRPr sz="4600"/>
            </a:lvl3pPr>
            <a:lvl4pPr marL="6265194" indent="0">
              <a:buNone/>
              <a:defRPr sz="4100"/>
            </a:lvl4pPr>
            <a:lvl5pPr marL="8353593" indent="0">
              <a:buNone/>
              <a:defRPr sz="4100"/>
            </a:lvl5pPr>
            <a:lvl6pPr marL="10441991" indent="0">
              <a:buNone/>
              <a:defRPr sz="4100"/>
            </a:lvl6pPr>
            <a:lvl7pPr marL="12530389" indent="0">
              <a:buNone/>
              <a:defRPr sz="4100"/>
            </a:lvl7pPr>
            <a:lvl8pPr marL="14618787" indent="0">
              <a:buNone/>
              <a:defRPr sz="4100"/>
            </a:lvl8pPr>
            <a:lvl9pPr marL="16707185" indent="0">
              <a:buNone/>
              <a:defRPr sz="41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BF5E-E5B4-41F8-B639-5F0A605B835E}" type="datetimeFigureOut">
              <a:rPr lang="sk-SK" smtClean="0"/>
              <a:t>2. 8. 2017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7CE38-4F7F-4C34-BC06-3E49CA7C37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22225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BF5E-E5B4-41F8-B639-5F0A605B835E}" type="datetimeFigureOut">
              <a:rPr lang="sk-SK" smtClean="0"/>
              <a:t>2. 8. 2017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7CE38-4F7F-4C34-BC06-3E49CA7C37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6697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31036181" y="1212860"/>
            <a:ext cx="9631918" cy="25841526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2140426" y="1212860"/>
            <a:ext cx="28182279" cy="25841526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8BF5E-E5B4-41F8-B639-5F0A605B835E}" type="datetimeFigureOut">
              <a:rPr lang="sk-SK" smtClean="0"/>
              <a:t>2. 8. 2017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7CE38-4F7F-4C34-BC06-3E49CA7C37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0054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2140426" y="1212857"/>
            <a:ext cx="38527673" cy="5047721"/>
          </a:xfrm>
          <a:prstGeom prst="rect">
            <a:avLst/>
          </a:prstGeom>
        </p:spPr>
        <p:txBody>
          <a:bodyPr vert="horz" lIns="417680" tIns="208840" rIns="417680" bIns="20884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2140426" y="7066811"/>
            <a:ext cx="38527673" cy="19987575"/>
          </a:xfrm>
          <a:prstGeom prst="rect">
            <a:avLst/>
          </a:prstGeom>
        </p:spPr>
        <p:txBody>
          <a:bodyPr vert="horz" lIns="417680" tIns="208840" rIns="417680" bIns="20884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2140426" y="28070939"/>
            <a:ext cx="9988656" cy="1612466"/>
          </a:xfrm>
          <a:prstGeom prst="rect">
            <a:avLst/>
          </a:prstGeom>
        </p:spPr>
        <p:txBody>
          <a:bodyPr vert="horz" lIns="417680" tIns="208840" rIns="417680" bIns="208840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8BF5E-E5B4-41F8-B639-5F0A605B835E}" type="datetimeFigureOut">
              <a:rPr lang="sk-SK" smtClean="0"/>
              <a:t>2. 8. 2017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4626246" y="28070939"/>
            <a:ext cx="13556033" cy="1612466"/>
          </a:xfrm>
          <a:prstGeom prst="rect">
            <a:avLst/>
          </a:prstGeom>
        </p:spPr>
        <p:txBody>
          <a:bodyPr vert="horz" lIns="417680" tIns="208840" rIns="417680" bIns="208840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30679443" y="28070939"/>
            <a:ext cx="9988656" cy="1612466"/>
          </a:xfrm>
          <a:prstGeom prst="rect">
            <a:avLst/>
          </a:prstGeom>
        </p:spPr>
        <p:txBody>
          <a:bodyPr vert="horz" lIns="417680" tIns="208840" rIns="417680" bIns="208840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7CE38-4F7F-4C34-BC06-3E49CA7C379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75242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176796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299" indent="-1566299" algn="l" defTabSz="4176796" rtl="0" eaLnBrk="1" latinLnBrk="0" hangingPunct="1">
        <a:spcBef>
          <a:spcPct val="20000"/>
        </a:spcBef>
        <a:buFont typeface="Arial" panose="020B0604020202020204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647" indent="-1305249" algn="l" defTabSz="4176796" rtl="0" eaLnBrk="1" latinLnBrk="0" hangingPunct="1">
        <a:spcBef>
          <a:spcPct val="20000"/>
        </a:spcBef>
        <a:buFont typeface="Arial" panose="020B0604020202020204" pitchFamily="34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995" indent="-1044199" algn="l" defTabSz="4176796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9394" indent="-1044199" algn="l" defTabSz="4176796" rtl="0" eaLnBrk="1" latinLnBrk="0" hangingPunct="1">
        <a:spcBef>
          <a:spcPct val="20000"/>
        </a:spcBef>
        <a:buFont typeface="Arial" panose="020B0604020202020204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7792" indent="-1044199" algn="l" defTabSz="4176796" rtl="0" eaLnBrk="1" latinLnBrk="0" hangingPunct="1">
        <a:spcBef>
          <a:spcPct val="20000"/>
        </a:spcBef>
        <a:buFont typeface="Arial" panose="020B0604020202020204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6190" indent="-1044199" algn="l" defTabSz="4176796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4588" indent="-1044199" algn="l" defTabSz="4176796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2986" indent="-1044199" algn="l" defTabSz="4176796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51384" indent="-1044199" algn="l" defTabSz="4176796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417679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398" algn="l" defTabSz="417679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796" algn="l" defTabSz="417679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5194" algn="l" defTabSz="417679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3593" algn="l" defTabSz="417679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1991" algn="l" defTabSz="417679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30389" algn="l" defTabSz="417679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8787" algn="l" defTabSz="417679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7185" algn="l" defTabSz="4176796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hyperlink" Target="http://eur-lex.europa.eu/LexUriServ/LexUriServ.do?uri=CELEX:31977L0453:EN: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Zaoblený obdĺžnik 33"/>
          <p:cNvSpPr/>
          <p:nvPr/>
        </p:nvSpPr>
        <p:spPr>
          <a:xfrm>
            <a:off x="15674100" y="8120607"/>
            <a:ext cx="27158949" cy="7462988"/>
          </a:xfrm>
          <a:prstGeom prst="roundRect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04" y="22230377"/>
            <a:ext cx="14936517" cy="6053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saturation sat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50" y="3621882"/>
            <a:ext cx="14905655" cy="8208143"/>
          </a:xfrm>
          <a:prstGeom prst="rect">
            <a:avLst/>
          </a:prstGeom>
          <a:solidFill>
            <a:srgbClr val="00B0F0">
              <a:alpha val="0"/>
            </a:srgbClr>
          </a:solidFill>
          <a:ln>
            <a:noFill/>
          </a:ln>
          <a:effectLst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977999"/>
            <a:ext cx="14807060" cy="10104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2397" y="15887184"/>
            <a:ext cx="13436128" cy="1430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Zaoblený obdĺžnik 17"/>
          <p:cNvSpPr/>
          <p:nvPr/>
        </p:nvSpPr>
        <p:spPr>
          <a:xfrm>
            <a:off x="15674099" y="4282876"/>
            <a:ext cx="27134425" cy="3443077"/>
          </a:xfrm>
          <a:prstGeom prst="roundRect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4100" y="15776010"/>
            <a:ext cx="13435018" cy="11442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12108" y="669554"/>
            <a:ext cx="41946482" cy="3384376"/>
          </a:xfrm>
        </p:spPr>
        <p:txBody>
          <a:bodyPr>
            <a:noAutofit/>
          </a:bodyPr>
          <a:lstStyle/>
          <a:p>
            <a:r>
              <a:rPr lang="en-GB" sz="5400" b="1" dirty="0">
                <a:latin typeface="Arial" panose="020B0604020202020204" pitchFamily="34" charset="0"/>
                <a:cs typeface="Arial" panose="020B0604020202020204" pitchFamily="34" charset="0"/>
              </a:rPr>
              <a:t>Are (bio)physical knowledge necessary for nurses? (Selected results of written test</a:t>
            </a:r>
            <a:r>
              <a:rPr lang="en-GB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sk-SK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sk-SK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Zuzana Balazsiova, RNDr., PhD.</a:t>
            </a:r>
            <a:r>
              <a:rPr lang="sk-SK" sz="5400" dirty="0" smtClean="0"/>
              <a:t/>
            </a:r>
            <a:br>
              <a:rPr lang="sk-SK" sz="5400" dirty="0" smtClean="0"/>
            </a:br>
            <a:r>
              <a:rPr lang="sk-SK" sz="5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Faculty</a:t>
            </a:r>
            <a:r>
              <a:rPr lang="sk-SK" sz="5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5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sk-SK" sz="5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5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Medicine</a:t>
            </a:r>
            <a:r>
              <a:rPr lang="sk-SK" sz="5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5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Comenius</a:t>
            </a:r>
            <a:r>
              <a:rPr lang="sk-SK" sz="5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5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sk-SK" sz="5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 Bratislava, Slovak </a:t>
            </a:r>
            <a:r>
              <a:rPr lang="sk-SK" sz="5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Republic</a:t>
            </a:r>
            <a:r>
              <a:rPr lang="sk-SK" sz="5400" i="1" dirty="0" smtClean="0"/>
              <a:t/>
            </a:r>
            <a:br>
              <a:rPr lang="sk-SK" sz="5400" i="1" dirty="0" smtClean="0"/>
            </a:br>
            <a:r>
              <a:rPr lang="sk-SK" sz="4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zuzana.balazsiova@fmed.uniba.sk</a:t>
            </a:r>
            <a:endParaRPr lang="sk-SK" sz="4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0" y="8302402"/>
            <a:ext cx="15697744" cy="3180271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 and Objectivities</a:t>
            </a:r>
          </a:p>
          <a:p>
            <a:pPr algn="l"/>
            <a:r>
              <a:rPr lang="en-US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determinate technological and physical literacy of nurses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Determination the level of physical knowledge that is need in nursing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sk-SK" sz="3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</a:t>
            </a:r>
            <a:r>
              <a:rPr lang="sk-SK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sk-SK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analyse</a:t>
            </a:r>
            <a:r>
              <a:rPr lang="sk-SK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sk-SK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original</a:t>
            </a:r>
            <a:r>
              <a:rPr lang="sk-SK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</a:t>
            </a:r>
            <a:r>
              <a:rPr lang="sk-SK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</a:t>
            </a:r>
            <a:endParaRPr lang="sk-SK" sz="3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odnadpis 2"/>
          <p:cNvSpPr txBox="1">
            <a:spLocks/>
          </p:cNvSpPr>
          <p:nvPr/>
        </p:nvSpPr>
        <p:spPr>
          <a:xfrm>
            <a:off x="89894" y="11961743"/>
            <a:ext cx="14905655" cy="9909553"/>
          </a:xfrm>
          <a:prstGeom prst="rect">
            <a:avLst/>
          </a:prstGeom>
        </p:spPr>
        <p:txBody>
          <a:bodyPr vert="horz" lIns="417680" tIns="208840" rIns="417680" bIns="208840" rtlCol="0">
            <a:noAutofit/>
          </a:bodyPr>
          <a:lstStyle>
            <a:lvl1pPr marL="0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88398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176796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265194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353593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441991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530389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618787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707185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4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Respondents</a:t>
            </a:r>
            <a:r>
              <a:rPr lang="sk-SK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sk-SK" sz="4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r>
              <a:rPr lang="sk-SK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266 nurses – part-time students of the 1</a:t>
            </a:r>
            <a:r>
              <a:rPr lang="en-US" sz="36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600" b="1" baseline="30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 of the study program Nursing at three Slovak universities and colleges.</a:t>
            </a:r>
            <a:endParaRPr lang="sk-SK" sz="3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results were processed using descriptive statistics</a:t>
            </a:r>
            <a:r>
              <a:rPr lang="sk-SK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qualitative analysis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sk-SK" sz="36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</a:t>
            </a:r>
            <a:r>
              <a:rPr lang="sk-SK" sz="36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k-SK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  <a:r>
              <a:rPr lang="en-US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 were based on nursing practice. (4 – administration of medicine, 5 - monitoring of vital function, 2 - positioning the patient)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basis for the identification of range of biophysical knowledge for nurses: </a:t>
            </a:r>
          </a:p>
          <a:p>
            <a:pPr marL="2659898" lvl="1" indent="-571500" algn="l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Nursing 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 (</a:t>
            </a: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Kontrova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2005)</a:t>
            </a:r>
          </a:p>
          <a:p>
            <a:pPr marL="2659898" lvl="1" indent="-571500" algn="l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Nursing techniques, Methodology of Nursing Activities - textbook for universities (</a:t>
            </a:r>
            <a:r>
              <a:rPr lang="en-US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Kriškova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al., 2006)</a:t>
            </a:r>
            <a:endParaRPr lang="sk-SK" sz="3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accepted limit</a:t>
            </a:r>
            <a:r>
              <a:rPr lang="sk-SK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minimally</a:t>
            </a:r>
            <a:r>
              <a:rPr lang="sk-SK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60% of correct answers. </a:t>
            </a:r>
            <a:endParaRPr lang="sk-SK" sz="3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sk-SK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sk-SK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dĺžnik 5"/>
          <p:cNvSpPr/>
          <p:nvPr/>
        </p:nvSpPr>
        <p:spPr>
          <a:xfrm>
            <a:off x="16507718" y="8884845"/>
            <a:ext cx="12313368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36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Question</a:t>
            </a:r>
            <a:r>
              <a:rPr lang="sk-SK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1.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Two identical medicine bottles contains 95 ml of solvent and 5 ml of drug</a:t>
            </a:r>
            <a:r>
              <a:rPr lang="sk-SK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(active substance). Water is solvent in bottle No 1 and spirit is solvent in bottle No 2.  Both bottles are closed by a standard dropper. Which rule is used for dosing?</a:t>
            </a:r>
          </a:p>
          <a:p>
            <a:r>
              <a:rPr lang="sk-SK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medicines in both bottles  should be dosed with identical drop number </a:t>
            </a:r>
          </a:p>
          <a:p>
            <a:r>
              <a:rPr lang="sk-SK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the medicines in bottles No1 and </a:t>
            </a:r>
            <a:r>
              <a:rPr lang="sk-SK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 may be dosed differently.</a:t>
            </a:r>
            <a:r>
              <a:rPr lang="sk-SK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sk-SK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sk-SK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answer</a:t>
            </a:r>
            <a:r>
              <a:rPr lang="sk-SK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k-SK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the medicine dosage depends only on the kind of dropper.</a:t>
            </a:r>
            <a:r>
              <a:rPr lang="sk-SK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Obdĺžnik 6"/>
          <p:cNvSpPr/>
          <p:nvPr/>
        </p:nvSpPr>
        <p:spPr>
          <a:xfrm>
            <a:off x="16535170" y="8159529"/>
            <a:ext cx="12285915" cy="725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II.Some</a:t>
            </a:r>
            <a:r>
              <a:rPr lang="sk-SK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4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r>
              <a:rPr lang="sk-SK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4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sk-SK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4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qualitative</a:t>
            </a:r>
            <a:r>
              <a:rPr lang="sk-SK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4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endParaRPr lang="sk-SK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ĺžnik 8"/>
          <p:cNvSpPr/>
          <p:nvPr/>
        </p:nvSpPr>
        <p:spPr>
          <a:xfrm>
            <a:off x="16723742" y="4271695"/>
            <a:ext cx="19514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4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I.Results</a:t>
            </a:r>
            <a:r>
              <a:rPr lang="sk-SK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4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sk-SK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4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descriptive</a:t>
            </a:r>
            <a:r>
              <a:rPr lang="sk-SK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4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statistics</a:t>
            </a:r>
            <a:r>
              <a:rPr lang="sk-SK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sk-SK" sz="4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sk-SK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4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answers</a:t>
            </a:r>
            <a:endParaRPr lang="sk-SK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uľk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434856"/>
              </p:ext>
            </p:extLst>
          </p:nvPr>
        </p:nvGraphicFramePr>
        <p:xfrm>
          <a:off x="16579726" y="5062042"/>
          <a:ext cx="25202802" cy="2327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36504"/>
                <a:gridCol w="2160240"/>
                <a:gridCol w="3096344"/>
                <a:gridCol w="2736304"/>
                <a:gridCol w="4104456"/>
                <a:gridCol w="2448272"/>
                <a:gridCol w="2088232"/>
                <a:gridCol w="2088232"/>
                <a:gridCol w="1944218"/>
              </a:tblGrid>
              <a:tr h="1440160">
                <a:tc>
                  <a:txBody>
                    <a:bodyPr/>
                    <a:lstStyle/>
                    <a:p>
                      <a:pPr algn="l"/>
                      <a:r>
                        <a:rPr lang="sk-SK" sz="4000" dirty="0" err="1" smtClean="0"/>
                        <a:t>Number</a:t>
                      </a:r>
                      <a:r>
                        <a:rPr lang="sk-SK" sz="4000" baseline="0" dirty="0" smtClean="0"/>
                        <a:t> </a:t>
                      </a:r>
                    </a:p>
                    <a:p>
                      <a:pPr algn="l"/>
                      <a:r>
                        <a:rPr lang="sk-SK" sz="4000" baseline="0" dirty="0" err="1" smtClean="0"/>
                        <a:t>of</a:t>
                      </a:r>
                      <a:r>
                        <a:rPr lang="sk-SK" sz="4000" baseline="0" dirty="0" smtClean="0"/>
                        <a:t> </a:t>
                      </a:r>
                      <a:r>
                        <a:rPr lang="sk-SK" sz="4000" baseline="0" dirty="0" err="1" smtClean="0"/>
                        <a:t>respondents</a:t>
                      </a:r>
                      <a:endParaRPr lang="sk-SK" sz="4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4000" dirty="0" err="1" smtClean="0"/>
                        <a:t>Average</a:t>
                      </a:r>
                      <a:endParaRPr lang="sk-SK" sz="4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4000" dirty="0" smtClean="0"/>
                        <a:t>Standard</a:t>
                      </a:r>
                    </a:p>
                    <a:p>
                      <a:pPr algn="l"/>
                      <a:r>
                        <a:rPr lang="sk-SK" sz="4000" dirty="0" err="1" smtClean="0"/>
                        <a:t>deviation</a:t>
                      </a:r>
                      <a:endParaRPr lang="sk-SK" sz="4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4000" dirty="0" err="1" smtClean="0"/>
                        <a:t>Variance</a:t>
                      </a:r>
                      <a:endParaRPr lang="sk-SK" sz="4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4000" dirty="0" err="1" smtClean="0"/>
                        <a:t>Coefficient</a:t>
                      </a:r>
                      <a:endParaRPr lang="sk-SK" sz="4000" dirty="0" smtClean="0"/>
                    </a:p>
                    <a:p>
                      <a:pPr algn="l"/>
                      <a:r>
                        <a:rPr lang="sk-SK" sz="4000" baseline="0" dirty="0" smtClean="0"/>
                        <a:t> </a:t>
                      </a:r>
                      <a:r>
                        <a:rPr lang="sk-SK" sz="4000" baseline="0" dirty="0" err="1" smtClean="0"/>
                        <a:t>of</a:t>
                      </a:r>
                      <a:r>
                        <a:rPr lang="sk-SK" sz="4000" baseline="0" dirty="0" smtClean="0"/>
                        <a:t> </a:t>
                      </a:r>
                      <a:r>
                        <a:rPr lang="sk-SK" sz="4000" baseline="0" dirty="0" err="1" smtClean="0"/>
                        <a:t>variation</a:t>
                      </a:r>
                      <a:endParaRPr lang="sk-SK" sz="4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4000" dirty="0" err="1" smtClean="0"/>
                        <a:t>Mode</a:t>
                      </a:r>
                      <a:endParaRPr lang="sk-SK" sz="4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4000" dirty="0" err="1" smtClean="0"/>
                        <a:t>Median</a:t>
                      </a:r>
                      <a:endParaRPr lang="sk-SK" sz="4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4000" dirty="0" smtClean="0"/>
                        <a:t>Max</a:t>
                      </a:r>
                      <a:endParaRPr lang="sk-SK" sz="4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4000" dirty="0" smtClean="0"/>
                        <a:t>Min</a:t>
                      </a:r>
                      <a:endParaRPr lang="sk-SK" sz="4000" dirty="0"/>
                    </a:p>
                  </a:txBody>
                  <a:tcPr anchor="ctr" anchorCtr="1"/>
                </a:tc>
              </a:tr>
              <a:tr h="887817">
                <a:tc>
                  <a:txBody>
                    <a:bodyPr/>
                    <a:lstStyle/>
                    <a:p>
                      <a:pPr algn="ctr"/>
                      <a:r>
                        <a:rPr lang="sk-SK" sz="4000" dirty="0" smtClean="0"/>
                        <a:t>266</a:t>
                      </a:r>
                      <a:endParaRPr lang="sk-SK" sz="4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4000" dirty="0" smtClean="0"/>
                        <a:t>6</a:t>
                      </a:r>
                      <a:r>
                        <a:rPr lang="en-US" sz="4000" dirty="0" smtClean="0"/>
                        <a:t>.</a:t>
                      </a:r>
                      <a:r>
                        <a:rPr lang="sk-SK" sz="4000" dirty="0" smtClean="0"/>
                        <a:t>71</a:t>
                      </a:r>
                      <a:endParaRPr lang="sk-SK" sz="4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4000" dirty="0" smtClean="0"/>
                        <a:t>1</a:t>
                      </a:r>
                      <a:r>
                        <a:rPr lang="en-US" sz="4000" dirty="0" smtClean="0"/>
                        <a:t>.</a:t>
                      </a:r>
                      <a:r>
                        <a:rPr lang="sk-SK" sz="4000" dirty="0" smtClean="0"/>
                        <a:t>59</a:t>
                      </a:r>
                      <a:endParaRPr lang="sk-SK" sz="4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4000" dirty="0" smtClean="0"/>
                        <a:t>2</a:t>
                      </a:r>
                      <a:r>
                        <a:rPr lang="en-US" sz="4000" dirty="0" smtClean="0"/>
                        <a:t>.</a:t>
                      </a:r>
                      <a:r>
                        <a:rPr lang="sk-SK" sz="4000" dirty="0" smtClean="0"/>
                        <a:t>53 </a:t>
                      </a:r>
                      <a:endParaRPr lang="sk-SK" sz="4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4000" dirty="0" smtClean="0"/>
                        <a:t>0</a:t>
                      </a:r>
                      <a:r>
                        <a:rPr lang="en-US" sz="4000" dirty="0" smtClean="0"/>
                        <a:t>.</a:t>
                      </a:r>
                      <a:r>
                        <a:rPr lang="sk-SK" sz="4000" dirty="0" smtClean="0"/>
                        <a:t>24</a:t>
                      </a:r>
                      <a:endParaRPr lang="sk-SK" sz="4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4000" dirty="0" smtClean="0"/>
                        <a:t>6</a:t>
                      </a:r>
                      <a:r>
                        <a:rPr lang="en-US" sz="4000" dirty="0" smtClean="0"/>
                        <a:t>.</a:t>
                      </a:r>
                      <a:r>
                        <a:rPr lang="sk-SK" sz="4000" dirty="0" smtClean="0"/>
                        <a:t>00</a:t>
                      </a:r>
                      <a:endParaRPr lang="sk-SK" sz="4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4000" dirty="0" smtClean="0"/>
                        <a:t>7</a:t>
                      </a:r>
                      <a:r>
                        <a:rPr lang="en-US" sz="4000" dirty="0" smtClean="0"/>
                        <a:t>.</a:t>
                      </a:r>
                      <a:r>
                        <a:rPr lang="sk-SK" sz="4000" dirty="0" smtClean="0"/>
                        <a:t>00</a:t>
                      </a:r>
                      <a:endParaRPr lang="sk-SK" sz="4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4000" dirty="0" smtClean="0"/>
                        <a:t>11</a:t>
                      </a:r>
                      <a:r>
                        <a:rPr lang="en-US" sz="4000" dirty="0" smtClean="0"/>
                        <a:t>.</a:t>
                      </a:r>
                      <a:r>
                        <a:rPr lang="sk-SK" sz="4000" dirty="0" smtClean="0"/>
                        <a:t>00</a:t>
                      </a:r>
                      <a:endParaRPr lang="sk-SK" sz="4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4000" dirty="0" smtClean="0"/>
                        <a:t>0</a:t>
                      </a:r>
                      <a:r>
                        <a:rPr lang="en-US" sz="4000" dirty="0" smtClean="0"/>
                        <a:t>.</a:t>
                      </a:r>
                      <a:r>
                        <a:rPr lang="sk-SK" sz="4000" dirty="0" smtClean="0"/>
                        <a:t>00</a:t>
                      </a:r>
                      <a:endParaRPr lang="sk-SK" sz="4000" dirty="0"/>
                    </a:p>
                  </a:txBody>
                  <a:tcPr anchor="ctr" anchorCtr="1"/>
                </a:tc>
              </a:tr>
            </a:tbl>
          </a:graphicData>
        </a:graphic>
      </p:graphicFrame>
      <p:sp>
        <p:nvSpPr>
          <p:cNvPr id="11" name="Obdĺžnik 10"/>
          <p:cNvSpPr/>
          <p:nvPr/>
        </p:nvSpPr>
        <p:spPr>
          <a:xfrm>
            <a:off x="29613175" y="15909116"/>
            <a:ext cx="1274541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36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Question</a:t>
            </a:r>
            <a:r>
              <a:rPr lang="sk-SK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2.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 the picture, to find out difference between maximal and minimal body temperature of patient during the 2</a:t>
            </a:r>
            <a:r>
              <a:rPr lang="en-US" sz="36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day of hospitalization</a:t>
            </a:r>
            <a:r>
              <a:rPr lang="sk-SK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Obdĺžnik 16"/>
          <p:cNvSpPr/>
          <p:nvPr/>
        </p:nvSpPr>
        <p:spPr>
          <a:xfrm>
            <a:off x="16328090" y="15776010"/>
            <a:ext cx="1274541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3600" b="1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Question</a:t>
            </a:r>
            <a:r>
              <a:rPr lang="sk-SK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b="1" u="sng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sk-SK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When measuring blood pressure in general, the following applies:</a:t>
            </a: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a) The patient has a larger circumference of the shoulder, so a wider cuff should be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r>
              <a:rPr lang="sk-SK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sk-SK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sk-SK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answer</a:t>
            </a:r>
            <a:r>
              <a:rPr lang="sk-SK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b) the patient has a larger circumference of the shoulder, so a narrower cuff should be used</a:t>
            </a: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c) the measurement result does not depend on the width of the cuff</a:t>
            </a:r>
            <a:r>
              <a:rPr lang="sk-SK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3" name="Podnadpis 2"/>
          <p:cNvSpPr txBox="1">
            <a:spLocks/>
          </p:cNvSpPr>
          <p:nvPr/>
        </p:nvSpPr>
        <p:spPr>
          <a:xfrm>
            <a:off x="16075670" y="27024482"/>
            <a:ext cx="12960658" cy="1520106"/>
          </a:xfrm>
          <a:prstGeom prst="rect">
            <a:avLst/>
          </a:prstGeom>
        </p:spPr>
        <p:txBody>
          <a:bodyPr vert="horz" lIns="417680" tIns="208840" rIns="417680" bIns="208840" rtlCol="0">
            <a:noAutofit/>
          </a:bodyPr>
          <a:lstStyle>
            <a:lvl1pPr marL="0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88398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176796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265194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353593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441991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530389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618787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707185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23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</a:t>
            </a:r>
            <a:endParaRPr lang="sk-SK" sz="23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GB" sz="2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Contribution was supported by GP KEGA Ministry of Education, Science, Research and Sport of the Slovak Republic No 026UK-4/2017.</a:t>
            </a:r>
            <a:endParaRPr lang="sk-SK" sz="2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sk-SK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sk-SK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odnadpis 2"/>
          <p:cNvSpPr txBox="1">
            <a:spLocks/>
          </p:cNvSpPr>
          <p:nvPr/>
        </p:nvSpPr>
        <p:spPr>
          <a:xfrm>
            <a:off x="-1" y="22082064"/>
            <a:ext cx="14905655" cy="3443317"/>
          </a:xfrm>
          <a:prstGeom prst="rect">
            <a:avLst/>
          </a:prstGeom>
        </p:spPr>
        <p:txBody>
          <a:bodyPr vert="horz" lIns="417680" tIns="208840" rIns="417680" bIns="208840" rtlCol="0">
            <a:noAutofit/>
          </a:bodyPr>
          <a:lstStyle>
            <a:lvl1pPr marL="0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88398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176796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265194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353593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441991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530389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618787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707185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sk-SK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Nurses </a:t>
            </a:r>
            <a:r>
              <a:rPr lang="en-GB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</a:t>
            </a:r>
            <a:r>
              <a:rPr lang="en-GB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poor knowledge of physics, theory of measurement and devices used in nursing </a:t>
            </a:r>
            <a:r>
              <a:rPr lang="en-GB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r>
              <a:rPr lang="sk-SK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l"/>
            <a:r>
              <a:rPr lang="sk-SK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GB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hey </a:t>
            </a:r>
            <a:r>
              <a:rPr lang="en-GB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know to use their knowledge for solving model problem task.</a:t>
            </a:r>
            <a:endParaRPr lang="sk-SK" sz="3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sk-SK" sz="3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Podnadpis 2"/>
          <p:cNvSpPr txBox="1">
            <a:spLocks/>
          </p:cNvSpPr>
          <p:nvPr/>
        </p:nvSpPr>
        <p:spPr>
          <a:xfrm>
            <a:off x="53805" y="24840865"/>
            <a:ext cx="14905655" cy="3443317"/>
          </a:xfrm>
          <a:prstGeom prst="rect">
            <a:avLst/>
          </a:prstGeom>
        </p:spPr>
        <p:txBody>
          <a:bodyPr vert="horz" lIns="417680" tIns="208840" rIns="417680" bIns="208840" rtlCol="0">
            <a:noAutofit/>
          </a:bodyPr>
          <a:lstStyle>
            <a:lvl1pPr marL="0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88398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176796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265194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353593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441991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530389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618787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707185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4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</a:t>
            </a:r>
            <a:endParaRPr lang="sk-SK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Part-time students - the </a:t>
            </a: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burden associated with employment and family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Didactic methods and forms of teaching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small number of questions</a:t>
            </a:r>
            <a:endParaRPr lang="sk-SK" sz="3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Podnadpis 2"/>
          <p:cNvSpPr txBox="1">
            <a:spLocks/>
          </p:cNvSpPr>
          <p:nvPr/>
        </p:nvSpPr>
        <p:spPr>
          <a:xfrm>
            <a:off x="152400" y="3621882"/>
            <a:ext cx="14905655" cy="5112568"/>
          </a:xfrm>
          <a:prstGeom prst="rect">
            <a:avLst/>
          </a:prstGeom>
        </p:spPr>
        <p:txBody>
          <a:bodyPr vert="horz" lIns="417680" tIns="208840" rIns="417680" bIns="208840" rtlCol="0">
            <a:noAutofit/>
          </a:bodyPr>
          <a:lstStyle>
            <a:lvl1pPr marL="0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88398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176796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265194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353593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441991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530389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618787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707185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4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sk-SK" sz="4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Biophysics is a teaching subject belonging to basic sciences in theoretical teaching and professional training nurses acting in general care, according Council Directive EEC. (EEC 77/453) It is part of the teaching base for other preclinical and clinical nursing teaching subjects. (Kráľová, E. et al., </a:t>
            </a:r>
            <a:r>
              <a:rPr lang="en-US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2007</a:t>
            </a:r>
            <a:r>
              <a:rPr lang="sk-SK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l"/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students do not appreciate its importance and the reasons for its implementation into the curriculum.</a:t>
            </a:r>
            <a:endParaRPr lang="sk-SK" sz="3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dĺžnik 4"/>
          <p:cNvSpPr/>
          <p:nvPr/>
        </p:nvSpPr>
        <p:spPr>
          <a:xfrm>
            <a:off x="29397150" y="26123336"/>
            <a:ext cx="13449066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432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sk-SK" sz="4320" b="1" dirty="0" err="1" smtClean="0">
                <a:solidFill>
                  <a:prstClr val="black"/>
                </a:solidFill>
              </a:rPr>
              <a:t>Number</a:t>
            </a:r>
            <a:r>
              <a:rPr lang="sk-SK" sz="4320" b="1" dirty="0" smtClean="0">
                <a:solidFill>
                  <a:prstClr val="black"/>
                </a:solidFill>
              </a:rPr>
              <a:t> </a:t>
            </a:r>
            <a:r>
              <a:rPr lang="sk-SK" sz="4320" b="1" dirty="0" err="1" smtClean="0">
                <a:solidFill>
                  <a:prstClr val="black"/>
                </a:solidFill>
              </a:rPr>
              <a:t>of</a:t>
            </a:r>
            <a:r>
              <a:rPr lang="sk-SK" sz="4320" b="1" dirty="0" smtClean="0">
                <a:solidFill>
                  <a:prstClr val="black"/>
                </a:solidFill>
              </a:rPr>
              <a:t> </a:t>
            </a:r>
            <a:r>
              <a:rPr lang="sk-SK" sz="4320" b="1" dirty="0" err="1" smtClean="0">
                <a:solidFill>
                  <a:prstClr val="black"/>
                </a:solidFill>
              </a:rPr>
              <a:t>responses</a:t>
            </a:r>
            <a:r>
              <a:rPr lang="sk-SK" sz="4320" b="1" dirty="0" smtClean="0">
                <a:solidFill>
                  <a:prstClr val="black"/>
                </a:solidFill>
              </a:rPr>
              <a:t> to </a:t>
            </a:r>
            <a:r>
              <a:rPr lang="sk-SK" sz="4320" b="1" dirty="0" err="1" smtClean="0">
                <a:solidFill>
                  <a:prstClr val="black"/>
                </a:solidFill>
              </a:rPr>
              <a:t>the</a:t>
            </a:r>
            <a:r>
              <a:rPr lang="sk-SK" sz="4320" b="1" dirty="0" smtClean="0">
                <a:solidFill>
                  <a:prstClr val="black"/>
                </a:solidFill>
              </a:rPr>
              <a:t> </a:t>
            </a:r>
            <a:r>
              <a:rPr lang="sk-SK" sz="4320" b="1" dirty="0" err="1">
                <a:solidFill>
                  <a:prstClr val="black"/>
                </a:solidFill>
              </a:rPr>
              <a:t>question</a:t>
            </a:r>
            <a:r>
              <a:rPr lang="sk-SK" sz="4320" b="1" dirty="0">
                <a:solidFill>
                  <a:prstClr val="black"/>
                </a:solidFill>
              </a:rPr>
              <a:t> </a:t>
            </a:r>
            <a:r>
              <a:rPr lang="sk-SK" sz="4320" b="1" dirty="0" smtClean="0">
                <a:solidFill>
                  <a:prstClr val="black"/>
                </a:solidFill>
              </a:rPr>
              <a:t>No. </a:t>
            </a:r>
            <a:r>
              <a:rPr lang="en-US" sz="4320" b="1" dirty="0" smtClean="0">
                <a:solidFill>
                  <a:prstClr val="black"/>
                </a:solidFill>
              </a:rPr>
              <a:t>2</a:t>
            </a:r>
            <a:r>
              <a:rPr lang="sk-SK" sz="4320" b="1" dirty="0" smtClean="0">
                <a:solidFill>
                  <a:prstClr val="black"/>
                </a:solidFill>
              </a:rPr>
              <a:t> </a:t>
            </a:r>
            <a:r>
              <a:rPr lang="sk-SK" sz="4320" b="1" dirty="0">
                <a:solidFill>
                  <a:prstClr val="black"/>
                </a:solidFill>
              </a:rPr>
              <a:t>in </a:t>
            </a:r>
            <a:r>
              <a:rPr lang="sk-SK" sz="4320" b="1" dirty="0" err="1">
                <a:solidFill>
                  <a:prstClr val="black"/>
                </a:solidFill>
              </a:rPr>
              <a:t>percentage</a:t>
            </a:r>
            <a:r>
              <a:rPr lang="sk-SK" sz="4320" b="1" dirty="0">
                <a:solidFill>
                  <a:prstClr val="black"/>
                </a:solidFill>
              </a:rPr>
              <a:t> </a:t>
            </a:r>
          </a:p>
        </p:txBody>
      </p:sp>
      <p:graphicFrame>
        <p:nvGraphicFramePr>
          <p:cNvPr id="28" name="Graf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8863147"/>
              </p:ext>
            </p:extLst>
          </p:nvPr>
        </p:nvGraphicFramePr>
        <p:xfrm>
          <a:off x="15931654" y="20359716"/>
          <a:ext cx="12889433" cy="6376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3" name="Skupina 12"/>
          <p:cNvGrpSpPr/>
          <p:nvPr/>
        </p:nvGrpSpPr>
        <p:grpSpPr>
          <a:xfrm>
            <a:off x="29466128" y="17827872"/>
            <a:ext cx="12761118" cy="8222418"/>
            <a:chOff x="16645528" y="21537939"/>
            <a:chExt cx="13295143" cy="8455836"/>
          </a:xfrm>
          <a:noFill/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4" r="6614"/>
            <a:stretch/>
          </p:blipFill>
          <p:spPr bwMode="auto">
            <a:xfrm>
              <a:off x="16645528" y="21537939"/>
              <a:ext cx="13295143" cy="84558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BlokTextu 13"/>
            <p:cNvSpPr txBox="1"/>
            <p:nvPr/>
          </p:nvSpPr>
          <p:spPr>
            <a:xfrm>
              <a:off x="16648685" y="28457730"/>
              <a:ext cx="1099230" cy="104449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sk-SK" sz="3600" b="1" baseline="30000" dirty="0" err="1"/>
                <a:t>h</a:t>
              </a:r>
              <a:r>
                <a:rPr lang="sk-SK" sz="3600" b="1" baseline="30000" dirty="0" err="1" smtClean="0"/>
                <a:t>our</a:t>
              </a:r>
              <a:endParaRPr lang="sk-SK" sz="3600" b="1" baseline="30000" dirty="0" smtClean="0"/>
            </a:p>
            <a:p>
              <a:r>
                <a:rPr lang="sk-SK" sz="3600" b="1" baseline="30000" dirty="0" err="1" smtClean="0"/>
                <a:t>day</a:t>
              </a:r>
              <a:r>
                <a:rPr lang="sk-SK" sz="3600" b="1" dirty="0" smtClean="0"/>
                <a:t>      </a:t>
              </a:r>
              <a:endParaRPr lang="sk-SK" sz="3600" b="1" dirty="0"/>
            </a:p>
          </p:txBody>
        </p:sp>
        <p:sp>
          <p:nvSpPr>
            <p:cNvPr id="12" name="BlokTextu 11"/>
            <p:cNvSpPr txBox="1"/>
            <p:nvPr/>
          </p:nvSpPr>
          <p:spPr>
            <a:xfrm>
              <a:off x="17636819" y="21537939"/>
              <a:ext cx="1047814" cy="6646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sk-SK" sz="3600" b="1" baseline="30000" dirty="0" err="1" smtClean="0"/>
                <a:t>o</a:t>
              </a:r>
              <a:r>
                <a:rPr lang="sk-SK" sz="3600" b="1" dirty="0" err="1" smtClean="0"/>
                <a:t>C</a:t>
              </a:r>
              <a:r>
                <a:rPr lang="sk-SK" sz="3600" b="1" dirty="0" smtClean="0"/>
                <a:t>      </a:t>
              </a:r>
              <a:endParaRPr lang="sk-SK" sz="3600" b="1" dirty="0"/>
            </a:p>
          </p:txBody>
        </p:sp>
      </p:grpSp>
      <p:graphicFrame>
        <p:nvGraphicFramePr>
          <p:cNvPr id="8" name="Graf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4667279"/>
              </p:ext>
            </p:extLst>
          </p:nvPr>
        </p:nvGraphicFramePr>
        <p:xfrm>
          <a:off x="28926576" y="8178919"/>
          <a:ext cx="13177556" cy="6892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5" name="Tabuľk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789317"/>
              </p:ext>
            </p:extLst>
          </p:nvPr>
        </p:nvGraphicFramePr>
        <p:xfrm>
          <a:off x="29613177" y="26923482"/>
          <a:ext cx="13033445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6425"/>
                <a:gridCol w="2148801"/>
                <a:gridCol w="2220430"/>
                <a:gridCol w="2148801"/>
                <a:gridCol w="2626747"/>
                <a:gridCol w="2172241"/>
              </a:tblGrid>
              <a:tr h="1665613">
                <a:tc>
                  <a:txBody>
                    <a:bodyPr/>
                    <a:lstStyle/>
                    <a:p>
                      <a:r>
                        <a:rPr lang="sk-SK" sz="4000" dirty="0" err="1" smtClean="0"/>
                        <a:t>All</a:t>
                      </a:r>
                      <a:r>
                        <a:rPr lang="sk-SK" sz="4000" dirty="0" smtClean="0"/>
                        <a:t> </a:t>
                      </a:r>
                      <a:r>
                        <a:rPr lang="sk-SK" sz="4000" dirty="0" err="1" smtClean="0"/>
                        <a:t>correct</a:t>
                      </a:r>
                      <a:endParaRPr lang="sk-SK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4000" dirty="0" err="1" smtClean="0"/>
                        <a:t>Incorrect</a:t>
                      </a:r>
                      <a:r>
                        <a:rPr lang="sk-SK" sz="4000" dirty="0" smtClean="0"/>
                        <a:t> </a:t>
                      </a:r>
                      <a:r>
                        <a:rPr lang="sk-SK" sz="4000" dirty="0" err="1" smtClean="0"/>
                        <a:t>value</a:t>
                      </a:r>
                      <a:endParaRPr lang="sk-SK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4000" dirty="0" err="1" smtClean="0"/>
                        <a:t>Incorrect</a:t>
                      </a:r>
                      <a:r>
                        <a:rPr lang="sk-SK" sz="4000" dirty="0" smtClean="0"/>
                        <a:t> </a:t>
                      </a:r>
                      <a:r>
                        <a:rPr lang="sk-SK" sz="4000" dirty="0" err="1" smtClean="0"/>
                        <a:t>phys.unit</a:t>
                      </a:r>
                      <a:endParaRPr lang="sk-SK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4000" dirty="0" err="1" smtClean="0"/>
                        <a:t>All</a:t>
                      </a:r>
                      <a:r>
                        <a:rPr lang="sk-SK" sz="4000" dirty="0" smtClean="0"/>
                        <a:t> </a:t>
                      </a:r>
                      <a:r>
                        <a:rPr lang="sk-SK" sz="4000" dirty="0" err="1" smtClean="0"/>
                        <a:t>incorrect</a:t>
                      </a:r>
                      <a:endParaRPr lang="sk-SK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4000" dirty="0" err="1" smtClean="0"/>
                        <a:t>Incomplet</a:t>
                      </a:r>
                      <a:endParaRPr lang="sk-SK" sz="4000" dirty="0" smtClean="0"/>
                    </a:p>
                    <a:p>
                      <a:r>
                        <a:rPr lang="sk-SK" sz="4000" dirty="0" err="1" smtClean="0"/>
                        <a:t>graphic</a:t>
                      </a:r>
                      <a:r>
                        <a:rPr lang="sk-SK" sz="4000" dirty="0" smtClean="0"/>
                        <a:t>  </a:t>
                      </a:r>
                      <a:r>
                        <a:rPr lang="sk-SK" sz="4000" dirty="0" err="1" smtClean="0"/>
                        <a:t>method</a:t>
                      </a:r>
                      <a:endParaRPr lang="sk-SK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4000" dirty="0" err="1" smtClean="0"/>
                        <a:t>not</a:t>
                      </a:r>
                      <a:endParaRPr lang="sk-SK" sz="4000" dirty="0" smtClean="0"/>
                    </a:p>
                    <a:p>
                      <a:r>
                        <a:rPr lang="sk-SK" sz="4000" dirty="0" err="1" smtClean="0"/>
                        <a:t>answer</a:t>
                      </a:r>
                      <a:endParaRPr lang="sk-SK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sz="4000" dirty="0" smtClean="0"/>
                        <a:t>31</a:t>
                      </a:r>
                      <a:r>
                        <a:rPr lang="en-US" sz="4000" dirty="0" smtClean="0"/>
                        <a:t>.</a:t>
                      </a:r>
                      <a:r>
                        <a:rPr lang="sk-SK" sz="4000" dirty="0" smtClean="0"/>
                        <a:t>2 %</a:t>
                      </a:r>
                      <a:endParaRPr lang="sk-SK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4000" dirty="0" smtClean="0"/>
                        <a:t>30</a:t>
                      </a:r>
                      <a:r>
                        <a:rPr lang="en-US" sz="4000" dirty="0" smtClean="0"/>
                        <a:t>.</a:t>
                      </a:r>
                      <a:r>
                        <a:rPr lang="sk-SK" sz="4000" dirty="0" smtClean="0"/>
                        <a:t>83 %</a:t>
                      </a:r>
                      <a:endParaRPr lang="sk-SK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4000" dirty="0" smtClean="0"/>
                        <a:t>3</a:t>
                      </a:r>
                      <a:r>
                        <a:rPr lang="en-US" sz="4000" dirty="0" smtClean="0"/>
                        <a:t>.</a:t>
                      </a:r>
                      <a:r>
                        <a:rPr lang="sk-SK" sz="4000" dirty="0" smtClean="0"/>
                        <a:t>01 %</a:t>
                      </a:r>
                      <a:endParaRPr lang="sk-SK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4000" dirty="0" smtClean="0"/>
                        <a:t>13</a:t>
                      </a:r>
                      <a:r>
                        <a:rPr lang="en-US" sz="4000" dirty="0" smtClean="0"/>
                        <a:t>.</a:t>
                      </a:r>
                      <a:r>
                        <a:rPr lang="sk-SK" sz="4000" dirty="0" smtClean="0"/>
                        <a:t>53 %</a:t>
                      </a:r>
                      <a:endParaRPr lang="sk-SK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4000" dirty="0" smtClean="0"/>
                        <a:t>4</a:t>
                      </a:r>
                      <a:r>
                        <a:rPr lang="en-US" sz="4000" dirty="0" smtClean="0"/>
                        <a:t>.</a:t>
                      </a:r>
                      <a:r>
                        <a:rPr lang="sk-SK" sz="4000" dirty="0" smtClean="0"/>
                        <a:t>52 %</a:t>
                      </a:r>
                      <a:endParaRPr lang="sk-SK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4000" dirty="0" smtClean="0"/>
                        <a:t>16.92 %</a:t>
                      </a:r>
                      <a:endParaRPr lang="sk-SK" sz="4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" name="Podnadpis 2"/>
          <p:cNvSpPr txBox="1">
            <a:spLocks/>
          </p:cNvSpPr>
          <p:nvPr/>
        </p:nvSpPr>
        <p:spPr>
          <a:xfrm>
            <a:off x="-270145" y="28176610"/>
            <a:ext cx="29306473" cy="2016224"/>
          </a:xfrm>
          <a:prstGeom prst="rect">
            <a:avLst/>
          </a:prstGeom>
        </p:spPr>
        <p:txBody>
          <a:bodyPr vert="horz" lIns="417680" tIns="208840" rIns="417680" bIns="208840" rtlCol="0">
            <a:noAutofit/>
          </a:bodyPr>
          <a:lstStyle>
            <a:lvl1pPr marL="0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88398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176796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265194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353593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441991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530389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618787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707185" indent="0" algn="ctr" defTabSz="417679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just"/>
            <a:r>
              <a:rPr lang="sk-SK" sz="16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k-SK" sz="1600" cap="al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Balázsiová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Z. (2012) Koncepcia výučby biofyziky v bakalárskom študijnom programe Ošetrovateľstvo. [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conception of teaching biophysics in the Nursing Bachelor´s degree 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program]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k-SK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Dissertation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sk-SK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ork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k-SK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Jessenius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Faculty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Medcine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Martin, </a:t>
            </a:r>
            <a:r>
              <a:rPr lang="sk-SK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Comenius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Bratislava, 180 p.</a:t>
            </a:r>
          </a:p>
          <a:p>
            <a:pPr marL="0" lvl="1" algn="just"/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KONTROVÁ, Ľ. </a:t>
            </a:r>
            <a:r>
              <a:rPr lang="sk-SK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al. (2005) </a:t>
            </a:r>
            <a:r>
              <a:rPr lang="sk-SK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Štandardy v ošetrovateľstve</a:t>
            </a:r>
            <a:r>
              <a:rPr lang="sk-S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[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sk-SK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Nursing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Martin: Osveta. ISBN 80-8063-198-0</a:t>
            </a:r>
          </a:p>
          <a:p>
            <a:pPr algn="just"/>
            <a:r>
              <a:rPr lang="en-US" sz="1600" cap="al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Kráľová</a:t>
            </a:r>
            <a:r>
              <a:rPr lang="en-US" sz="1600" cap="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E.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2007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Biomedicínske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predmety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 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curricule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študijného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programu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ošetrovateľstvo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sk-S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Biomedical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subjects in curriculum of nursing study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]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In: </a:t>
            </a:r>
            <a:r>
              <a:rPr lang="en-US" sz="1600" cap="all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Čáp</a:t>
            </a:r>
            <a:r>
              <a:rPr lang="en-US" sz="1600" cap="al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sk-SK" sz="1600" cap="al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cap="all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US" sz="1600" cap="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600" cap="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en-US" sz="1600" cap="all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Žiaková</a:t>
            </a:r>
            <a:r>
              <a:rPr lang="en-US" sz="1600" cap="al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(eds.) </a:t>
            </a:r>
            <a:r>
              <a:rPr lang="en-US" sz="16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Ošetrovateľstvo</a:t>
            </a:r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teória</a:t>
            </a:r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výskum</a:t>
            </a:r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 </a:t>
            </a:r>
            <a:r>
              <a:rPr lang="en-US" sz="16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vzdelávanie</a:t>
            </a:r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Zborník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[CD-ROM]. Martin: JLF UK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,,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p.221-226. ISBN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978-80-88866-43-5</a:t>
            </a:r>
            <a:endParaRPr lang="sk-SK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KRIŠKOVÁ</a:t>
            </a:r>
            <a:r>
              <a:rPr lang="sk-S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sk-S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sk-S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.(2006) </a:t>
            </a:r>
            <a:r>
              <a:rPr lang="sk-SK" sz="16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Ošetřovatelské</a:t>
            </a:r>
            <a:r>
              <a:rPr lang="sk-SK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techniky. Metodika sesterských činností</a:t>
            </a:r>
            <a:r>
              <a:rPr lang="sk-S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[</a:t>
            </a:r>
            <a:r>
              <a:rPr lang="en-GB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sk-SK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Nursing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sk-SK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echniques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Nursing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6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</a:t>
            </a:r>
            <a:r>
              <a:rPr lang="en-GB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Martin: </a:t>
            </a:r>
            <a:r>
              <a:rPr lang="sv-SE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Osveta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sv-SE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780 </a:t>
            </a:r>
            <a:r>
              <a:rPr lang="sv-SE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 ISBN </a:t>
            </a:r>
            <a:r>
              <a:rPr lang="sv-SE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80-8063-202-2</a:t>
            </a:r>
            <a:endParaRPr lang="sk-SK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Council Directive 77/453/EEC of 27 June 1977 concerning the coordination of provisions laid down by Law, Regulation or Administrative Action in respect of the activities of nurses responsible for general care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Official Journal L 176 [online] 1977, p. 8-10 [Accessed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-0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sk-SK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].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At </a:t>
            </a:r>
            <a:r>
              <a:rPr lang="en-US" sz="16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http://eur-lex.europa.eu/LexUriServ/LexUriServ.do?uri=CELEX:31977L0453:EN:HTML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k-SK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19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834</TotalTime>
  <Words>722</Words>
  <Application>Microsoft Office PowerPoint</Application>
  <PresentationFormat>Vlastná</PresentationFormat>
  <Paragraphs>85</Paragraphs>
  <Slides>1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2" baseType="lpstr">
      <vt:lpstr>Motív Office</vt:lpstr>
      <vt:lpstr>Are (bio)physical knowledge necessary for nurses? (Selected results of written test)  Zuzana Balazsiova, RNDr., PhD. Faculty of Medicine, Comenius University, Bratislava, Slovak Republic zuzana.balazsiova@fmed.uniba.sk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(bio)physical knowledge necessary for nurses? (Selected results of written test) Zuzana Balazsiova RNDr., PhD.</dc:title>
  <dc:creator>Balázsiová Zuzana</dc:creator>
  <cp:lastModifiedBy>Balázsiová Zuzana</cp:lastModifiedBy>
  <cp:revision>71</cp:revision>
  <cp:lastPrinted>2017-07-18T14:23:29Z</cp:lastPrinted>
  <dcterms:created xsi:type="dcterms:W3CDTF">2017-07-11T06:57:35Z</dcterms:created>
  <dcterms:modified xsi:type="dcterms:W3CDTF">2017-08-02T12:44:56Z</dcterms:modified>
</cp:coreProperties>
</file>