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8" r:id="rId5"/>
    <p:sldId id="265" r:id="rId6"/>
    <p:sldId id="266" r:id="rId7"/>
    <p:sldId id="267" r:id="rId8"/>
    <p:sldId id="269" r:id="rId9"/>
    <p:sldId id="270" r:id="rId10"/>
    <p:sldId id="271" r:id="rId11"/>
    <p:sldId id="272" r:id="rId12"/>
    <p:sldId id="273" r:id="rId13"/>
    <p:sldId id="274" r:id="rId14"/>
    <p:sldId id="275" r:id="rId15"/>
    <p:sldId id="276" r:id="rId16"/>
    <p:sldId id="277" r:id="rId17"/>
    <p:sldId id="278" r:id="rId18"/>
    <p:sldId id="279" r:id="rId19"/>
    <p:sldId id="259" r:id="rId20"/>
    <p:sldId id="260" r:id="rId21"/>
    <p:sldId id="261" r:id="rId22"/>
    <p:sldId id="262" r:id="rId23"/>
    <p:sldId id="263" r:id="rId24"/>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045" autoAdjust="0"/>
  </p:normalViewPr>
  <p:slideViewPr>
    <p:cSldViewPr snapToGrid="0">
      <p:cViewPr>
        <p:scale>
          <a:sx n="66" d="100"/>
          <a:sy n="66" d="100"/>
        </p:scale>
        <p:origin x="66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5A03BD-03EE-49E5-83AD-80C7DC88D3AA}" type="datetimeFigureOut">
              <a:rPr lang="sk-SK" smtClean="0"/>
              <a:t>2. 11. 2020</a:t>
            </a:fld>
            <a:endParaRPr lang="sk-S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D6DEF3-6A1F-46BE-951F-370FF1763BE8}" type="slidenum">
              <a:rPr lang="sk-SK" smtClean="0"/>
              <a:t>‹#›</a:t>
            </a:fld>
            <a:endParaRPr lang="sk-SK"/>
          </a:p>
        </p:txBody>
      </p:sp>
    </p:spTree>
    <p:extLst>
      <p:ext uri="{BB962C8B-B14F-4D97-AF65-F5344CB8AC3E}">
        <p14:creationId xmlns:p14="http://schemas.microsoft.com/office/powerpoint/2010/main" val="403113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However, in lead V1 the right and left atrial waveforms move in opposite directions. This produces a biphasic P wave with the initial positive deflection corresponding to right atrial activation and the subsequent negative deflection denoting left atrial activation.</a:t>
            </a:r>
          </a:p>
          <a:p>
            <a:r>
              <a:rPr lang="en-US" sz="1200" b="0" i="0" kern="1200" dirty="0">
                <a:solidFill>
                  <a:schemeClr val="tx1"/>
                </a:solidFill>
                <a:effectLst/>
                <a:latin typeface="+mn-lt"/>
                <a:ea typeface="+mn-ea"/>
                <a:cs typeface="+mn-cs"/>
              </a:rPr>
              <a:t>This separation of right and left atrial electrical forces in lead V1 means that abnormalities affecting each individual atrial waveform can be discerned in this lead. Elsewhere, the overall shape of the P wave is used to infer the atrial abnormality.</a:t>
            </a:r>
          </a:p>
          <a:p>
            <a:endParaRPr lang="sk-SK" dirty="0"/>
          </a:p>
        </p:txBody>
      </p:sp>
      <p:sp>
        <p:nvSpPr>
          <p:cNvPr id="4" name="Slide Number Placeholder 3"/>
          <p:cNvSpPr>
            <a:spLocks noGrp="1"/>
          </p:cNvSpPr>
          <p:nvPr>
            <p:ph type="sldNum" sz="quarter" idx="10"/>
          </p:nvPr>
        </p:nvSpPr>
        <p:spPr/>
        <p:txBody>
          <a:bodyPr/>
          <a:lstStyle/>
          <a:p>
            <a:fld id="{3ED6DEF3-6A1F-46BE-951F-370FF1763BE8}" type="slidenum">
              <a:rPr lang="sk-SK" smtClean="0"/>
              <a:t>11</a:t>
            </a:fld>
            <a:endParaRPr lang="sk-SK"/>
          </a:p>
        </p:txBody>
      </p:sp>
    </p:spTree>
    <p:extLst>
      <p:ext uri="{BB962C8B-B14F-4D97-AF65-F5344CB8AC3E}">
        <p14:creationId xmlns:p14="http://schemas.microsoft.com/office/powerpoint/2010/main" val="1898619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k-SK"/>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k-SK"/>
          </a:p>
        </p:txBody>
      </p:sp>
      <p:sp>
        <p:nvSpPr>
          <p:cNvPr id="4" name="Date Placeholder 3"/>
          <p:cNvSpPr>
            <a:spLocks noGrp="1"/>
          </p:cNvSpPr>
          <p:nvPr>
            <p:ph type="dt" sz="half" idx="10"/>
          </p:nvPr>
        </p:nvSpPr>
        <p:spPr/>
        <p:txBody>
          <a:bodyPr/>
          <a:lstStyle/>
          <a:p>
            <a:fld id="{A1871FE2-C51F-4610-9C80-4343ACBE9F0E}" type="datetimeFigureOut">
              <a:rPr lang="sk-SK" smtClean="0"/>
              <a:t>2. 11. 2020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D316C5A3-485B-481F-AB1B-ABAB1D4E1D71}" type="slidenum">
              <a:rPr lang="sk-SK" smtClean="0"/>
              <a:t>‹#›</a:t>
            </a:fld>
            <a:endParaRPr lang="sk-SK"/>
          </a:p>
        </p:txBody>
      </p:sp>
    </p:spTree>
    <p:extLst>
      <p:ext uri="{BB962C8B-B14F-4D97-AF65-F5344CB8AC3E}">
        <p14:creationId xmlns:p14="http://schemas.microsoft.com/office/powerpoint/2010/main" val="288201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k-SK"/>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4" name="Date Placeholder 3"/>
          <p:cNvSpPr>
            <a:spLocks noGrp="1"/>
          </p:cNvSpPr>
          <p:nvPr>
            <p:ph type="dt" sz="half" idx="10"/>
          </p:nvPr>
        </p:nvSpPr>
        <p:spPr/>
        <p:txBody>
          <a:bodyPr/>
          <a:lstStyle/>
          <a:p>
            <a:fld id="{A1871FE2-C51F-4610-9C80-4343ACBE9F0E}" type="datetimeFigureOut">
              <a:rPr lang="sk-SK" smtClean="0"/>
              <a:t>2. 11. 2020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D316C5A3-485B-481F-AB1B-ABAB1D4E1D71}" type="slidenum">
              <a:rPr lang="sk-SK" smtClean="0"/>
              <a:t>‹#›</a:t>
            </a:fld>
            <a:endParaRPr lang="sk-SK"/>
          </a:p>
        </p:txBody>
      </p:sp>
    </p:spTree>
    <p:extLst>
      <p:ext uri="{BB962C8B-B14F-4D97-AF65-F5344CB8AC3E}">
        <p14:creationId xmlns:p14="http://schemas.microsoft.com/office/powerpoint/2010/main" val="2992317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k-SK"/>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871FE2-C51F-4610-9C80-4343ACBE9F0E}" type="datetimeFigureOut">
              <a:rPr lang="sk-SK" smtClean="0"/>
              <a:t>2. 11. 2020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D316C5A3-485B-481F-AB1B-ABAB1D4E1D71}" type="slidenum">
              <a:rPr lang="sk-SK" smtClean="0"/>
              <a:t>‹#›</a:t>
            </a:fld>
            <a:endParaRPr lang="sk-SK"/>
          </a:p>
        </p:txBody>
      </p:sp>
    </p:spTree>
    <p:extLst>
      <p:ext uri="{BB962C8B-B14F-4D97-AF65-F5344CB8AC3E}">
        <p14:creationId xmlns:p14="http://schemas.microsoft.com/office/powerpoint/2010/main" val="3645124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k-SK"/>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5" name="Date Placeholder 4"/>
          <p:cNvSpPr>
            <a:spLocks noGrp="1"/>
          </p:cNvSpPr>
          <p:nvPr>
            <p:ph type="dt" sz="half" idx="10"/>
          </p:nvPr>
        </p:nvSpPr>
        <p:spPr/>
        <p:txBody>
          <a:bodyPr/>
          <a:lstStyle/>
          <a:p>
            <a:fld id="{A1871FE2-C51F-4610-9C80-4343ACBE9F0E}" type="datetimeFigureOut">
              <a:rPr lang="sk-SK" smtClean="0"/>
              <a:t>2. 11. 2020</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D316C5A3-485B-481F-AB1B-ABAB1D4E1D71}" type="slidenum">
              <a:rPr lang="sk-SK" smtClean="0"/>
              <a:t>‹#›</a:t>
            </a:fld>
            <a:endParaRPr lang="sk-SK"/>
          </a:p>
        </p:txBody>
      </p:sp>
    </p:spTree>
    <p:extLst>
      <p:ext uri="{BB962C8B-B14F-4D97-AF65-F5344CB8AC3E}">
        <p14:creationId xmlns:p14="http://schemas.microsoft.com/office/powerpoint/2010/main" val="2822835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sk-SK"/>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7" name="Date Placeholder 6"/>
          <p:cNvSpPr>
            <a:spLocks noGrp="1"/>
          </p:cNvSpPr>
          <p:nvPr>
            <p:ph type="dt" sz="half" idx="10"/>
          </p:nvPr>
        </p:nvSpPr>
        <p:spPr/>
        <p:txBody>
          <a:bodyPr/>
          <a:lstStyle/>
          <a:p>
            <a:fld id="{A1871FE2-C51F-4610-9C80-4343ACBE9F0E}" type="datetimeFigureOut">
              <a:rPr lang="sk-SK" smtClean="0"/>
              <a:t>2. 11. 2020</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D316C5A3-485B-481F-AB1B-ABAB1D4E1D71}" type="slidenum">
              <a:rPr lang="sk-SK" smtClean="0"/>
              <a:t>‹#›</a:t>
            </a:fld>
            <a:endParaRPr lang="sk-SK"/>
          </a:p>
        </p:txBody>
      </p:sp>
    </p:spTree>
    <p:extLst>
      <p:ext uri="{BB962C8B-B14F-4D97-AF65-F5344CB8AC3E}">
        <p14:creationId xmlns:p14="http://schemas.microsoft.com/office/powerpoint/2010/main" val="578648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k-SK"/>
          </a:p>
        </p:txBody>
      </p:sp>
      <p:sp>
        <p:nvSpPr>
          <p:cNvPr id="3" name="Date Placeholder 2"/>
          <p:cNvSpPr>
            <a:spLocks noGrp="1"/>
          </p:cNvSpPr>
          <p:nvPr>
            <p:ph type="dt" sz="half" idx="10"/>
          </p:nvPr>
        </p:nvSpPr>
        <p:spPr/>
        <p:txBody>
          <a:bodyPr/>
          <a:lstStyle/>
          <a:p>
            <a:fld id="{A1871FE2-C51F-4610-9C80-4343ACBE9F0E}" type="datetimeFigureOut">
              <a:rPr lang="sk-SK" smtClean="0"/>
              <a:t>2. 11. 2020</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D316C5A3-485B-481F-AB1B-ABAB1D4E1D71}" type="slidenum">
              <a:rPr lang="sk-SK" smtClean="0"/>
              <a:t>‹#›</a:t>
            </a:fld>
            <a:endParaRPr lang="sk-SK"/>
          </a:p>
        </p:txBody>
      </p:sp>
    </p:spTree>
    <p:extLst>
      <p:ext uri="{BB962C8B-B14F-4D97-AF65-F5344CB8AC3E}">
        <p14:creationId xmlns:p14="http://schemas.microsoft.com/office/powerpoint/2010/main" val="44738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871FE2-C51F-4610-9C80-4343ACBE9F0E}" type="datetimeFigureOut">
              <a:rPr lang="sk-SK" smtClean="0"/>
              <a:t>2. 11. 2020</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D316C5A3-485B-481F-AB1B-ABAB1D4E1D71}" type="slidenum">
              <a:rPr lang="sk-SK" smtClean="0"/>
              <a:t>‹#›</a:t>
            </a:fld>
            <a:endParaRPr lang="sk-SK"/>
          </a:p>
        </p:txBody>
      </p:sp>
    </p:spTree>
    <p:extLst>
      <p:ext uri="{BB962C8B-B14F-4D97-AF65-F5344CB8AC3E}">
        <p14:creationId xmlns:p14="http://schemas.microsoft.com/office/powerpoint/2010/main" val="936843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k-SK"/>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871FE2-C51F-4610-9C80-4343ACBE9F0E}" type="datetimeFigureOut">
              <a:rPr lang="sk-SK" smtClean="0"/>
              <a:t>2. 11. 2020</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D316C5A3-485B-481F-AB1B-ABAB1D4E1D71}" type="slidenum">
              <a:rPr lang="sk-SK" smtClean="0"/>
              <a:t>‹#›</a:t>
            </a:fld>
            <a:endParaRPr lang="sk-SK"/>
          </a:p>
        </p:txBody>
      </p:sp>
    </p:spTree>
    <p:extLst>
      <p:ext uri="{BB962C8B-B14F-4D97-AF65-F5344CB8AC3E}">
        <p14:creationId xmlns:p14="http://schemas.microsoft.com/office/powerpoint/2010/main" val="1303008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k-SK"/>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871FE2-C51F-4610-9C80-4343ACBE9F0E}" type="datetimeFigureOut">
              <a:rPr lang="sk-SK" smtClean="0"/>
              <a:t>2. 11. 2020</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D316C5A3-485B-481F-AB1B-ABAB1D4E1D71}" type="slidenum">
              <a:rPr lang="sk-SK" smtClean="0"/>
              <a:t>‹#›</a:t>
            </a:fld>
            <a:endParaRPr lang="sk-SK"/>
          </a:p>
        </p:txBody>
      </p:sp>
    </p:spTree>
    <p:extLst>
      <p:ext uri="{BB962C8B-B14F-4D97-AF65-F5344CB8AC3E}">
        <p14:creationId xmlns:p14="http://schemas.microsoft.com/office/powerpoint/2010/main" val="1819346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k-SK"/>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4" name="Date Placeholder 3"/>
          <p:cNvSpPr>
            <a:spLocks noGrp="1"/>
          </p:cNvSpPr>
          <p:nvPr>
            <p:ph type="dt" sz="half" idx="10"/>
          </p:nvPr>
        </p:nvSpPr>
        <p:spPr/>
        <p:txBody>
          <a:bodyPr/>
          <a:lstStyle/>
          <a:p>
            <a:fld id="{A1871FE2-C51F-4610-9C80-4343ACBE9F0E}" type="datetimeFigureOut">
              <a:rPr lang="sk-SK" smtClean="0"/>
              <a:t>2. 11. 2020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D316C5A3-485B-481F-AB1B-ABAB1D4E1D71}" type="slidenum">
              <a:rPr lang="sk-SK" smtClean="0"/>
              <a:t>‹#›</a:t>
            </a:fld>
            <a:endParaRPr lang="sk-SK"/>
          </a:p>
        </p:txBody>
      </p:sp>
    </p:spTree>
    <p:extLst>
      <p:ext uri="{BB962C8B-B14F-4D97-AF65-F5344CB8AC3E}">
        <p14:creationId xmlns:p14="http://schemas.microsoft.com/office/powerpoint/2010/main" val="4128314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sk-SK"/>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4" name="Date Placeholder 3"/>
          <p:cNvSpPr>
            <a:spLocks noGrp="1"/>
          </p:cNvSpPr>
          <p:nvPr>
            <p:ph type="dt" sz="half" idx="10"/>
          </p:nvPr>
        </p:nvSpPr>
        <p:spPr/>
        <p:txBody>
          <a:bodyPr/>
          <a:lstStyle/>
          <a:p>
            <a:fld id="{A1871FE2-C51F-4610-9C80-4343ACBE9F0E}" type="datetimeFigureOut">
              <a:rPr lang="sk-SK" smtClean="0"/>
              <a:t>2. 11. 2020</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D316C5A3-485B-481F-AB1B-ABAB1D4E1D71}" type="slidenum">
              <a:rPr lang="sk-SK" smtClean="0"/>
              <a:t>‹#›</a:t>
            </a:fld>
            <a:endParaRPr lang="sk-SK"/>
          </a:p>
        </p:txBody>
      </p:sp>
    </p:spTree>
    <p:extLst>
      <p:ext uri="{BB962C8B-B14F-4D97-AF65-F5344CB8AC3E}">
        <p14:creationId xmlns:p14="http://schemas.microsoft.com/office/powerpoint/2010/main" val="3743611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k-SK"/>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871FE2-C51F-4610-9C80-4343ACBE9F0E}" type="datetimeFigureOut">
              <a:rPr lang="sk-SK" smtClean="0"/>
              <a:t>2. 11. 2020</a:t>
            </a:fld>
            <a:endParaRPr lang="sk-SK"/>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16C5A3-485B-481F-AB1B-ABAB1D4E1D71}" type="slidenum">
              <a:rPr lang="sk-SK" smtClean="0"/>
              <a:t>‹#›</a:t>
            </a:fld>
            <a:endParaRPr lang="sk-SK"/>
          </a:p>
        </p:txBody>
      </p:sp>
    </p:spTree>
    <p:extLst>
      <p:ext uri="{BB962C8B-B14F-4D97-AF65-F5344CB8AC3E}">
        <p14:creationId xmlns:p14="http://schemas.microsoft.com/office/powerpoint/2010/main" val="1159573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k-SK" b="1" dirty="0"/>
              <a:t>EKG zmeny v detskom veku</a:t>
            </a:r>
          </a:p>
        </p:txBody>
      </p:sp>
      <p:sp>
        <p:nvSpPr>
          <p:cNvPr id="3" name="Subtitle 2"/>
          <p:cNvSpPr>
            <a:spLocks noGrp="1"/>
          </p:cNvSpPr>
          <p:nvPr>
            <p:ph type="subTitle" idx="1"/>
          </p:nvPr>
        </p:nvSpPr>
        <p:spPr>
          <a:xfrm>
            <a:off x="1239328" y="3854018"/>
            <a:ext cx="9144000" cy="1655762"/>
          </a:xfrm>
        </p:spPr>
        <p:txBody>
          <a:bodyPr/>
          <a:lstStyle/>
          <a:p>
            <a:endParaRPr lang="sk-SK" dirty="0"/>
          </a:p>
          <a:p>
            <a:r>
              <a:rPr lang="sk-SK" dirty="0"/>
              <a:t>Detské kardiocentrum, Bratislava 2020</a:t>
            </a:r>
          </a:p>
        </p:txBody>
      </p:sp>
      <p:pic>
        <p:nvPicPr>
          <p:cNvPr id="4" name="Picture 6" descr="Fotka Detské kardiocentrum, Bratislava."/>
          <p:cNvPicPr>
            <a:picLocks noChangeAspect="1" noChangeArrowheads="1"/>
          </p:cNvPicPr>
          <p:nvPr/>
        </p:nvPicPr>
        <p:blipFill rotWithShape="1">
          <a:blip r:embed="rId2">
            <a:extLst>
              <a:ext uri="{28A0092B-C50C-407E-A947-70E740481C1C}">
                <a14:useLocalDpi xmlns:a14="http://schemas.microsoft.com/office/drawing/2010/main" val="0"/>
              </a:ext>
            </a:extLst>
          </a:blip>
          <a:srcRect l="11582" t="10009" r="14378" b="43281"/>
          <a:stretch/>
        </p:blipFill>
        <p:spPr bwMode="auto">
          <a:xfrm>
            <a:off x="543464" y="399256"/>
            <a:ext cx="2216990" cy="11566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Výsledok vyhľadávania obrázkov pre dopyt nus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41448" y="241539"/>
            <a:ext cx="1877085" cy="14566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Výsledok vyhľadávania obrázkov pre dopyt ecg"/>
          <p:cNvPicPr>
            <a:picLocks noChangeAspect="1" noChangeArrowheads="1"/>
          </p:cNvPicPr>
          <p:nvPr/>
        </p:nvPicPr>
        <p:blipFill rotWithShape="1">
          <a:blip r:embed="rId4">
            <a:extLst>
              <a:ext uri="{28A0092B-C50C-407E-A947-70E740481C1C}">
                <a14:useLocalDpi xmlns:a14="http://schemas.microsoft.com/office/drawing/2010/main" val="0"/>
              </a:ext>
            </a:extLst>
          </a:blip>
          <a:srcRect t="32025" b="36720"/>
          <a:stretch/>
        </p:blipFill>
        <p:spPr bwMode="auto">
          <a:xfrm>
            <a:off x="5546785" y="5509780"/>
            <a:ext cx="6949715" cy="9514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Výsledok vyhľadávania obrázkov pre dopyt ecg"/>
          <p:cNvPicPr>
            <a:picLocks noChangeAspect="1" noChangeArrowheads="1"/>
          </p:cNvPicPr>
          <p:nvPr/>
        </p:nvPicPr>
        <p:blipFill rotWithShape="1">
          <a:blip r:embed="rId4">
            <a:extLst>
              <a:ext uri="{28A0092B-C50C-407E-A947-70E740481C1C}">
                <a14:useLocalDpi xmlns:a14="http://schemas.microsoft.com/office/drawing/2010/main" val="0"/>
              </a:ext>
            </a:extLst>
          </a:blip>
          <a:srcRect t="32025" r="5299" b="36720"/>
          <a:stretch/>
        </p:blipFill>
        <p:spPr bwMode="auto">
          <a:xfrm>
            <a:off x="-296174" y="5509779"/>
            <a:ext cx="6254151" cy="951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707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430" y="465826"/>
            <a:ext cx="10515600" cy="595133"/>
          </a:xfrm>
        </p:spPr>
        <p:txBody>
          <a:bodyPr>
            <a:normAutofit/>
          </a:bodyPr>
          <a:lstStyle/>
          <a:p>
            <a:pPr algn="ctr"/>
            <a:r>
              <a:rPr lang="sk-SK" sz="3200" b="1" dirty="0"/>
              <a:t>Interpretácia EKG v pediatrii</a:t>
            </a:r>
          </a:p>
        </p:txBody>
      </p:sp>
      <p:sp>
        <p:nvSpPr>
          <p:cNvPr id="3" name="Content Placeholder 2"/>
          <p:cNvSpPr>
            <a:spLocks noGrp="1"/>
          </p:cNvSpPr>
          <p:nvPr>
            <p:ph idx="1"/>
          </p:nvPr>
        </p:nvSpPr>
        <p:spPr>
          <a:xfrm>
            <a:off x="354200" y="1141871"/>
            <a:ext cx="11368408" cy="2314562"/>
          </a:xfrm>
          <a:ln w="28575">
            <a:solidFill>
              <a:srgbClr val="FF0000"/>
            </a:solidFill>
          </a:ln>
        </p:spPr>
        <p:txBody>
          <a:bodyPr>
            <a:normAutofit/>
          </a:bodyPr>
          <a:lstStyle/>
          <a:p>
            <a:r>
              <a:rPr lang="sk-SK" sz="2000" dirty="0"/>
              <a:t>po narodení je PK väčšia, steny hrubšie ako ĽK, odrážajúc to, že je na ňu počas života in utero vyvíjaná väčšia záťaž (pumpuje krv cez vysokorezistentné pľúcne riečisko)</a:t>
            </a:r>
          </a:p>
          <a:p>
            <a:r>
              <a:rPr lang="sk-SK" sz="2000" dirty="0"/>
              <a:t>EKG obraz ako pri hypertrofii PK u dospelých : srdcová os v II.kv., dominatný R kmit vo V1 a inverzia T-vĺn vo V1-V3</a:t>
            </a:r>
          </a:p>
          <a:p>
            <a:r>
              <a:rPr lang="sk-SK" sz="2000" dirty="0"/>
              <a:t>prevodové časy (PR interval, trvanie QRS) sú kratšie ako u dospelých vzhľadom na menšiu veľkosť srdca</a:t>
            </a:r>
          </a:p>
          <a:p>
            <a:r>
              <a:rPr lang="sk-SK" sz="2000" dirty="0"/>
              <a:t>srdcová frekvencia je rýchlejšia u novorodencov a dojčiať, s postupným poklesom pri raste dieťaťa</a:t>
            </a:r>
          </a:p>
          <a:p>
            <a:pPr marL="0" indent="0">
              <a:buNone/>
            </a:pPr>
            <a:endParaRPr lang="sk-SK" dirty="0"/>
          </a:p>
        </p:txBody>
      </p:sp>
      <p:pic>
        <p:nvPicPr>
          <p:cNvPr id="4" name="Picture 3"/>
          <p:cNvPicPr>
            <a:picLocks noChangeAspect="1"/>
          </p:cNvPicPr>
          <p:nvPr/>
        </p:nvPicPr>
        <p:blipFill rotWithShape="1">
          <a:blip r:embed="rId2"/>
          <a:srcRect l="14025" t="10000" r="13750" b="12400"/>
          <a:stretch/>
        </p:blipFill>
        <p:spPr>
          <a:xfrm>
            <a:off x="3255264" y="3537344"/>
            <a:ext cx="5660000" cy="3192639"/>
          </a:xfrm>
          <a:prstGeom prst="rect">
            <a:avLst/>
          </a:prstGeom>
        </p:spPr>
      </p:pic>
    </p:spTree>
    <p:extLst>
      <p:ext uri="{BB962C8B-B14F-4D97-AF65-F5344CB8AC3E}">
        <p14:creationId xmlns:p14="http://schemas.microsoft.com/office/powerpoint/2010/main" val="658961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44166"/>
          </a:xfrm>
        </p:spPr>
        <p:txBody>
          <a:bodyPr>
            <a:normAutofit/>
          </a:bodyPr>
          <a:lstStyle/>
          <a:p>
            <a:pPr algn="ctr"/>
            <a:r>
              <a:rPr lang="sk-SK" sz="3200" b="1" dirty="0"/>
              <a:t>Fyziologické nálezy na detskom EKG</a:t>
            </a:r>
          </a:p>
        </p:txBody>
      </p:sp>
      <p:sp>
        <p:nvSpPr>
          <p:cNvPr id="3" name="Content Placeholder 2"/>
          <p:cNvSpPr>
            <a:spLocks noGrp="1"/>
          </p:cNvSpPr>
          <p:nvPr>
            <p:ph idx="1"/>
          </p:nvPr>
        </p:nvSpPr>
        <p:spPr>
          <a:xfrm>
            <a:off x="769188" y="1170018"/>
            <a:ext cx="10515600" cy="4351338"/>
          </a:xfrm>
          <a:ln w="28575">
            <a:solidFill>
              <a:srgbClr val="FF0000"/>
            </a:solidFill>
          </a:ln>
        </p:spPr>
        <p:txBody>
          <a:bodyPr>
            <a:normAutofit fontScale="92500" lnSpcReduction="20000"/>
          </a:bodyPr>
          <a:lstStyle/>
          <a:p>
            <a:pPr marL="0" indent="0">
              <a:buNone/>
            </a:pPr>
            <a:endParaRPr lang="sk-SK" b="1" dirty="0"/>
          </a:p>
          <a:p>
            <a:r>
              <a:rPr lang="sk-SK" dirty="0"/>
              <a:t>SF &gt;100 /min</a:t>
            </a:r>
          </a:p>
          <a:p>
            <a:r>
              <a:rPr lang="sk-SK" dirty="0"/>
              <a:t>Srdcová os  &gt; +90° (II. kvadrant, pravotyp)</a:t>
            </a:r>
          </a:p>
          <a:p>
            <a:r>
              <a:rPr lang="sk-SK" dirty="0"/>
              <a:t>Inverzia T vĺn vo V1-3 (“juvenile T-wave pattern”)</a:t>
            </a:r>
          </a:p>
          <a:p>
            <a:r>
              <a:rPr lang="sk-SK" dirty="0"/>
              <a:t>Dominantný R kmit vo V1</a:t>
            </a:r>
          </a:p>
          <a:p>
            <a:r>
              <a:rPr lang="sk-SK" dirty="0" err="1"/>
              <a:t>rSR</a:t>
            </a:r>
            <a:r>
              <a:rPr lang="sk-SK" dirty="0"/>
              <a:t>’ konfigurácia vo  V1 / V2</a:t>
            </a:r>
          </a:p>
          <a:p>
            <a:r>
              <a:rPr lang="sk-SK" dirty="0"/>
              <a:t>respiračná arytmia</a:t>
            </a:r>
          </a:p>
          <a:p>
            <a:r>
              <a:rPr lang="sk-SK" dirty="0"/>
              <a:t>PR interval &lt; 120ms and QRS trvanie &lt;80ms</a:t>
            </a:r>
          </a:p>
          <a:p>
            <a:r>
              <a:rPr lang="sk-SK" dirty="0"/>
              <a:t>mierne vyvýšené P vlny ( &lt; 3 mm na výšku sú normálne, ak má dieťa ≤ 6 mesiacov) </a:t>
            </a:r>
          </a:p>
          <a:p>
            <a:r>
              <a:rPr lang="sk-SK" dirty="0"/>
              <a:t>jemne predĺžené QTc (≤ 490ms u dojčiat ≤ 6 mesiacov)</a:t>
            </a:r>
          </a:p>
          <a:p>
            <a:pPr marL="0" indent="0">
              <a:buNone/>
            </a:pPr>
            <a:endParaRPr lang="sk-SK" dirty="0"/>
          </a:p>
        </p:txBody>
      </p:sp>
    </p:spTree>
    <p:extLst>
      <p:ext uri="{BB962C8B-B14F-4D97-AF65-F5344CB8AC3E}">
        <p14:creationId xmlns:p14="http://schemas.microsoft.com/office/powerpoint/2010/main" val="173088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584200"/>
          </a:xfrm>
        </p:spPr>
        <p:txBody>
          <a:bodyPr>
            <a:normAutofit fontScale="90000"/>
          </a:bodyPr>
          <a:lstStyle/>
          <a:p>
            <a:pPr algn="ctr"/>
            <a:r>
              <a:rPr lang="sk-SK" sz="4000" b="1" dirty="0"/>
              <a:t>Deskriptívny popis EKG u detí</a:t>
            </a:r>
          </a:p>
        </p:txBody>
      </p:sp>
      <p:sp>
        <p:nvSpPr>
          <p:cNvPr id="12" name="Rectangle 11"/>
          <p:cNvSpPr/>
          <p:nvPr/>
        </p:nvSpPr>
        <p:spPr>
          <a:xfrm>
            <a:off x="378940" y="838114"/>
            <a:ext cx="9560927" cy="6186309"/>
          </a:xfrm>
          <a:prstGeom prst="rect">
            <a:avLst/>
          </a:prstGeom>
        </p:spPr>
        <p:txBody>
          <a:bodyPr wrap="square">
            <a:spAutoFit/>
          </a:bodyPr>
          <a:lstStyle/>
          <a:p>
            <a:r>
              <a:rPr lang="sk-SK" b="1" dirty="0">
                <a:solidFill>
                  <a:srgbClr val="FF0000"/>
                </a:solidFill>
              </a:rPr>
              <a:t>1. Akcia</a:t>
            </a:r>
          </a:p>
          <a:p>
            <a:r>
              <a:rPr lang="sk-SK" b="1" dirty="0"/>
              <a:t>a.) Pravidelná : </a:t>
            </a:r>
            <a:r>
              <a:rPr lang="sk-SK" dirty="0"/>
              <a:t>rovnaká RR vzdialenosť</a:t>
            </a:r>
          </a:p>
          <a:p>
            <a:endParaRPr lang="sk-SK" b="1" dirty="0"/>
          </a:p>
          <a:p>
            <a:endParaRPr lang="sk-SK" b="1" dirty="0"/>
          </a:p>
          <a:p>
            <a:endParaRPr lang="sk-SK" b="1" dirty="0"/>
          </a:p>
          <a:p>
            <a:endParaRPr lang="sk-SK" b="1" dirty="0"/>
          </a:p>
          <a:p>
            <a:endParaRPr lang="sk-SK" b="1" dirty="0"/>
          </a:p>
          <a:p>
            <a:endParaRPr lang="sk-SK" b="1" dirty="0"/>
          </a:p>
          <a:p>
            <a:endParaRPr lang="sk-SK" b="1" dirty="0"/>
          </a:p>
          <a:p>
            <a:endParaRPr lang="sk-SK" b="1" dirty="0"/>
          </a:p>
          <a:p>
            <a:endParaRPr lang="sk-SK" b="1" dirty="0"/>
          </a:p>
          <a:p>
            <a:endParaRPr lang="sk-SK" b="1" dirty="0"/>
          </a:p>
          <a:p>
            <a:r>
              <a:rPr lang="sk-SK" b="1" dirty="0"/>
              <a:t>b.) Nepravidelná : </a:t>
            </a:r>
            <a:r>
              <a:rPr lang="sk-SK" dirty="0"/>
              <a:t>rôzna RR vzdialenosť (pravidelne nepravidelná / nepravidelne nepravidelná)</a:t>
            </a:r>
          </a:p>
          <a:p>
            <a:endParaRPr lang="sk-SK" dirty="0"/>
          </a:p>
          <a:p>
            <a:endParaRPr lang="sk-SK" dirty="0"/>
          </a:p>
          <a:p>
            <a:endParaRPr lang="sk-SK" dirty="0"/>
          </a:p>
          <a:p>
            <a:endParaRPr lang="sk-SK" dirty="0"/>
          </a:p>
          <a:p>
            <a:endParaRPr lang="sk-SK" dirty="0"/>
          </a:p>
          <a:p>
            <a:endParaRPr lang="sk-SK" dirty="0"/>
          </a:p>
          <a:p>
            <a:pPr algn="ctr"/>
            <a:r>
              <a:rPr lang="sk-SK" dirty="0"/>
              <a:t>u detí častá </a:t>
            </a:r>
            <a:r>
              <a:rPr lang="sk-SK" b="1" dirty="0"/>
              <a:t>respiračná arytmia </a:t>
            </a:r>
          </a:p>
          <a:p>
            <a:pPr algn="ctr"/>
            <a:endParaRPr lang="sk-SK" b="1" dirty="0"/>
          </a:p>
          <a:p>
            <a:endParaRPr lang="sk-SK" b="1" dirty="0"/>
          </a:p>
        </p:txBody>
      </p:sp>
      <p:pic>
        <p:nvPicPr>
          <p:cNvPr id="7174" name="Picture 6" descr="A normal ECG in a patient in the indeterminate form of Chagas disease."/>
          <p:cNvPicPr>
            <a:picLocks noChangeAspect="1" noChangeArrowheads="1"/>
          </p:cNvPicPr>
          <p:nvPr/>
        </p:nvPicPr>
        <p:blipFill rotWithShape="1">
          <a:blip r:embed="rId2">
            <a:extLst>
              <a:ext uri="{28A0092B-C50C-407E-A947-70E740481C1C}">
                <a14:useLocalDpi xmlns:a14="http://schemas.microsoft.com/office/drawing/2010/main" val="0"/>
              </a:ext>
            </a:extLst>
          </a:blip>
          <a:srcRect t="-660" b="50685"/>
          <a:stretch/>
        </p:blipFill>
        <p:spPr bwMode="auto">
          <a:xfrm>
            <a:off x="513922" y="1422314"/>
            <a:ext cx="8096250" cy="238485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5193"/>
          <a:stretch/>
        </p:blipFill>
        <p:spPr bwMode="auto">
          <a:xfrm>
            <a:off x="513922" y="4710951"/>
            <a:ext cx="10023151" cy="1140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207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3781"/>
          </a:xfrm>
        </p:spPr>
        <p:txBody>
          <a:bodyPr>
            <a:normAutofit fontScale="90000"/>
          </a:bodyPr>
          <a:lstStyle/>
          <a:p>
            <a:pPr algn="ctr"/>
            <a:r>
              <a:rPr lang="sk-SK" sz="4000" b="1" dirty="0"/>
              <a:t>Deskriptívny popis EKG u detí</a:t>
            </a:r>
          </a:p>
        </p:txBody>
      </p:sp>
      <p:sp>
        <p:nvSpPr>
          <p:cNvPr id="3" name="Content Placeholder 2"/>
          <p:cNvSpPr>
            <a:spLocks noGrp="1"/>
          </p:cNvSpPr>
          <p:nvPr>
            <p:ph idx="1"/>
          </p:nvPr>
        </p:nvSpPr>
        <p:spPr>
          <a:xfrm>
            <a:off x="838200" y="1095554"/>
            <a:ext cx="10515600" cy="5046903"/>
          </a:xfrm>
        </p:spPr>
        <p:txBody>
          <a:bodyPr/>
          <a:lstStyle/>
          <a:p>
            <a:pPr marL="0" indent="0">
              <a:buNone/>
            </a:pPr>
            <a:r>
              <a:rPr lang="sk-SK" sz="2000" b="1" dirty="0">
                <a:solidFill>
                  <a:srgbClr val="FF0000"/>
                </a:solidFill>
              </a:rPr>
              <a:t>2. Rytmus</a:t>
            </a:r>
          </a:p>
          <a:p>
            <a:pPr marL="0" indent="0">
              <a:buNone/>
            </a:pPr>
            <a:r>
              <a:rPr lang="sk-SK" sz="2000" b="1" dirty="0"/>
              <a:t>a.) Sínusový :</a:t>
            </a:r>
            <a:r>
              <a:rPr lang="sk-SK" sz="2000" dirty="0"/>
              <a:t> depolarizácia predsiení začína od SA uzla:</a:t>
            </a:r>
          </a:p>
          <a:p>
            <a:r>
              <a:rPr lang="sk-SK" sz="2000" dirty="0"/>
              <a:t>P vlna pred každým QRS komplexom s konštantným PR intervalom</a:t>
            </a:r>
          </a:p>
          <a:p>
            <a:r>
              <a:rPr lang="sk-SK" sz="2000" dirty="0"/>
              <a:t>P vlna je pozitívna vo zvodoch </a:t>
            </a:r>
            <a:r>
              <a:rPr lang="sk-SK" sz="2000" b="1" dirty="0"/>
              <a:t>I, II</a:t>
            </a:r>
            <a:r>
              <a:rPr lang="sk-SK" sz="2000" dirty="0"/>
              <a:t>, III, </a:t>
            </a:r>
            <a:r>
              <a:rPr lang="sk-SK" sz="2000" b="1" dirty="0"/>
              <a:t>aVF</a:t>
            </a:r>
          </a:p>
          <a:p>
            <a:r>
              <a:rPr lang="sk-SK" sz="2000" dirty="0"/>
              <a:t>P vlna negatívna v </a:t>
            </a:r>
            <a:r>
              <a:rPr lang="sk-SK" sz="2000" b="1" dirty="0"/>
              <a:t>aVR</a:t>
            </a:r>
            <a:r>
              <a:rPr lang="sk-SK" dirty="0"/>
              <a:t>, </a:t>
            </a:r>
            <a:r>
              <a:rPr lang="sk-SK" sz="2000" dirty="0"/>
              <a:t>bifázická vo </a:t>
            </a:r>
            <a:r>
              <a:rPr lang="sk-SK" sz="2000" b="1" dirty="0"/>
              <a:t>V1</a:t>
            </a:r>
          </a:p>
          <a:p>
            <a:pPr marL="0" indent="0">
              <a:buNone/>
            </a:pPr>
            <a:endParaRPr lang="sk-SK" sz="2000" b="1" dirty="0"/>
          </a:p>
          <a:p>
            <a:pPr marL="0" indent="0">
              <a:buNone/>
            </a:pPr>
            <a:endParaRPr lang="sk-SK" b="1" dirty="0"/>
          </a:p>
          <a:p>
            <a:pPr marL="0" indent="0">
              <a:buNone/>
            </a:pPr>
            <a:endParaRPr lang="sk-SK" b="1"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0642" y="3199646"/>
            <a:ext cx="7282341" cy="322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ight Arrow 4"/>
          <p:cNvSpPr/>
          <p:nvPr/>
        </p:nvSpPr>
        <p:spPr>
          <a:xfrm rot="19448952">
            <a:off x="2970947" y="3834699"/>
            <a:ext cx="407774" cy="8649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6" name="Right Arrow 5"/>
          <p:cNvSpPr/>
          <p:nvPr/>
        </p:nvSpPr>
        <p:spPr>
          <a:xfrm rot="19448952">
            <a:off x="7517025" y="3830571"/>
            <a:ext cx="407774" cy="8649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Right Arrow 6"/>
          <p:cNvSpPr/>
          <p:nvPr/>
        </p:nvSpPr>
        <p:spPr>
          <a:xfrm rot="19448952">
            <a:off x="2970947" y="4767134"/>
            <a:ext cx="407774" cy="8649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8" name="Right Arrow 7"/>
          <p:cNvSpPr/>
          <p:nvPr/>
        </p:nvSpPr>
        <p:spPr>
          <a:xfrm rot="19448952">
            <a:off x="5189837" y="5721179"/>
            <a:ext cx="407774" cy="8649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9" name="Right Arrow 8"/>
          <p:cNvSpPr/>
          <p:nvPr/>
        </p:nvSpPr>
        <p:spPr>
          <a:xfrm rot="19448952">
            <a:off x="5189837" y="3830569"/>
            <a:ext cx="407774" cy="8649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767207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png2.cleanpng.com/sh/4df1f64adb5319a22efb6559ec135636/L0KzQYm3VMIxN6ZriZH0aYP2gLBuTfVtbZR5itHsYYLnebFukvFxcKoySaQ2bHXkdH7sgBcufJlqRdN7dD3ydn7wjwRmeqEyiORqY4Tsc7LzTgZma6V0ip8AYXS8dbfqV8UxamFrUZC9Nke1SYW7UME2OmU3S6Q6M0W2Q4G8TwBvbz==/kisspng-electrocardiography-12-lead-ecg-the-art-of-interp-practical-vector-5ad9efc750b0f9.467294401524232135330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4870" y="0"/>
            <a:ext cx="9712578" cy="6504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637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5502" y="431625"/>
            <a:ext cx="10692714" cy="5078313"/>
          </a:xfrm>
          <a:prstGeom prst="rect">
            <a:avLst/>
          </a:prstGeom>
        </p:spPr>
        <p:txBody>
          <a:bodyPr wrap="square">
            <a:spAutoFit/>
          </a:bodyPr>
          <a:lstStyle/>
          <a:p>
            <a:r>
              <a:rPr lang="sk-SK" b="1" dirty="0"/>
              <a:t>b.) Nesínusový </a:t>
            </a:r>
            <a:endParaRPr lang="sk-SK" b="1" dirty="0">
              <a:solidFill>
                <a:srgbClr val="FF0000"/>
              </a:solidFill>
            </a:endParaRPr>
          </a:p>
          <a:p>
            <a:pPr marL="285750" indent="-285750">
              <a:buFont typeface="Arial" panose="020B0604020202020204" pitchFamily="34" charset="0"/>
              <a:buChar char="•"/>
            </a:pPr>
            <a:r>
              <a:rPr lang="sk-SK" b="1" dirty="0"/>
              <a:t>Átriálny rytmus – </a:t>
            </a:r>
            <a:r>
              <a:rPr lang="sk-SK" dirty="0"/>
              <a:t>P vlny prítomné, ale iná morfológia</a:t>
            </a:r>
          </a:p>
          <a:p>
            <a:pPr marL="285750" indent="-285750">
              <a:buFont typeface="Arial" panose="020B0604020202020204" pitchFamily="34" charset="0"/>
              <a:buChar char="•"/>
            </a:pPr>
            <a:endParaRPr lang="sk-SK" dirty="0"/>
          </a:p>
          <a:p>
            <a:pPr marL="285750" indent="-285750">
              <a:buFont typeface="Arial" panose="020B0604020202020204" pitchFamily="34" charset="0"/>
              <a:buChar char="•"/>
            </a:pPr>
            <a:endParaRPr lang="sk-SK" dirty="0"/>
          </a:p>
          <a:p>
            <a:pPr marL="285750" indent="-285750">
              <a:buFont typeface="Arial" panose="020B0604020202020204" pitchFamily="34" charset="0"/>
              <a:buChar char="•"/>
            </a:pPr>
            <a:endParaRPr lang="sk-SK" dirty="0"/>
          </a:p>
          <a:p>
            <a:pPr marL="285750" indent="-285750">
              <a:buFont typeface="Arial" panose="020B0604020202020204" pitchFamily="34" charset="0"/>
              <a:buChar char="•"/>
            </a:pPr>
            <a:endParaRPr lang="sk-SK" dirty="0"/>
          </a:p>
          <a:p>
            <a:pPr marL="285750" indent="-285750">
              <a:buFont typeface="Arial" panose="020B0604020202020204" pitchFamily="34" charset="0"/>
              <a:buChar char="•"/>
            </a:pPr>
            <a:endParaRPr lang="sk-SK" dirty="0"/>
          </a:p>
          <a:p>
            <a:pPr marL="285750" indent="-285750">
              <a:buFont typeface="Arial" panose="020B0604020202020204" pitchFamily="34" charset="0"/>
              <a:buChar char="•"/>
            </a:pPr>
            <a:r>
              <a:rPr lang="sk-SK" b="1" dirty="0"/>
              <a:t>Junkčný rytmus – </a:t>
            </a:r>
            <a:r>
              <a:rPr lang="sk-SK" dirty="0"/>
              <a:t>P vlny skryté v úzkom QRS komplexe</a:t>
            </a:r>
          </a:p>
          <a:p>
            <a:pPr marL="285750" indent="-285750">
              <a:buFont typeface="Arial" panose="020B0604020202020204" pitchFamily="34" charset="0"/>
              <a:buChar char="•"/>
            </a:pPr>
            <a:endParaRPr lang="sk-SK" dirty="0"/>
          </a:p>
          <a:p>
            <a:pPr marL="285750" indent="-285750">
              <a:buFont typeface="Arial" panose="020B0604020202020204" pitchFamily="34" charset="0"/>
              <a:buChar char="•"/>
            </a:pPr>
            <a:endParaRPr lang="sk-SK" dirty="0"/>
          </a:p>
          <a:p>
            <a:pPr marL="285750" indent="-285750">
              <a:buFont typeface="Arial" panose="020B0604020202020204" pitchFamily="34" charset="0"/>
              <a:buChar char="•"/>
            </a:pPr>
            <a:endParaRPr lang="sk-SK" dirty="0"/>
          </a:p>
          <a:p>
            <a:pPr marL="285750" indent="-285750">
              <a:buFont typeface="Arial" panose="020B0604020202020204" pitchFamily="34" charset="0"/>
              <a:buChar char="•"/>
            </a:pPr>
            <a:endParaRPr lang="sk-SK" dirty="0"/>
          </a:p>
          <a:p>
            <a:pPr marL="285750" indent="-285750">
              <a:buFont typeface="Arial" panose="020B0604020202020204" pitchFamily="34" charset="0"/>
              <a:buChar char="•"/>
            </a:pPr>
            <a:endParaRPr lang="sk-SK" dirty="0"/>
          </a:p>
          <a:p>
            <a:pPr marL="285750" indent="-285750">
              <a:buFont typeface="Arial" panose="020B0604020202020204" pitchFamily="34" charset="0"/>
              <a:buChar char="•"/>
            </a:pPr>
            <a:r>
              <a:rPr lang="sk-SK" b="1" dirty="0"/>
              <a:t>Idioventrikulárny rytmus – </a:t>
            </a:r>
            <a:r>
              <a:rPr lang="sk-SK" dirty="0"/>
              <a:t>P vlna neprítomná, QRS komplexy sú široké</a:t>
            </a:r>
          </a:p>
          <a:p>
            <a:endParaRPr lang="sk-SK" b="1" dirty="0"/>
          </a:p>
          <a:p>
            <a:endParaRPr lang="sk-SK" b="1" dirty="0"/>
          </a:p>
          <a:p>
            <a:endParaRPr lang="sk-SK" b="1" dirty="0"/>
          </a:p>
          <a:p>
            <a:pPr marL="285750" indent="-285750">
              <a:buFont typeface="Arial" panose="020B0604020202020204" pitchFamily="34" charset="0"/>
              <a:buChar char="•"/>
            </a:pPr>
            <a:endParaRPr lang="sk-SK" b="1" dirty="0"/>
          </a:p>
        </p:txBody>
      </p:sp>
      <p:pic>
        <p:nvPicPr>
          <p:cNvPr id="5" name="Picture 8" descr="ECG Multifocal atrial arrhythm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233" y="1132054"/>
            <a:ext cx="6546318" cy="12486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ECG junctional av escape rhythm, junctional rhythm at a rate of 40-60 bp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233" y="2731972"/>
            <a:ext cx="6667500" cy="112395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Pic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233" y="4533626"/>
            <a:ext cx="6667500" cy="1222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798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cdn.shopify.com/s/files/1/0059/3992/files/Image_5.png?v=147623987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9024" y="236107"/>
            <a:ext cx="8086382" cy="6337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333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655" y="456138"/>
            <a:ext cx="6633584" cy="4431983"/>
          </a:xfrm>
          <a:prstGeom prst="rect">
            <a:avLst/>
          </a:prstGeom>
          <a:noFill/>
        </p:spPr>
        <p:txBody>
          <a:bodyPr wrap="square" rtlCol="0">
            <a:spAutoFit/>
          </a:bodyPr>
          <a:lstStyle/>
          <a:p>
            <a:r>
              <a:rPr lang="sk-SK" sz="2400" b="1" dirty="0">
                <a:solidFill>
                  <a:srgbClr val="FF0000"/>
                </a:solidFill>
              </a:rPr>
              <a:t>3. </a:t>
            </a:r>
            <a:r>
              <a:rPr lang="sk-SK" sz="2000" b="1" dirty="0">
                <a:solidFill>
                  <a:srgbClr val="FF0000"/>
                </a:solidFill>
              </a:rPr>
              <a:t>Frekvencia</a:t>
            </a:r>
          </a:p>
          <a:p>
            <a:endParaRPr lang="sk-SK" sz="2000" b="1" dirty="0">
              <a:solidFill>
                <a:srgbClr val="FF0000"/>
              </a:solidFill>
            </a:endParaRPr>
          </a:p>
          <a:p>
            <a:endParaRPr lang="sk-SK" sz="2000" b="1" dirty="0">
              <a:solidFill>
                <a:srgbClr val="FF0000"/>
              </a:solidFill>
            </a:endParaRPr>
          </a:p>
          <a:p>
            <a:endParaRPr lang="sk-SK" sz="2000" b="1" dirty="0">
              <a:solidFill>
                <a:srgbClr val="FF0000"/>
              </a:solidFill>
            </a:endParaRPr>
          </a:p>
          <a:p>
            <a:pPr marL="342900" indent="-342900">
              <a:buFont typeface="Arial" panose="020B0604020202020204" pitchFamily="34" charset="0"/>
              <a:buChar char="•"/>
            </a:pPr>
            <a:r>
              <a:rPr lang="sk-SK" b="1" dirty="0">
                <a:solidFill>
                  <a:srgbClr val="0070C0"/>
                </a:solidFill>
              </a:rPr>
              <a:t>25 mm/s posun papiera </a:t>
            </a:r>
            <a:r>
              <a:rPr lang="sk-SK" dirty="0">
                <a:solidFill>
                  <a:srgbClr val="0070C0"/>
                </a:solidFill>
              </a:rPr>
              <a:t>(1 malý □ = 0,04s):</a:t>
            </a:r>
            <a:r>
              <a:rPr lang="sk-SK" b="1" dirty="0">
                <a:solidFill>
                  <a:srgbClr val="0070C0"/>
                </a:solidFill>
              </a:rPr>
              <a:t>  </a:t>
            </a:r>
          </a:p>
          <a:p>
            <a:endParaRPr lang="sk-SK" b="1" dirty="0">
              <a:solidFill>
                <a:srgbClr val="0070C0"/>
              </a:solidFill>
            </a:endParaRPr>
          </a:p>
          <a:p>
            <a:r>
              <a:rPr lang="sk-SK" b="1" dirty="0"/>
              <a:t>     300 / počet veľkých </a:t>
            </a:r>
            <a:r>
              <a:rPr lang="sk-SK" dirty="0"/>
              <a:t>□ </a:t>
            </a:r>
            <a:r>
              <a:rPr lang="sk-SK" b="1" dirty="0"/>
              <a:t>medzi RR kmitmi  = počet PP /min</a:t>
            </a:r>
          </a:p>
          <a:p>
            <a:r>
              <a:rPr lang="sk-SK" b="1" dirty="0"/>
              <a:t>     </a:t>
            </a:r>
          </a:p>
          <a:p>
            <a:r>
              <a:rPr lang="sk-SK" b="1" dirty="0"/>
              <a:t>     počet malých </a:t>
            </a:r>
            <a:r>
              <a:rPr lang="sk-SK" dirty="0"/>
              <a:t>□ </a:t>
            </a:r>
            <a:r>
              <a:rPr lang="sk-SK" b="1" dirty="0"/>
              <a:t>x 0,04 = X  </a:t>
            </a:r>
            <a:r>
              <a:rPr lang="sk-SK" b="1" dirty="0">
                <a:sym typeface="Wingdings" panose="05000000000000000000" pitchFamily="2" charset="2"/>
              </a:rPr>
              <a:t> 60 : x = počet PP / min</a:t>
            </a:r>
            <a:endParaRPr lang="sk-SK" b="1" dirty="0"/>
          </a:p>
          <a:p>
            <a:r>
              <a:rPr lang="sk-SK" b="1" dirty="0"/>
              <a:t> </a:t>
            </a:r>
          </a:p>
          <a:p>
            <a:pPr marL="342900" indent="-342900">
              <a:buFont typeface="Arial" panose="020B0604020202020204" pitchFamily="34" charset="0"/>
              <a:buChar char="•"/>
            </a:pPr>
            <a:r>
              <a:rPr lang="sk-SK" b="1" dirty="0">
                <a:solidFill>
                  <a:srgbClr val="0070C0"/>
                </a:solidFill>
              </a:rPr>
              <a:t>50 mm/s posun papiera </a:t>
            </a:r>
            <a:r>
              <a:rPr lang="sk-SK" dirty="0">
                <a:solidFill>
                  <a:srgbClr val="0070C0"/>
                </a:solidFill>
              </a:rPr>
              <a:t>(1 malý □ = 0,02s):  </a:t>
            </a:r>
          </a:p>
          <a:p>
            <a:endParaRPr lang="sk-SK" b="1" dirty="0"/>
          </a:p>
          <a:p>
            <a:r>
              <a:rPr lang="sk-SK" b="1" dirty="0"/>
              <a:t>     600 / počet veľkých </a:t>
            </a:r>
            <a:r>
              <a:rPr lang="sk-SK" dirty="0"/>
              <a:t>□ </a:t>
            </a:r>
            <a:r>
              <a:rPr lang="sk-SK" b="1" dirty="0"/>
              <a:t>medzi RR kmitmi = počet PP / min</a:t>
            </a:r>
          </a:p>
          <a:p>
            <a:r>
              <a:rPr lang="sk-SK" b="1" dirty="0"/>
              <a:t>     </a:t>
            </a:r>
          </a:p>
          <a:p>
            <a:r>
              <a:rPr lang="sk-SK" b="1" dirty="0"/>
              <a:t>     počet malých </a:t>
            </a:r>
            <a:r>
              <a:rPr lang="sk-SK" dirty="0"/>
              <a:t>□ </a:t>
            </a:r>
            <a:r>
              <a:rPr lang="sk-SK" b="1" dirty="0"/>
              <a:t>x 0,02 = X  </a:t>
            </a:r>
            <a:r>
              <a:rPr lang="sk-SK" b="1" dirty="0">
                <a:sym typeface="Wingdings" panose="05000000000000000000" pitchFamily="2" charset="2"/>
              </a:rPr>
              <a:t> 60 : x = počet PP / min</a:t>
            </a:r>
          </a:p>
        </p:txBody>
      </p:sp>
      <p:graphicFrame>
        <p:nvGraphicFramePr>
          <p:cNvPr id="3" name="Table 2"/>
          <p:cNvGraphicFramePr>
            <a:graphicFrameLocks noGrp="1"/>
          </p:cNvGraphicFramePr>
          <p:nvPr>
            <p:extLst>
              <p:ext uri="{D42A27DB-BD31-4B8C-83A1-F6EECF244321}">
                <p14:modId xmlns:p14="http://schemas.microsoft.com/office/powerpoint/2010/main" val="3938052152"/>
              </p:ext>
            </p:extLst>
          </p:nvPr>
        </p:nvGraphicFramePr>
        <p:xfrm>
          <a:off x="6184490" y="589936"/>
          <a:ext cx="5840361" cy="5583384"/>
        </p:xfrm>
        <a:graphic>
          <a:graphicData uri="http://schemas.openxmlformats.org/drawingml/2006/table">
            <a:tbl>
              <a:tblPr firstRow="1" bandRow="1">
                <a:tableStyleId>{5C22544A-7EE6-4342-B048-85BDC9FD1C3A}</a:tableStyleId>
              </a:tblPr>
              <a:tblGrid>
                <a:gridCol w="1325861">
                  <a:extLst>
                    <a:ext uri="{9D8B030D-6E8A-4147-A177-3AD203B41FA5}">
                      <a16:colId xmlns:a16="http://schemas.microsoft.com/office/drawing/2014/main" val="20000"/>
                    </a:ext>
                  </a:extLst>
                </a:gridCol>
                <a:gridCol w="1216286">
                  <a:extLst>
                    <a:ext uri="{9D8B030D-6E8A-4147-A177-3AD203B41FA5}">
                      <a16:colId xmlns:a16="http://schemas.microsoft.com/office/drawing/2014/main" val="20001"/>
                    </a:ext>
                  </a:extLst>
                </a:gridCol>
                <a:gridCol w="1686101">
                  <a:extLst>
                    <a:ext uri="{9D8B030D-6E8A-4147-A177-3AD203B41FA5}">
                      <a16:colId xmlns:a16="http://schemas.microsoft.com/office/drawing/2014/main" val="20002"/>
                    </a:ext>
                  </a:extLst>
                </a:gridCol>
                <a:gridCol w="1612113">
                  <a:extLst>
                    <a:ext uri="{9D8B030D-6E8A-4147-A177-3AD203B41FA5}">
                      <a16:colId xmlns:a16="http://schemas.microsoft.com/office/drawing/2014/main" val="20003"/>
                    </a:ext>
                  </a:extLst>
                </a:gridCol>
              </a:tblGrid>
              <a:tr h="1465621">
                <a:tc>
                  <a:txBody>
                    <a:bodyPr/>
                    <a:lstStyle/>
                    <a:p>
                      <a:r>
                        <a:rPr lang="sk-SK" dirty="0"/>
                        <a:t>Vek </a:t>
                      </a:r>
                    </a:p>
                  </a:txBody>
                  <a:tcPr/>
                </a:tc>
                <a:tc>
                  <a:txBody>
                    <a:bodyPr/>
                    <a:lstStyle/>
                    <a:p>
                      <a:r>
                        <a:rPr lang="sk-SK" dirty="0"/>
                        <a:t>Frekvencia </a:t>
                      </a:r>
                    </a:p>
                    <a:p>
                      <a:r>
                        <a:rPr lang="sk-SK" dirty="0"/>
                        <a:t>(počet pulzov / min)</a:t>
                      </a:r>
                    </a:p>
                  </a:txBody>
                  <a:tcPr/>
                </a:tc>
                <a:tc>
                  <a:txBody>
                    <a:bodyPr/>
                    <a:lstStyle/>
                    <a:p>
                      <a:r>
                        <a:rPr lang="sk-SK" dirty="0"/>
                        <a:t>Vek</a:t>
                      </a:r>
                    </a:p>
                  </a:txBody>
                  <a:tcPr/>
                </a:tc>
                <a:tc>
                  <a:txBody>
                    <a:bodyPr/>
                    <a:lstStyle/>
                    <a:p>
                      <a:r>
                        <a:rPr lang="sk-SK" dirty="0"/>
                        <a:t>Frekvencia</a:t>
                      </a:r>
                    </a:p>
                    <a:p>
                      <a:r>
                        <a:rPr lang="sk-SK" dirty="0"/>
                        <a:t>(počet pulzov</a:t>
                      </a:r>
                      <a:r>
                        <a:rPr lang="sk-SK" baseline="0" dirty="0"/>
                        <a:t> / min)</a:t>
                      </a:r>
                      <a:endParaRPr lang="sk-SK" dirty="0"/>
                    </a:p>
                  </a:txBody>
                  <a:tcPr/>
                </a:tc>
                <a:extLst>
                  <a:ext uri="{0D108BD9-81ED-4DB2-BD59-A6C34878D82A}">
                    <a16:rowId xmlns:a16="http://schemas.microsoft.com/office/drawing/2014/main" val="10000"/>
                  </a:ext>
                </a:extLst>
              </a:tr>
              <a:tr h="911718">
                <a:tc>
                  <a:txBody>
                    <a:bodyPr/>
                    <a:lstStyle/>
                    <a:p>
                      <a:r>
                        <a:rPr lang="sk-SK" dirty="0"/>
                        <a:t> &lt; 1 deň</a:t>
                      </a:r>
                    </a:p>
                  </a:txBody>
                  <a:tcPr/>
                </a:tc>
                <a:tc>
                  <a:txBody>
                    <a:bodyPr/>
                    <a:lstStyle/>
                    <a:p>
                      <a:r>
                        <a:rPr lang="sk-SK" dirty="0"/>
                        <a:t>123 (93-154)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6-11</a:t>
                      </a:r>
                      <a:r>
                        <a:rPr lang="sk-SK" baseline="0" dirty="0"/>
                        <a:t> mesiacov</a:t>
                      </a:r>
                      <a:endParaRPr lang="sk-SK" dirty="0"/>
                    </a:p>
                    <a:p>
                      <a:endParaRPr lang="sk-S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134 (109-169)</a:t>
                      </a:r>
                    </a:p>
                    <a:p>
                      <a:endParaRPr lang="sk-SK" dirty="0"/>
                    </a:p>
                  </a:txBody>
                  <a:tcPr/>
                </a:tc>
                <a:extLst>
                  <a:ext uri="{0D108BD9-81ED-4DB2-BD59-A6C34878D82A}">
                    <a16:rowId xmlns:a16="http://schemas.microsoft.com/office/drawing/2014/main" val="10001"/>
                  </a:ext>
                </a:extLst>
              </a:tr>
              <a:tr h="641209">
                <a:tc>
                  <a:txBody>
                    <a:bodyPr/>
                    <a:lstStyle/>
                    <a:p>
                      <a:r>
                        <a:rPr lang="sk-SK" dirty="0"/>
                        <a:t>1-2</a:t>
                      </a:r>
                      <a:r>
                        <a:rPr lang="sk-SK" baseline="0" dirty="0"/>
                        <a:t> dni </a:t>
                      </a:r>
                      <a:endParaRPr lang="sk-SK" dirty="0"/>
                    </a:p>
                  </a:txBody>
                  <a:tcPr/>
                </a:tc>
                <a:tc>
                  <a:txBody>
                    <a:bodyPr/>
                    <a:lstStyle/>
                    <a:p>
                      <a:r>
                        <a:rPr lang="sk-SK" dirty="0"/>
                        <a:t>123 (91-159)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1-2 roky</a:t>
                      </a:r>
                    </a:p>
                    <a:p>
                      <a:endParaRPr lang="sk-S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119</a:t>
                      </a:r>
                      <a:r>
                        <a:rPr lang="sk-SK" baseline="0" dirty="0"/>
                        <a:t> (89-151)</a:t>
                      </a:r>
                      <a:endParaRPr lang="sk-SK" dirty="0"/>
                    </a:p>
                    <a:p>
                      <a:endParaRPr lang="sk-SK" dirty="0"/>
                    </a:p>
                  </a:txBody>
                  <a:tcPr/>
                </a:tc>
                <a:extLst>
                  <a:ext uri="{0D108BD9-81ED-4DB2-BD59-A6C34878D82A}">
                    <a16:rowId xmlns:a16="http://schemas.microsoft.com/office/drawing/2014/main" val="10002"/>
                  </a:ext>
                </a:extLst>
              </a:tr>
              <a:tr h="641209">
                <a:tc>
                  <a:txBody>
                    <a:bodyPr/>
                    <a:lstStyle/>
                    <a:p>
                      <a:r>
                        <a:rPr lang="sk-SK" dirty="0"/>
                        <a:t>3-6</a:t>
                      </a:r>
                      <a:r>
                        <a:rPr lang="sk-SK" baseline="0" dirty="0"/>
                        <a:t> dní </a:t>
                      </a:r>
                      <a:endParaRPr lang="sk-SK" dirty="0"/>
                    </a:p>
                  </a:txBody>
                  <a:tcPr/>
                </a:tc>
                <a:tc>
                  <a:txBody>
                    <a:bodyPr/>
                    <a:lstStyle/>
                    <a:p>
                      <a:r>
                        <a:rPr lang="sk-SK" dirty="0"/>
                        <a:t>129 (91-166)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3-4 roky</a:t>
                      </a:r>
                    </a:p>
                    <a:p>
                      <a:endParaRPr lang="sk-S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108</a:t>
                      </a:r>
                      <a:r>
                        <a:rPr lang="sk-SK" baseline="0" dirty="0"/>
                        <a:t> (73-137)</a:t>
                      </a:r>
                      <a:endParaRPr lang="sk-SK" dirty="0"/>
                    </a:p>
                    <a:p>
                      <a:endParaRPr lang="sk-SK" dirty="0"/>
                    </a:p>
                  </a:txBody>
                  <a:tcPr/>
                </a:tc>
                <a:extLst>
                  <a:ext uri="{0D108BD9-81ED-4DB2-BD59-A6C34878D82A}">
                    <a16:rowId xmlns:a16="http://schemas.microsoft.com/office/drawing/2014/main" val="10003"/>
                  </a:ext>
                </a:extLst>
              </a:tr>
              <a:tr h="641209">
                <a:tc>
                  <a:txBody>
                    <a:bodyPr/>
                    <a:lstStyle/>
                    <a:p>
                      <a:r>
                        <a:rPr lang="sk-SK" dirty="0"/>
                        <a:t>1-3 týždne</a:t>
                      </a:r>
                    </a:p>
                  </a:txBody>
                  <a:tcPr/>
                </a:tc>
                <a:tc>
                  <a:txBody>
                    <a:bodyPr/>
                    <a:lstStyle/>
                    <a:p>
                      <a:r>
                        <a:rPr lang="sk-SK" dirty="0"/>
                        <a:t>148</a:t>
                      </a:r>
                      <a:r>
                        <a:rPr lang="sk-SK" baseline="0" dirty="0"/>
                        <a:t> (107-182)</a:t>
                      </a:r>
                      <a:endParaRPr lang="sk-S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5-7 rokov</a:t>
                      </a:r>
                    </a:p>
                    <a:p>
                      <a:endParaRPr lang="sk-S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100</a:t>
                      </a:r>
                      <a:r>
                        <a:rPr lang="sk-SK" baseline="0" dirty="0"/>
                        <a:t> (65-133)</a:t>
                      </a:r>
                      <a:endParaRPr lang="sk-SK" dirty="0"/>
                    </a:p>
                    <a:p>
                      <a:endParaRPr lang="sk-SK" dirty="0"/>
                    </a:p>
                  </a:txBody>
                  <a:tcPr/>
                </a:tc>
                <a:extLst>
                  <a:ext uri="{0D108BD9-81ED-4DB2-BD59-A6C34878D82A}">
                    <a16:rowId xmlns:a16="http://schemas.microsoft.com/office/drawing/2014/main" val="10004"/>
                  </a:ext>
                </a:extLst>
              </a:tr>
              <a:tr h="641209">
                <a:tc>
                  <a:txBody>
                    <a:bodyPr/>
                    <a:lstStyle/>
                    <a:p>
                      <a:r>
                        <a:rPr lang="sk-SK" dirty="0"/>
                        <a:t>1-2 mesiace</a:t>
                      </a:r>
                    </a:p>
                  </a:txBody>
                  <a:tcPr/>
                </a:tc>
                <a:tc>
                  <a:txBody>
                    <a:bodyPr/>
                    <a:lstStyle/>
                    <a:p>
                      <a:r>
                        <a:rPr lang="sk-SK" dirty="0"/>
                        <a:t>149 (121-179)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8-11 rokov</a:t>
                      </a:r>
                    </a:p>
                    <a:p>
                      <a:endParaRPr lang="sk-S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91 (62-130)</a:t>
                      </a:r>
                    </a:p>
                    <a:p>
                      <a:endParaRPr lang="sk-SK" dirty="0"/>
                    </a:p>
                  </a:txBody>
                  <a:tcPr/>
                </a:tc>
                <a:extLst>
                  <a:ext uri="{0D108BD9-81ED-4DB2-BD59-A6C34878D82A}">
                    <a16:rowId xmlns:a16="http://schemas.microsoft.com/office/drawing/2014/main" val="10005"/>
                  </a:ext>
                </a:extLst>
              </a:tr>
              <a:tr h="641209">
                <a:tc>
                  <a:txBody>
                    <a:bodyPr/>
                    <a:lstStyle/>
                    <a:p>
                      <a:r>
                        <a:rPr lang="sk-SK" dirty="0"/>
                        <a:t>3-5 mesiace</a:t>
                      </a:r>
                    </a:p>
                  </a:txBody>
                  <a:tcPr/>
                </a:tc>
                <a:tc>
                  <a:txBody>
                    <a:bodyPr/>
                    <a:lstStyle/>
                    <a:p>
                      <a:r>
                        <a:rPr lang="sk-SK" dirty="0"/>
                        <a:t>141 (106-186)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12-15 rokov</a:t>
                      </a:r>
                    </a:p>
                    <a:p>
                      <a:endParaRPr lang="sk-S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k-SK" dirty="0"/>
                        <a:t>85</a:t>
                      </a:r>
                      <a:r>
                        <a:rPr lang="sk-SK" baseline="0" dirty="0"/>
                        <a:t> (60-119)</a:t>
                      </a:r>
                      <a:endParaRPr lang="sk-SK" dirty="0"/>
                    </a:p>
                    <a:p>
                      <a:endParaRPr lang="sk-SK"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176170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0439" y="4815114"/>
            <a:ext cx="6096000" cy="1477328"/>
          </a:xfrm>
          <a:prstGeom prst="rect">
            <a:avLst/>
          </a:prstGeom>
        </p:spPr>
        <p:txBody>
          <a:bodyPr>
            <a:spAutoFit/>
          </a:bodyPr>
          <a:lstStyle/>
          <a:p>
            <a:pPr>
              <a:buFont typeface="Arial" panose="020B0604020202020204" pitchFamily="34" charset="0"/>
              <a:buChar char="•"/>
            </a:pPr>
            <a:r>
              <a:rPr lang="sk-SK" b="0" i="0" dirty="0">
                <a:solidFill>
                  <a:srgbClr val="222222"/>
                </a:solidFill>
                <a:effectLst/>
              </a:rPr>
              <a:t> </a:t>
            </a:r>
            <a:r>
              <a:rPr lang="en-US" b="0" i="0" dirty="0">
                <a:solidFill>
                  <a:srgbClr val="222222"/>
                </a:solidFill>
                <a:effectLst/>
              </a:rPr>
              <a:t>1 </a:t>
            </a:r>
            <a:r>
              <a:rPr lang="sk-SK" b="0" i="0" dirty="0">
                <a:solidFill>
                  <a:srgbClr val="222222"/>
                </a:solidFill>
                <a:effectLst/>
              </a:rPr>
              <a:t>týždeň</a:t>
            </a:r>
            <a:r>
              <a:rPr lang="en-US" b="0" i="0" dirty="0">
                <a:solidFill>
                  <a:srgbClr val="222222"/>
                </a:solidFill>
                <a:effectLst/>
              </a:rPr>
              <a:t> – 1 m</a:t>
            </a:r>
            <a:r>
              <a:rPr lang="sk-SK" b="0" i="0" dirty="0">
                <a:solidFill>
                  <a:srgbClr val="222222"/>
                </a:solidFill>
                <a:effectLst/>
              </a:rPr>
              <a:t>esiac</a:t>
            </a:r>
            <a:r>
              <a:rPr lang="en-US" b="0" i="0" dirty="0">
                <a:solidFill>
                  <a:srgbClr val="222222"/>
                </a:solidFill>
                <a:effectLst/>
              </a:rPr>
              <a:t>: </a:t>
            </a:r>
            <a:r>
              <a:rPr lang="en-US" b="0" i="1" dirty="0">
                <a:solidFill>
                  <a:srgbClr val="222222"/>
                </a:solidFill>
                <a:effectLst/>
              </a:rPr>
              <a:t>+ </a:t>
            </a:r>
            <a:r>
              <a:rPr lang="en-US" b="0" i="0" dirty="0">
                <a:solidFill>
                  <a:srgbClr val="222222"/>
                </a:solidFill>
                <a:effectLst/>
              </a:rPr>
              <a:t>110° ( +30° to +180°)</a:t>
            </a:r>
          </a:p>
          <a:p>
            <a:pPr>
              <a:buFont typeface="Arial" panose="020B0604020202020204" pitchFamily="34" charset="0"/>
              <a:buChar char="•"/>
            </a:pPr>
            <a:r>
              <a:rPr lang="sk-SK" b="0" i="0" dirty="0">
                <a:solidFill>
                  <a:srgbClr val="222222"/>
                </a:solidFill>
                <a:effectLst/>
              </a:rPr>
              <a:t> </a:t>
            </a:r>
            <a:r>
              <a:rPr lang="en-US" b="0" i="0" dirty="0">
                <a:solidFill>
                  <a:srgbClr val="222222"/>
                </a:solidFill>
                <a:effectLst/>
              </a:rPr>
              <a:t>1 </a:t>
            </a:r>
            <a:r>
              <a:rPr lang="sk-SK" b="0" i="0" dirty="0">
                <a:solidFill>
                  <a:srgbClr val="222222"/>
                </a:solidFill>
                <a:effectLst/>
              </a:rPr>
              <a:t>mesiac</a:t>
            </a:r>
            <a:r>
              <a:rPr lang="en-US" b="0" i="0" dirty="0">
                <a:solidFill>
                  <a:srgbClr val="222222"/>
                </a:solidFill>
                <a:effectLst/>
              </a:rPr>
              <a:t> – 3 m</a:t>
            </a:r>
            <a:r>
              <a:rPr lang="sk-SK" b="0" i="0" dirty="0">
                <a:solidFill>
                  <a:srgbClr val="222222"/>
                </a:solidFill>
                <a:effectLst/>
              </a:rPr>
              <a:t>e</a:t>
            </a:r>
            <a:r>
              <a:rPr lang="en-US" b="0" i="0" dirty="0">
                <a:solidFill>
                  <a:srgbClr val="222222"/>
                </a:solidFill>
                <a:effectLst/>
              </a:rPr>
              <a:t>s</a:t>
            </a:r>
            <a:r>
              <a:rPr lang="sk-SK" b="0" i="0" dirty="0">
                <a:solidFill>
                  <a:srgbClr val="222222"/>
                </a:solidFill>
                <a:effectLst/>
              </a:rPr>
              <a:t>iace</a:t>
            </a:r>
            <a:r>
              <a:rPr lang="en-US" b="0" i="0" dirty="0">
                <a:solidFill>
                  <a:srgbClr val="222222"/>
                </a:solidFill>
                <a:effectLst/>
              </a:rPr>
              <a:t>: + 70° ( +10° to +125°)</a:t>
            </a:r>
          </a:p>
          <a:p>
            <a:pPr>
              <a:buFont typeface="Arial" panose="020B0604020202020204" pitchFamily="34" charset="0"/>
              <a:buChar char="•"/>
            </a:pPr>
            <a:r>
              <a:rPr lang="sk-SK" b="0" i="0" dirty="0">
                <a:solidFill>
                  <a:srgbClr val="222222"/>
                </a:solidFill>
                <a:effectLst/>
              </a:rPr>
              <a:t> </a:t>
            </a:r>
            <a:r>
              <a:rPr lang="en-US" b="0" i="0" dirty="0">
                <a:solidFill>
                  <a:srgbClr val="222222"/>
                </a:solidFill>
                <a:effectLst/>
              </a:rPr>
              <a:t>3 m</a:t>
            </a:r>
            <a:r>
              <a:rPr lang="sk-SK" b="0" i="0" dirty="0">
                <a:solidFill>
                  <a:srgbClr val="222222"/>
                </a:solidFill>
                <a:effectLst/>
              </a:rPr>
              <a:t>esiace</a:t>
            </a:r>
            <a:r>
              <a:rPr lang="en-US" b="0" i="0" dirty="0">
                <a:solidFill>
                  <a:srgbClr val="222222"/>
                </a:solidFill>
                <a:effectLst/>
              </a:rPr>
              <a:t> – 3 </a:t>
            </a:r>
            <a:r>
              <a:rPr lang="sk-SK" b="0" i="0" dirty="0">
                <a:solidFill>
                  <a:srgbClr val="222222"/>
                </a:solidFill>
                <a:effectLst/>
              </a:rPr>
              <a:t>roky </a:t>
            </a:r>
            <a:r>
              <a:rPr lang="en-US" b="0" i="0" dirty="0">
                <a:solidFill>
                  <a:srgbClr val="222222"/>
                </a:solidFill>
                <a:effectLst/>
              </a:rPr>
              <a:t>: + 60° ( +10° to +110°)</a:t>
            </a:r>
          </a:p>
          <a:p>
            <a:pPr>
              <a:buFont typeface="Arial" panose="020B0604020202020204" pitchFamily="34" charset="0"/>
              <a:buChar char="•"/>
            </a:pPr>
            <a:r>
              <a:rPr lang="sk-SK" b="0" i="0" dirty="0">
                <a:solidFill>
                  <a:srgbClr val="222222"/>
                </a:solidFill>
                <a:effectLst/>
              </a:rPr>
              <a:t> &gt;</a:t>
            </a:r>
            <a:r>
              <a:rPr lang="en-US" b="0" i="0" dirty="0">
                <a:solidFill>
                  <a:srgbClr val="222222"/>
                </a:solidFill>
                <a:effectLst/>
              </a:rPr>
              <a:t> 3 </a:t>
            </a:r>
            <a:r>
              <a:rPr lang="sk-SK" dirty="0">
                <a:solidFill>
                  <a:srgbClr val="222222"/>
                </a:solidFill>
              </a:rPr>
              <a:t>roky</a:t>
            </a:r>
            <a:r>
              <a:rPr lang="en-US" b="0" i="0" dirty="0">
                <a:solidFill>
                  <a:srgbClr val="222222"/>
                </a:solidFill>
                <a:effectLst/>
              </a:rPr>
              <a:t>: + 60° (+20° to +120°)</a:t>
            </a:r>
          </a:p>
          <a:p>
            <a:pPr>
              <a:buFont typeface="Arial" panose="020B0604020202020204" pitchFamily="34" charset="0"/>
              <a:buChar char="•"/>
            </a:pPr>
            <a:r>
              <a:rPr lang="sk-SK" b="0" i="0" dirty="0">
                <a:solidFill>
                  <a:srgbClr val="222222"/>
                </a:solidFill>
                <a:effectLst/>
              </a:rPr>
              <a:t> dospelosť</a:t>
            </a:r>
            <a:r>
              <a:rPr lang="en-US" b="0" i="0" dirty="0">
                <a:solidFill>
                  <a:srgbClr val="222222"/>
                </a:solidFill>
                <a:effectLst/>
              </a:rPr>
              <a:t>: + 50° (-30° to 105°)</a:t>
            </a:r>
          </a:p>
        </p:txBody>
      </p:sp>
      <p:sp>
        <p:nvSpPr>
          <p:cNvPr id="3" name="TextBox 2"/>
          <p:cNvSpPr txBox="1"/>
          <p:nvPr/>
        </p:nvSpPr>
        <p:spPr>
          <a:xfrm>
            <a:off x="432619" y="216309"/>
            <a:ext cx="1849161" cy="1200329"/>
          </a:xfrm>
          <a:prstGeom prst="rect">
            <a:avLst/>
          </a:prstGeom>
          <a:noFill/>
        </p:spPr>
        <p:txBody>
          <a:bodyPr wrap="none" rtlCol="0">
            <a:spAutoFit/>
          </a:bodyPr>
          <a:lstStyle/>
          <a:p>
            <a:r>
              <a:rPr lang="sk-SK" sz="2400" b="1" dirty="0">
                <a:solidFill>
                  <a:srgbClr val="FF0000"/>
                </a:solidFill>
              </a:rPr>
              <a:t>4. Srdcová os</a:t>
            </a:r>
          </a:p>
          <a:p>
            <a:endParaRPr lang="sk-SK" sz="2400" b="1" dirty="0">
              <a:solidFill>
                <a:srgbClr val="FF0000"/>
              </a:solidFill>
            </a:endParaRPr>
          </a:p>
          <a:p>
            <a:endParaRPr lang="sk-SK" sz="2400" b="1" dirty="0">
              <a:solidFill>
                <a:srgbClr val="FF0000"/>
              </a:solidFill>
            </a:endParaRPr>
          </a:p>
        </p:txBody>
      </p:sp>
      <p:pic>
        <p:nvPicPr>
          <p:cNvPr id="4" name="Picture 2" descr="VÃ½sledok vyhÄ¾adÃ¡vania obrÃ¡zkov pre dopyt ecg hexaxial sys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619" y="945917"/>
            <a:ext cx="3905436" cy="3631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791200" y="816473"/>
            <a:ext cx="5072158" cy="369332"/>
          </a:xfrm>
          <a:prstGeom prst="rect">
            <a:avLst/>
          </a:prstGeom>
          <a:noFill/>
        </p:spPr>
        <p:txBody>
          <a:bodyPr wrap="none" rtlCol="0">
            <a:spAutoFit/>
          </a:bodyPr>
          <a:lstStyle/>
          <a:p>
            <a:pPr marL="285750" indent="-285750">
              <a:buFont typeface="Arial" panose="020B0604020202020204" pitchFamily="34" charset="0"/>
              <a:buChar char="•"/>
            </a:pPr>
            <a:r>
              <a:rPr lang="sk-SK" dirty="0"/>
              <a:t>podľa zvodu </a:t>
            </a:r>
            <a:r>
              <a:rPr lang="sk-SK" b="1" dirty="0"/>
              <a:t>I</a:t>
            </a:r>
            <a:r>
              <a:rPr lang="sk-SK" dirty="0"/>
              <a:t> a </a:t>
            </a:r>
            <a:r>
              <a:rPr lang="sk-SK" b="1" dirty="0"/>
              <a:t>aVF – </a:t>
            </a:r>
            <a:r>
              <a:rPr lang="sk-SK" dirty="0"/>
              <a:t>smerovanie QRS komplexu</a:t>
            </a:r>
          </a:p>
        </p:txBody>
      </p:sp>
      <p:pic>
        <p:nvPicPr>
          <p:cNvPr id="6" name="Picture 4" descr="ECG 5 u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9811" y="1185805"/>
            <a:ext cx="3719887" cy="2825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6272981" y="4815114"/>
            <a:ext cx="4279739" cy="1200329"/>
          </a:xfrm>
          <a:prstGeom prst="rect">
            <a:avLst/>
          </a:prstGeom>
          <a:noFill/>
        </p:spPr>
        <p:txBody>
          <a:bodyPr wrap="square" rtlCol="0">
            <a:spAutoFit/>
          </a:bodyPr>
          <a:lstStyle/>
          <a:p>
            <a:r>
              <a:rPr lang="sk-SK" dirty="0">
                <a:solidFill>
                  <a:srgbClr val="FF0000"/>
                </a:solidFill>
              </a:rPr>
              <a:t>iniciálna deviácia osi doprava je normálna a obyčajne vymizne počas prvých 6 mesiacov života dieťaťa</a:t>
            </a:r>
          </a:p>
          <a:p>
            <a:endParaRPr lang="sk-SK" dirty="0"/>
          </a:p>
        </p:txBody>
      </p:sp>
    </p:spTree>
    <p:extLst>
      <p:ext uri="{BB962C8B-B14F-4D97-AF65-F5344CB8AC3E}">
        <p14:creationId xmlns:p14="http://schemas.microsoft.com/office/powerpoint/2010/main" val="1066374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5303" y="265471"/>
            <a:ext cx="8469947" cy="2708434"/>
          </a:xfrm>
          <a:prstGeom prst="rect">
            <a:avLst/>
          </a:prstGeom>
          <a:noFill/>
        </p:spPr>
        <p:txBody>
          <a:bodyPr wrap="none" rtlCol="0">
            <a:spAutoFit/>
          </a:bodyPr>
          <a:lstStyle/>
          <a:p>
            <a:r>
              <a:rPr lang="sk-SK" sz="2400" b="1" dirty="0">
                <a:solidFill>
                  <a:srgbClr val="FF0000"/>
                </a:solidFill>
              </a:rPr>
              <a:t>5. Vlna P</a:t>
            </a:r>
          </a:p>
          <a:p>
            <a:pPr marL="342900" indent="-342900">
              <a:buFont typeface="Arial" panose="020B0604020202020204" pitchFamily="34" charset="0"/>
              <a:buChar char="•"/>
            </a:pPr>
            <a:r>
              <a:rPr lang="sk-SK" dirty="0"/>
              <a:t>prvá pozitívna výchylka na EKG</a:t>
            </a:r>
          </a:p>
          <a:p>
            <a:pPr marL="342900" indent="-342900">
              <a:buFont typeface="Arial" panose="020B0604020202020204" pitchFamily="34" charset="0"/>
              <a:buChar char="•"/>
            </a:pPr>
            <a:r>
              <a:rPr lang="sk-SK" dirty="0"/>
              <a:t>reprezentuje depolarizáciu predsiení</a:t>
            </a:r>
          </a:p>
          <a:p>
            <a:pPr marL="342900" indent="-342900">
              <a:buFont typeface="Arial" panose="020B0604020202020204" pitchFamily="34" charset="0"/>
              <a:buChar char="•"/>
            </a:pPr>
            <a:r>
              <a:rPr lang="sk-SK" b="1" dirty="0"/>
              <a:t>trvanie</a:t>
            </a:r>
            <a:r>
              <a:rPr lang="sk-SK" dirty="0"/>
              <a:t>: &lt; 0,12 s</a:t>
            </a:r>
          </a:p>
          <a:p>
            <a:pPr marL="342900" indent="-342900">
              <a:buFont typeface="Arial" panose="020B0604020202020204" pitchFamily="34" charset="0"/>
              <a:buChar char="•"/>
            </a:pPr>
            <a:r>
              <a:rPr lang="sk-SK" b="1" dirty="0"/>
              <a:t>morfológia</a:t>
            </a:r>
            <a:r>
              <a:rPr lang="sk-SK" dirty="0"/>
              <a:t>: monofázická v II, bifázická vo V1</a:t>
            </a:r>
          </a:p>
          <a:p>
            <a:pPr marL="342900" indent="-342900">
              <a:buFont typeface="Arial" panose="020B0604020202020204" pitchFamily="34" charset="0"/>
              <a:buChar char="•"/>
            </a:pPr>
            <a:r>
              <a:rPr lang="sk-SK" b="1" dirty="0"/>
              <a:t>orientácia</a:t>
            </a:r>
            <a:r>
              <a:rPr lang="sk-SK" dirty="0"/>
              <a:t>: pozitívna I, II, aVF, invertovaná v aVR, bifázická V1</a:t>
            </a:r>
          </a:p>
          <a:p>
            <a:pPr marL="342900" indent="-342900">
              <a:buFont typeface="Arial" panose="020B0604020202020204" pitchFamily="34" charset="0"/>
              <a:buChar char="•"/>
            </a:pPr>
            <a:r>
              <a:rPr lang="sk-SK" b="1" dirty="0"/>
              <a:t>amplitúda</a:t>
            </a:r>
            <a:r>
              <a:rPr lang="sk-SK" dirty="0"/>
              <a:t>: </a:t>
            </a:r>
            <a:r>
              <a:rPr lang="en-US" dirty="0"/>
              <a:t>2.5 mm  </a:t>
            </a:r>
            <a:r>
              <a:rPr lang="sk-SK" dirty="0"/>
              <a:t>v končatinových zvodoch / </a:t>
            </a:r>
            <a:r>
              <a:rPr lang="en-US" dirty="0"/>
              <a:t>&lt; 1.5 mm </a:t>
            </a:r>
            <a:r>
              <a:rPr lang="sk-SK" dirty="0"/>
              <a:t>v prekordiálnych zvodoch</a:t>
            </a:r>
            <a:endParaRPr lang="en-US" dirty="0"/>
          </a:p>
          <a:p>
            <a:pPr marL="342900" indent="-342900">
              <a:buFont typeface="Arial" panose="020B0604020202020204" pitchFamily="34" charset="0"/>
              <a:buChar char="•"/>
            </a:pPr>
            <a:endParaRPr lang="sk-SK" dirty="0"/>
          </a:p>
          <a:p>
            <a:r>
              <a:rPr lang="sk-SK" sz="2000" b="1" dirty="0"/>
              <a:t>Zvod II                                          </a:t>
            </a:r>
            <a:endParaRPr lang="sk-SK" sz="2400" b="1" dirty="0">
              <a:solidFill>
                <a:srgbClr val="FF0000"/>
              </a:solidFill>
            </a:endParaRPr>
          </a:p>
        </p:txBody>
      </p:sp>
      <p:pic>
        <p:nvPicPr>
          <p:cNvPr id="9218" name="Picture 2" descr="https://litfl.com/wp-content/uploads/2018/08/ECG-P-wave-Normal-atrial-activ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267" y="3020170"/>
            <a:ext cx="2686050" cy="186690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ECG P wave right atrial hypertrophy RA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5515" y="2995356"/>
            <a:ext cx="2695575" cy="18764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55272" y="4737818"/>
            <a:ext cx="803425" cy="369332"/>
          </a:xfrm>
          <a:prstGeom prst="rect">
            <a:avLst/>
          </a:prstGeom>
          <a:noFill/>
        </p:spPr>
        <p:txBody>
          <a:bodyPr wrap="none" rtlCol="0">
            <a:spAutoFit/>
          </a:bodyPr>
          <a:lstStyle/>
          <a:p>
            <a:r>
              <a:rPr lang="sk-SK" dirty="0"/>
              <a:t>norma</a:t>
            </a:r>
          </a:p>
        </p:txBody>
      </p:sp>
      <p:sp>
        <p:nvSpPr>
          <p:cNvPr id="4" name="TextBox 3"/>
          <p:cNvSpPr txBox="1"/>
          <p:nvPr/>
        </p:nvSpPr>
        <p:spPr>
          <a:xfrm>
            <a:off x="4050278" y="4831676"/>
            <a:ext cx="3221716" cy="646331"/>
          </a:xfrm>
          <a:prstGeom prst="rect">
            <a:avLst/>
          </a:prstGeom>
          <a:noFill/>
        </p:spPr>
        <p:txBody>
          <a:bodyPr wrap="none" rtlCol="0">
            <a:spAutoFit/>
          </a:bodyPr>
          <a:lstStyle/>
          <a:p>
            <a:r>
              <a:rPr lang="sk-SK" dirty="0"/>
              <a:t>zväčšenie PP – P pulmonale (PH)</a:t>
            </a:r>
          </a:p>
          <a:p>
            <a:r>
              <a:rPr lang="sk-SK" dirty="0"/>
              <a:t>(amplitúda &gt; 2,5 mm)</a:t>
            </a:r>
          </a:p>
        </p:txBody>
      </p:sp>
      <p:pic>
        <p:nvPicPr>
          <p:cNvPr id="9222" name="Picture 6" descr="ECG P wave left atrial hypertrophy LA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31486" y="2945726"/>
            <a:ext cx="2705100" cy="18859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431486" y="4844119"/>
            <a:ext cx="2861104" cy="646331"/>
          </a:xfrm>
          <a:prstGeom prst="rect">
            <a:avLst/>
          </a:prstGeom>
          <a:noFill/>
        </p:spPr>
        <p:txBody>
          <a:bodyPr wrap="none" rtlCol="0">
            <a:spAutoFit/>
          </a:bodyPr>
          <a:lstStyle/>
          <a:p>
            <a:r>
              <a:rPr lang="sk-SK" dirty="0"/>
              <a:t>zväčšenie ĽP - P mitrale (MS)</a:t>
            </a:r>
          </a:p>
          <a:p>
            <a:r>
              <a:rPr lang="sk-SK" dirty="0"/>
              <a:t>(trvanie &gt; 0,12 s)</a:t>
            </a:r>
          </a:p>
        </p:txBody>
      </p:sp>
      <p:pic>
        <p:nvPicPr>
          <p:cNvPr id="9224" name="Picture 8" descr="https://litfl.com/wp-content/uploads/2018/08/ECG-Strip-P-Pulmonale-Right-Atrial-Hypertrophy-3.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9732" y="5678429"/>
            <a:ext cx="2857502" cy="685801"/>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P Mitrale P wave ECG library LITFL"/>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435407" y="5678429"/>
            <a:ext cx="2814325" cy="741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461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03123" y="255639"/>
            <a:ext cx="6420464" cy="4370427"/>
          </a:xfrm>
          <a:prstGeom prst="rect">
            <a:avLst/>
          </a:prstGeom>
          <a:noFill/>
        </p:spPr>
        <p:txBody>
          <a:bodyPr wrap="square" rtlCol="0">
            <a:spAutoFit/>
          </a:bodyPr>
          <a:lstStyle/>
          <a:p>
            <a:r>
              <a:rPr lang="sk-SK" sz="2400" b="1" dirty="0">
                <a:solidFill>
                  <a:srgbClr val="FF0000"/>
                </a:solidFill>
              </a:rPr>
              <a:t>6. QRS komplex</a:t>
            </a:r>
          </a:p>
          <a:p>
            <a:r>
              <a:rPr lang="sk-SK" b="1" u="sng" dirty="0"/>
              <a:t>a.) voltáž</a:t>
            </a:r>
          </a:p>
          <a:p>
            <a:pPr marL="342900" indent="-342900">
              <a:buFont typeface="Arial" panose="020B0604020202020204" pitchFamily="34" charset="0"/>
              <a:buChar char="•"/>
            </a:pPr>
            <a:r>
              <a:rPr lang="sk-SK" b="1" dirty="0"/>
              <a:t>Vysoké QRS komplexy : </a:t>
            </a:r>
            <a:r>
              <a:rPr lang="sk-SK" dirty="0"/>
              <a:t>ventrikulárna hypertrofia, poruchy vedenia (BBB´s, WPW)</a:t>
            </a:r>
          </a:p>
          <a:p>
            <a:pPr marL="342900" indent="-342900">
              <a:buFont typeface="Arial" panose="020B0604020202020204" pitchFamily="34" charset="0"/>
              <a:buChar char="•"/>
            </a:pPr>
            <a:r>
              <a:rPr lang="sk-SK" b="1" dirty="0"/>
              <a:t>Nízke QRS komplexy: </a:t>
            </a:r>
            <a:r>
              <a:rPr lang="sk-SK" dirty="0"/>
              <a:t>perikarditída, myokarditída, hypotyreóza, hypotermia, perikardiálny / pleurálny výpotok, emfyzém, novorodenci</a:t>
            </a:r>
          </a:p>
          <a:p>
            <a:r>
              <a:rPr lang="sk-SK" b="1" u="sng" dirty="0"/>
              <a:t>b.) trvanie</a:t>
            </a:r>
          </a:p>
          <a:p>
            <a:pPr marL="285750" indent="-285750">
              <a:buFont typeface="Arial" panose="020B0604020202020204" pitchFamily="34" charset="0"/>
              <a:buChar char="•"/>
            </a:pPr>
            <a:r>
              <a:rPr lang="sk-SK" b="1" dirty="0"/>
              <a:t>predškoláci : </a:t>
            </a:r>
            <a:r>
              <a:rPr lang="sk-SK" dirty="0"/>
              <a:t>do 0,08 s </a:t>
            </a:r>
          </a:p>
          <a:p>
            <a:pPr marL="285750" indent="-285750">
              <a:buFont typeface="Arial" panose="020B0604020202020204" pitchFamily="34" charset="0"/>
              <a:buChar char="•"/>
            </a:pPr>
            <a:r>
              <a:rPr lang="sk-SK" b="1" dirty="0"/>
              <a:t>starší: </a:t>
            </a:r>
            <a:r>
              <a:rPr lang="sk-SK" dirty="0"/>
              <a:t>do 0,1 s </a:t>
            </a:r>
          </a:p>
          <a:p>
            <a:endParaRPr lang="sk-SK" sz="2000" b="1" dirty="0">
              <a:solidFill>
                <a:srgbClr val="FF0000"/>
              </a:solidFill>
            </a:endParaRPr>
          </a:p>
          <a:p>
            <a:r>
              <a:rPr lang="sk-SK" b="1" u="sng" dirty="0"/>
              <a:t>c.) morfológia</a:t>
            </a:r>
          </a:p>
          <a:p>
            <a:pPr marL="285750" indent="-285750">
              <a:buFont typeface="Arial" panose="020B0604020202020204" pitchFamily="34" charset="0"/>
              <a:buChar char="•"/>
            </a:pPr>
            <a:r>
              <a:rPr lang="sk-SK" b="1" dirty="0"/>
              <a:t>prítomnosť </a:t>
            </a:r>
            <a:r>
              <a:rPr lang="el-GR" b="1" dirty="0"/>
              <a:t>δ</a:t>
            </a:r>
            <a:r>
              <a:rPr lang="sk-SK" b="1" dirty="0"/>
              <a:t>-vlny: </a:t>
            </a:r>
            <a:r>
              <a:rPr lang="sk-SK" dirty="0"/>
              <a:t>WPW syndróm </a:t>
            </a:r>
          </a:p>
          <a:p>
            <a:pPr marL="285750" indent="-285750">
              <a:buFont typeface="Arial" panose="020B0604020202020204" pitchFamily="34" charset="0"/>
              <a:buChar char="•"/>
            </a:pPr>
            <a:r>
              <a:rPr lang="sk-SK" b="1" dirty="0"/>
              <a:t>prítomnosť rSR´ konfigurácie vo V1, V2 : </a:t>
            </a:r>
            <a:r>
              <a:rPr lang="sk-SK" dirty="0"/>
              <a:t>RBBB</a:t>
            </a:r>
          </a:p>
          <a:p>
            <a:pPr marL="285750" indent="-285750">
              <a:buFont typeface="Arial" panose="020B0604020202020204" pitchFamily="34" charset="0"/>
              <a:buChar char="•"/>
            </a:pPr>
            <a:r>
              <a:rPr lang="sk-SK" dirty="0"/>
              <a:t>„</a:t>
            </a:r>
            <a:r>
              <a:rPr lang="sk-SK" b="1" dirty="0"/>
              <a:t>M-shaped“ QRS vo V5,V6 </a:t>
            </a:r>
            <a:r>
              <a:rPr lang="sk-SK" dirty="0"/>
              <a:t>: LBBB</a:t>
            </a:r>
          </a:p>
        </p:txBody>
      </p:sp>
      <p:pic>
        <p:nvPicPr>
          <p:cNvPr id="7" name="Picture 6"/>
          <p:cNvPicPr>
            <a:picLocks noChangeAspect="1"/>
          </p:cNvPicPr>
          <p:nvPr/>
        </p:nvPicPr>
        <p:blipFill rotWithShape="1">
          <a:blip r:embed="rId2"/>
          <a:srcRect l="40484" t="22939" r="25726" b="24588"/>
          <a:stretch/>
        </p:blipFill>
        <p:spPr>
          <a:xfrm>
            <a:off x="6710570" y="344128"/>
            <a:ext cx="5324114" cy="4650660"/>
          </a:xfrm>
          <a:prstGeom prst="rect">
            <a:avLst/>
          </a:prstGeom>
        </p:spPr>
      </p:pic>
      <p:pic>
        <p:nvPicPr>
          <p:cNvPr id="10246" name="Picture 6" descr="Výsledok vyhľadávania obrázkov pre dopyt wpw syndr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722" y="4626066"/>
            <a:ext cx="5979755" cy="2057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339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2955" y="226142"/>
            <a:ext cx="1273105" cy="523220"/>
          </a:xfrm>
          <a:prstGeom prst="rect">
            <a:avLst/>
          </a:prstGeom>
          <a:noFill/>
        </p:spPr>
        <p:txBody>
          <a:bodyPr wrap="none" rtlCol="0">
            <a:spAutoFit/>
          </a:bodyPr>
          <a:lstStyle/>
          <a:p>
            <a:r>
              <a:rPr lang="sk-SK" sz="2800" b="1" dirty="0">
                <a:solidFill>
                  <a:srgbClr val="FF0000"/>
                </a:solidFill>
              </a:rPr>
              <a:t>Q kmit </a:t>
            </a:r>
          </a:p>
        </p:txBody>
      </p:sp>
      <p:sp>
        <p:nvSpPr>
          <p:cNvPr id="3" name="TextBox 2"/>
          <p:cNvSpPr txBox="1"/>
          <p:nvPr/>
        </p:nvSpPr>
        <p:spPr>
          <a:xfrm>
            <a:off x="412955" y="1061885"/>
            <a:ext cx="10255045" cy="4001095"/>
          </a:xfrm>
          <a:prstGeom prst="rect">
            <a:avLst/>
          </a:prstGeom>
          <a:noFill/>
        </p:spPr>
        <p:txBody>
          <a:bodyPr wrap="square" rtlCol="0">
            <a:spAutoFit/>
          </a:bodyPr>
          <a:lstStyle/>
          <a:p>
            <a:pPr marL="285750" indent="-285750">
              <a:buFont typeface="Arial" panose="020B0604020202020204" pitchFamily="34" charset="0"/>
              <a:buChar char="•"/>
            </a:pPr>
            <a:r>
              <a:rPr lang="sk-SK" dirty="0"/>
              <a:t>depolarizácia septa</a:t>
            </a:r>
          </a:p>
          <a:p>
            <a:pPr marL="285750" indent="-285750">
              <a:buFont typeface="Arial" panose="020B0604020202020204" pitchFamily="34" charset="0"/>
              <a:buChar char="•"/>
            </a:pPr>
            <a:r>
              <a:rPr lang="sk-SK" dirty="0"/>
              <a:t>hĺbka do 25% výšky QRS</a:t>
            </a:r>
          </a:p>
          <a:p>
            <a:pPr marL="285750" indent="-285750">
              <a:buFont typeface="Arial" panose="020B0604020202020204" pitchFamily="34" charset="0"/>
              <a:buChar char="•"/>
            </a:pPr>
            <a:r>
              <a:rPr lang="sk-SK" dirty="0"/>
              <a:t>šírka &lt;0,04 s</a:t>
            </a:r>
          </a:p>
          <a:p>
            <a:pPr marL="285750" indent="-285750">
              <a:buFont typeface="Arial" panose="020B0604020202020204" pitchFamily="34" charset="0"/>
              <a:buChar char="•"/>
            </a:pPr>
            <a:r>
              <a:rPr lang="sk-SK" dirty="0"/>
              <a:t>prítomný vo zvodoch I, (III), V</a:t>
            </a:r>
            <a:r>
              <a:rPr lang="sk-SK" baseline="-25000" dirty="0"/>
              <a:t>5</a:t>
            </a:r>
            <a:r>
              <a:rPr lang="sk-SK" dirty="0"/>
              <a:t>-V</a:t>
            </a:r>
            <a:r>
              <a:rPr lang="sk-SK" baseline="-25000" dirty="0"/>
              <a:t>6</a:t>
            </a:r>
            <a:endParaRPr lang="sk-SK" dirty="0"/>
          </a:p>
          <a:p>
            <a:pPr marL="285750" indent="-285750">
              <a:buFont typeface="Arial" panose="020B0604020202020204" pitchFamily="34" charset="0"/>
              <a:buChar char="•"/>
            </a:pPr>
            <a:r>
              <a:rPr lang="sk-SK" dirty="0"/>
              <a:t>abnormality:</a:t>
            </a:r>
          </a:p>
          <a:p>
            <a:r>
              <a:rPr lang="sk-SK" dirty="0"/>
              <a:t>	- prítomné Q v pravých prekordiálnych zvodoch napr. V1 (závažná HPK)</a:t>
            </a:r>
          </a:p>
          <a:p>
            <a:r>
              <a:rPr lang="sk-SK" dirty="0"/>
              <a:t>	- neprítomné Q v ľavých prekordiálnych zvodoch (LBBB)</a:t>
            </a:r>
          </a:p>
          <a:p>
            <a:r>
              <a:rPr lang="sk-SK" dirty="0"/>
              <a:t>	- abnormálne hlboké Q (ventrikulárna hypetrofia z objemového preťaženia)</a:t>
            </a:r>
          </a:p>
          <a:p>
            <a:r>
              <a:rPr lang="sk-SK" dirty="0"/>
              <a:t>	- abnormálne hlboké a široké Q (ischémia, fibróza)</a:t>
            </a:r>
          </a:p>
          <a:p>
            <a:endParaRPr lang="sk-SK" dirty="0"/>
          </a:p>
          <a:p>
            <a:endParaRPr lang="sk-SK" dirty="0"/>
          </a:p>
          <a:p>
            <a:endParaRPr lang="sk-SK" dirty="0"/>
          </a:p>
          <a:p>
            <a:endParaRPr lang="sk-SK" sz="2000" dirty="0"/>
          </a:p>
          <a:p>
            <a:endParaRPr lang="sk-SK" dirty="0"/>
          </a:p>
        </p:txBody>
      </p:sp>
      <p:pic>
        <p:nvPicPr>
          <p:cNvPr id="11266" name="Picture 2" descr="Výsledok vyhľadávania obrázkov pre dopyt q wa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5162" y="3393255"/>
            <a:ext cx="4884972" cy="3135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480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0774" y="275303"/>
            <a:ext cx="11385424" cy="3908762"/>
          </a:xfrm>
          <a:prstGeom prst="rect">
            <a:avLst/>
          </a:prstGeom>
          <a:noFill/>
        </p:spPr>
        <p:txBody>
          <a:bodyPr wrap="none" rtlCol="0">
            <a:spAutoFit/>
          </a:bodyPr>
          <a:lstStyle/>
          <a:p>
            <a:r>
              <a:rPr lang="sk-SK" sz="2400" b="1" dirty="0">
                <a:solidFill>
                  <a:srgbClr val="FF0000"/>
                </a:solidFill>
              </a:rPr>
              <a:t>Hypetrofia komôr</a:t>
            </a:r>
          </a:p>
          <a:p>
            <a:endParaRPr lang="sk-SK" sz="2400" b="1" dirty="0">
              <a:solidFill>
                <a:srgbClr val="FF0000"/>
              </a:solidFill>
            </a:endParaRPr>
          </a:p>
          <a:p>
            <a:r>
              <a:rPr lang="sk-SK" sz="2000" b="1" dirty="0"/>
              <a:t>a.) Hypetrofia ĽK                                                                         b.) Hypetrofia PK – </a:t>
            </a:r>
            <a:r>
              <a:rPr lang="sk-SK" sz="2000" dirty="0"/>
              <a:t>fyziologická do 1. roka</a:t>
            </a:r>
            <a:endParaRPr lang="sk-SK" sz="2000" b="1" dirty="0"/>
          </a:p>
          <a:p>
            <a:r>
              <a:rPr lang="sk-SK" sz="2000" b="1" dirty="0"/>
              <a:t>                                                                        </a:t>
            </a:r>
          </a:p>
          <a:p>
            <a:r>
              <a:rPr lang="sk-SK" sz="2000" dirty="0"/>
              <a:t>vysoké kmity R v I, II, III, aVF, </a:t>
            </a:r>
            <a:r>
              <a:rPr lang="sk-SK" sz="2000" b="1" dirty="0"/>
              <a:t>V5-V6                                         </a:t>
            </a:r>
            <a:r>
              <a:rPr lang="sk-SK" sz="2000" dirty="0"/>
              <a:t>vysoké R kmity vo </a:t>
            </a:r>
            <a:r>
              <a:rPr lang="sk-SK" sz="2000" b="1" dirty="0"/>
              <a:t>V1-V2, </a:t>
            </a:r>
            <a:r>
              <a:rPr lang="sk-SK" sz="2000" dirty="0"/>
              <a:t>avR</a:t>
            </a:r>
            <a:r>
              <a:rPr lang="sk-SK" sz="2000" b="1" dirty="0"/>
              <a:t>                                   </a:t>
            </a:r>
          </a:p>
          <a:p>
            <a:r>
              <a:rPr lang="sk-SK" sz="2000" dirty="0"/>
              <a:t>hlboké kmity S vo </a:t>
            </a:r>
            <a:r>
              <a:rPr lang="sk-SK" sz="2000" b="1" dirty="0"/>
              <a:t>V1-V2                                                             </a:t>
            </a:r>
            <a:r>
              <a:rPr lang="sk-SK" sz="2000" dirty="0"/>
              <a:t>hlboké S kmity v I,</a:t>
            </a:r>
            <a:r>
              <a:rPr lang="sk-SK" sz="2000" b="1" dirty="0"/>
              <a:t> V5/V6</a:t>
            </a:r>
          </a:p>
          <a:p>
            <a:r>
              <a:rPr lang="sk-SK" sz="2000" dirty="0"/>
              <a:t>↑R/S vo V</a:t>
            </a:r>
            <a:r>
              <a:rPr lang="sk-SK" sz="2000" baseline="-25000" dirty="0"/>
              <a:t>6</a:t>
            </a:r>
            <a:r>
              <a:rPr lang="sk-SK" sz="2000" dirty="0"/>
              <a:t>   a    ↓ R/S vo V</a:t>
            </a:r>
            <a:r>
              <a:rPr lang="sk-SK" sz="2000" baseline="-25000" dirty="0"/>
              <a:t>1                                                                              </a:t>
            </a:r>
            <a:r>
              <a:rPr lang="sk-SK" sz="2000" dirty="0"/>
              <a:t>↑R/S vo V</a:t>
            </a:r>
            <a:r>
              <a:rPr lang="sk-SK" sz="2000" baseline="-25000" dirty="0"/>
              <a:t>1</a:t>
            </a:r>
            <a:r>
              <a:rPr lang="sk-SK" sz="2000" dirty="0"/>
              <a:t>  a    R/S &lt; 1 vo V6 (ak &gt; 1 r.)</a:t>
            </a:r>
            <a:endParaRPr lang="sk-SK" sz="2000" baseline="-25000" dirty="0"/>
          </a:p>
          <a:p>
            <a:r>
              <a:rPr lang="sk-SK" sz="2000" dirty="0"/>
              <a:t>Q vlny vo V5/V6 ≥ 0,5 mV                                                           obraz qR vo zvode V1</a:t>
            </a:r>
          </a:p>
          <a:p>
            <a:r>
              <a:rPr lang="sk-SK" sz="2000" dirty="0"/>
              <a:t>vysoké pozitívne T vlny                                                                rSR´ obraz ak R´ &gt; 1,5 mV (dojčatá) al. &gt; 1 mV (st.)</a:t>
            </a:r>
          </a:p>
          <a:p>
            <a:r>
              <a:rPr lang="sk-SK" sz="2000" dirty="0"/>
              <a:t>± ischemické zmeny                                                                     ± ischemické zmeny</a:t>
            </a:r>
          </a:p>
          <a:p>
            <a:endParaRPr lang="sk-SK" sz="2000" dirty="0"/>
          </a:p>
          <a:p>
            <a:endParaRPr lang="sk-SK" sz="2000" b="1" dirty="0"/>
          </a:p>
        </p:txBody>
      </p:sp>
      <p:sp>
        <p:nvSpPr>
          <p:cNvPr id="3" name="Rectangle 2"/>
          <p:cNvSpPr/>
          <p:nvPr/>
        </p:nvSpPr>
        <p:spPr>
          <a:xfrm>
            <a:off x="579651" y="1632155"/>
            <a:ext cx="3755923" cy="6390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6" name="Picture 2" descr="ECG left ventricular hypertrophy, voltage criteria, increased LV voltages, r wave peak time, LV strain pattern, ST elevation, left axis devi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716" y="3628105"/>
            <a:ext cx="5572637" cy="28559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Výsledok vyhľadávania obrázkov pre dopyt right ventricular hypertrophy ecg">
            <a:extLst>
              <a:ext uri="{FF2B5EF4-FFF2-40B4-BE49-F238E27FC236}">
                <a16:creationId xmlns:a16="http://schemas.microsoft.com/office/drawing/2014/main" id="{3A100957-4663-4DD8-83CC-3550E5E3BC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3411" y="3623058"/>
            <a:ext cx="5695131" cy="286102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503587" y="1641988"/>
            <a:ext cx="3755923" cy="6390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420008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0942" y="285136"/>
            <a:ext cx="6111481" cy="461665"/>
          </a:xfrm>
          <a:prstGeom prst="rect">
            <a:avLst/>
          </a:prstGeom>
          <a:noFill/>
        </p:spPr>
        <p:txBody>
          <a:bodyPr wrap="none" rtlCol="0">
            <a:spAutoFit/>
          </a:bodyPr>
          <a:lstStyle/>
          <a:p>
            <a:r>
              <a:rPr lang="sk-SK" sz="2400" b="1" dirty="0">
                <a:solidFill>
                  <a:srgbClr val="FF0000"/>
                </a:solidFill>
              </a:rPr>
              <a:t>7. ST segment – </a:t>
            </a:r>
            <a:r>
              <a:rPr lang="sk-SK" sz="2400" dirty="0"/>
              <a:t>fyziologicky v izoelektrickej línii</a:t>
            </a:r>
            <a:endParaRPr lang="sk-SK" sz="2400" b="1" dirty="0">
              <a:solidFill>
                <a:srgbClr val="FF0000"/>
              </a:solidFill>
            </a:endParaRPr>
          </a:p>
        </p:txBody>
      </p:sp>
      <p:sp>
        <p:nvSpPr>
          <p:cNvPr id="3" name="TextBox 2"/>
          <p:cNvSpPr txBox="1"/>
          <p:nvPr/>
        </p:nvSpPr>
        <p:spPr>
          <a:xfrm>
            <a:off x="530942" y="669045"/>
            <a:ext cx="9861755" cy="923330"/>
          </a:xfrm>
          <a:prstGeom prst="rect">
            <a:avLst/>
          </a:prstGeom>
          <a:noFill/>
        </p:spPr>
        <p:txBody>
          <a:bodyPr wrap="square" rtlCol="0">
            <a:spAutoFit/>
          </a:bodyPr>
          <a:lstStyle/>
          <a:p>
            <a:r>
              <a:rPr lang="sk-SK" b="1" dirty="0"/>
              <a:t>patologické zmeny </a:t>
            </a:r>
            <a:r>
              <a:rPr lang="sk-SK" dirty="0"/>
              <a:t>:</a:t>
            </a:r>
          </a:p>
          <a:p>
            <a:pPr marL="285750" indent="-285750">
              <a:buFont typeface="Arial" panose="020B0604020202020204" pitchFamily="34" charset="0"/>
              <a:buChar char="•"/>
            </a:pPr>
            <a:endParaRPr lang="sk-SK" dirty="0"/>
          </a:p>
          <a:p>
            <a:endParaRPr lang="sk-SK" dirty="0"/>
          </a:p>
        </p:txBody>
      </p:sp>
      <p:pic>
        <p:nvPicPr>
          <p:cNvPr id="12292" name="Picture 4" descr="ST segment depression upsloping downsloping horizont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241" y="1095659"/>
            <a:ext cx="4572000" cy="21374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58761" y="4267200"/>
            <a:ext cx="184731" cy="369332"/>
          </a:xfrm>
          <a:prstGeom prst="rect">
            <a:avLst/>
          </a:prstGeom>
          <a:noFill/>
        </p:spPr>
        <p:txBody>
          <a:bodyPr wrap="none" rtlCol="0">
            <a:spAutoFit/>
          </a:bodyPr>
          <a:lstStyle/>
          <a:p>
            <a:endParaRPr lang="sk-SK" dirty="0"/>
          </a:p>
        </p:txBody>
      </p:sp>
      <p:pic>
        <p:nvPicPr>
          <p:cNvPr id="5" name="Picture 4"/>
          <p:cNvPicPr>
            <a:picLocks noChangeAspect="1"/>
          </p:cNvPicPr>
          <p:nvPr/>
        </p:nvPicPr>
        <p:blipFill rotWithShape="1">
          <a:blip r:embed="rId3"/>
          <a:srcRect l="10403" t="23799" r="14032" b="32760"/>
          <a:stretch/>
        </p:blipFill>
        <p:spPr>
          <a:xfrm>
            <a:off x="3384832" y="3464315"/>
            <a:ext cx="8807167" cy="2847996"/>
          </a:xfrm>
          <a:prstGeom prst="rect">
            <a:avLst/>
          </a:prstGeom>
        </p:spPr>
      </p:pic>
      <p:sp>
        <p:nvSpPr>
          <p:cNvPr id="6" name="TextBox 5"/>
          <p:cNvSpPr txBox="1"/>
          <p:nvPr/>
        </p:nvSpPr>
        <p:spPr>
          <a:xfrm>
            <a:off x="5289844" y="960621"/>
            <a:ext cx="6739281" cy="1754326"/>
          </a:xfrm>
          <a:prstGeom prst="rect">
            <a:avLst/>
          </a:prstGeom>
          <a:noFill/>
        </p:spPr>
        <p:txBody>
          <a:bodyPr wrap="none" rtlCol="0">
            <a:spAutoFit/>
          </a:bodyPr>
          <a:lstStyle/>
          <a:p>
            <a:pPr marL="285750" indent="-285750">
              <a:buFont typeface="Arial" panose="020B0604020202020204" pitchFamily="34" charset="0"/>
              <a:buChar char="•"/>
            </a:pPr>
            <a:r>
              <a:rPr lang="sk-SK" dirty="0"/>
              <a:t>zmeny vždy vo ≥ 2 zvodoch</a:t>
            </a:r>
          </a:p>
          <a:p>
            <a:pPr marL="285750" indent="-285750">
              <a:buFont typeface="Arial" panose="020B0604020202020204" pitchFamily="34" charset="0"/>
              <a:buChar char="•"/>
            </a:pPr>
            <a:r>
              <a:rPr lang="sk-SK" dirty="0"/>
              <a:t>depresia ST &gt; 0,05 mV</a:t>
            </a:r>
          </a:p>
          <a:p>
            <a:pPr marL="285750" indent="-285750">
              <a:buFont typeface="Arial" panose="020B0604020202020204" pitchFamily="34" charset="0"/>
              <a:buChar char="•"/>
            </a:pPr>
            <a:r>
              <a:rPr lang="sk-SK" dirty="0"/>
              <a:t>myokardiálna ischémia, závažná ventrikulárna hypertrofia, digitalis,</a:t>
            </a:r>
          </a:p>
          <a:p>
            <a:r>
              <a:rPr lang="sk-SK" dirty="0"/>
              <a:t>      hypoK+</a:t>
            </a:r>
          </a:p>
          <a:p>
            <a:endParaRPr lang="sk-SK" dirty="0"/>
          </a:p>
          <a:p>
            <a:pPr marL="285750" indent="-285750">
              <a:buFont typeface="Arial" panose="020B0604020202020204" pitchFamily="34" charset="0"/>
              <a:buChar char="•"/>
            </a:pPr>
            <a:endParaRPr lang="sk-SK" dirty="0"/>
          </a:p>
        </p:txBody>
      </p:sp>
      <p:sp>
        <p:nvSpPr>
          <p:cNvPr id="7" name="TextBox 6"/>
          <p:cNvSpPr txBox="1"/>
          <p:nvPr/>
        </p:nvSpPr>
        <p:spPr>
          <a:xfrm>
            <a:off x="261733" y="4178710"/>
            <a:ext cx="3123099" cy="2585323"/>
          </a:xfrm>
          <a:prstGeom prst="rect">
            <a:avLst/>
          </a:prstGeom>
          <a:noFill/>
        </p:spPr>
        <p:txBody>
          <a:bodyPr wrap="none" rtlCol="0">
            <a:spAutoFit/>
          </a:bodyPr>
          <a:lstStyle/>
          <a:p>
            <a:pPr marL="285750" indent="-285750">
              <a:buFont typeface="Arial" panose="020B0604020202020204" pitchFamily="34" charset="0"/>
              <a:buChar char="•"/>
            </a:pPr>
            <a:r>
              <a:rPr lang="sk-SK" dirty="0"/>
              <a:t>zmeny vo ≥ 2 zvodoch</a:t>
            </a:r>
          </a:p>
          <a:p>
            <a:pPr marL="285750" indent="-285750">
              <a:buFont typeface="Arial" panose="020B0604020202020204" pitchFamily="34" charset="0"/>
              <a:buChar char="•"/>
            </a:pPr>
            <a:r>
              <a:rPr lang="sk-SK" dirty="0"/>
              <a:t>elevácia ST: &gt; 0,10mV</a:t>
            </a:r>
          </a:p>
          <a:p>
            <a:pPr marL="285750" indent="-285750">
              <a:buFont typeface="Arial" panose="020B0604020202020204" pitchFamily="34" charset="0"/>
              <a:buChar char="•"/>
            </a:pPr>
            <a:r>
              <a:rPr lang="sk-SK" dirty="0"/>
              <a:t>ischémia, perikarditída, </a:t>
            </a:r>
          </a:p>
          <a:p>
            <a:r>
              <a:rPr lang="sk-SK" dirty="0"/>
              <a:t>     syndróm skorej repolarizácie</a:t>
            </a:r>
          </a:p>
          <a:p>
            <a:endParaRPr lang="sk-SK" dirty="0"/>
          </a:p>
          <a:p>
            <a:endParaRPr lang="sk-SK" dirty="0"/>
          </a:p>
          <a:p>
            <a:endParaRPr lang="sk-SK" dirty="0"/>
          </a:p>
          <a:p>
            <a:endParaRPr lang="sk-SK" dirty="0"/>
          </a:p>
          <a:p>
            <a:endParaRPr lang="sk-SK" dirty="0"/>
          </a:p>
        </p:txBody>
      </p:sp>
    </p:spTree>
    <p:extLst>
      <p:ext uri="{BB962C8B-B14F-4D97-AF65-F5344CB8AC3E}">
        <p14:creationId xmlns:p14="http://schemas.microsoft.com/office/powerpoint/2010/main" val="1956091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1613" y="452284"/>
            <a:ext cx="1013419" cy="461665"/>
          </a:xfrm>
          <a:prstGeom prst="rect">
            <a:avLst/>
          </a:prstGeom>
          <a:noFill/>
        </p:spPr>
        <p:txBody>
          <a:bodyPr wrap="none" rtlCol="0">
            <a:spAutoFit/>
          </a:bodyPr>
          <a:lstStyle/>
          <a:p>
            <a:r>
              <a:rPr lang="sk-SK" sz="2400" b="1" dirty="0">
                <a:solidFill>
                  <a:srgbClr val="FF0000"/>
                </a:solidFill>
              </a:rPr>
              <a:t>T vlna </a:t>
            </a:r>
          </a:p>
        </p:txBody>
      </p:sp>
      <p:sp>
        <p:nvSpPr>
          <p:cNvPr id="3" name="TextBox 2"/>
          <p:cNvSpPr txBox="1"/>
          <p:nvPr/>
        </p:nvSpPr>
        <p:spPr>
          <a:xfrm>
            <a:off x="226142" y="1022555"/>
            <a:ext cx="11600099" cy="2585323"/>
          </a:xfrm>
          <a:prstGeom prst="rect">
            <a:avLst/>
          </a:prstGeom>
          <a:noFill/>
        </p:spPr>
        <p:txBody>
          <a:bodyPr wrap="none" rtlCol="0">
            <a:spAutoFit/>
          </a:bodyPr>
          <a:lstStyle/>
          <a:p>
            <a:pPr marL="285750" indent="-285750">
              <a:buFont typeface="Arial" panose="020B0604020202020204" pitchFamily="34" charset="0"/>
              <a:buChar char="•"/>
            </a:pPr>
            <a:r>
              <a:rPr lang="sk-SK" dirty="0"/>
              <a:t>T vlna sa v prekordiálnych zvodoch mení v priebehu veku:</a:t>
            </a:r>
          </a:p>
          <a:p>
            <a:r>
              <a:rPr lang="sk-SK" dirty="0"/>
              <a:t>      - 1. týždeň života </a:t>
            </a:r>
            <a:r>
              <a:rPr lang="sk-SK" dirty="0">
                <a:sym typeface="Wingdings" panose="05000000000000000000" pitchFamily="2" charset="2"/>
              </a:rPr>
              <a:t> T vlny sú pozitívne v prekordiálnych zvodoch</a:t>
            </a:r>
          </a:p>
          <a:p>
            <a:r>
              <a:rPr lang="sk-SK" dirty="0">
                <a:sym typeface="Wingdings" panose="05000000000000000000" pitchFamily="2" charset="2"/>
              </a:rPr>
              <a:t>      - po 1. týždni v živote  T vlny sa stávajú invertované vo zvodoch V1-V3 (= tzv. „juvenilný T vzor“)</a:t>
            </a:r>
          </a:p>
          <a:p>
            <a:r>
              <a:rPr lang="sk-SK" dirty="0">
                <a:sym typeface="Wingdings" panose="05000000000000000000" pitchFamily="2" charset="2"/>
              </a:rPr>
              <a:t>      - tento vzor pretrváva do cca 8. roku, potom sa T vlny stávajú pozitívnymi vo V1-V3</a:t>
            </a:r>
          </a:p>
          <a:p>
            <a:r>
              <a:rPr lang="sk-SK" dirty="0">
                <a:sym typeface="Wingdings" panose="05000000000000000000" pitchFamily="2" charset="2"/>
              </a:rPr>
              <a:t>      - niekedy juvenilný T vzor pretrváva až do adolescencie a včasnej dospelosti (perzistentné juvenilné T vlny)- mladé ženy</a:t>
            </a:r>
            <a:endParaRPr lang="sk-SK" dirty="0"/>
          </a:p>
          <a:p>
            <a:endParaRPr lang="sk-SK" dirty="0"/>
          </a:p>
          <a:p>
            <a:endParaRPr lang="sk-SK" dirty="0"/>
          </a:p>
          <a:p>
            <a:endParaRPr lang="sk-SK" dirty="0"/>
          </a:p>
          <a:p>
            <a:endParaRPr lang="sk-SK" dirty="0"/>
          </a:p>
        </p:txBody>
      </p:sp>
      <p:sp>
        <p:nvSpPr>
          <p:cNvPr id="4" name="TextBox 3"/>
          <p:cNvSpPr txBox="1"/>
          <p:nvPr/>
        </p:nvSpPr>
        <p:spPr>
          <a:xfrm>
            <a:off x="491613" y="2692684"/>
            <a:ext cx="2866106" cy="1200329"/>
          </a:xfrm>
          <a:prstGeom prst="rect">
            <a:avLst/>
          </a:prstGeom>
          <a:noFill/>
        </p:spPr>
        <p:txBody>
          <a:bodyPr wrap="none" rtlCol="0">
            <a:spAutoFit/>
          </a:bodyPr>
          <a:lstStyle/>
          <a:p>
            <a:r>
              <a:rPr lang="sk-SK" b="1" dirty="0"/>
              <a:t>Vysoké hrotnaté T vlny</a:t>
            </a:r>
          </a:p>
          <a:p>
            <a:r>
              <a:rPr lang="sk-SK" dirty="0">
                <a:solidFill>
                  <a:srgbClr val="FF0000"/>
                </a:solidFill>
              </a:rPr>
              <a:t>hyperkaliémia</a:t>
            </a:r>
          </a:p>
          <a:p>
            <a:r>
              <a:rPr lang="sk-SK" dirty="0">
                <a:solidFill>
                  <a:srgbClr val="FF0000"/>
                </a:solidFill>
              </a:rPr>
              <a:t>HĽK (objemové preťaženie)</a:t>
            </a:r>
          </a:p>
          <a:p>
            <a:r>
              <a:rPr lang="sk-SK" dirty="0">
                <a:solidFill>
                  <a:srgbClr val="FF0000"/>
                </a:solidFill>
              </a:rPr>
              <a:t>benígna včasná repolarizácia</a:t>
            </a:r>
          </a:p>
        </p:txBody>
      </p:sp>
      <p:pic>
        <p:nvPicPr>
          <p:cNvPr id="13318" name="Picture 6" descr="https://litfl.com/wp-content/uploads/2018/08/ECG-Hyperkalaemia-peaked-T-waves-serum-potassium-7.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142" y="3893012"/>
            <a:ext cx="11736801" cy="268653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226711" y="2692683"/>
            <a:ext cx="4471711" cy="1200329"/>
          </a:xfrm>
          <a:prstGeom prst="rect">
            <a:avLst/>
          </a:prstGeom>
          <a:noFill/>
        </p:spPr>
        <p:txBody>
          <a:bodyPr wrap="square" rtlCol="0">
            <a:spAutoFit/>
          </a:bodyPr>
          <a:lstStyle/>
          <a:p>
            <a:r>
              <a:rPr lang="sk-SK" b="1" dirty="0"/>
              <a:t>Ploché T vlny</a:t>
            </a:r>
          </a:p>
          <a:p>
            <a:r>
              <a:rPr lang="sk-SK" dirty="0">
                <a:solidFill>
                  <a:srgbClr val="FF0000"/>
                </a:solidFill>
              </a:rPr>
              <a:t>novorodenci, hypotyreóza, hypokaliémia, digitalis, perikarditída, myokarditída</a:t>
            </a:r>
          </a:p>
          <a:p>
            <a:r>
              <a:rPr lang="sk-SK" dirty="0">
                <a:solidFill>
                  <a:srgbClr val="FF0000"/>
                </a:solidFill>
              </a:rPr>
              <a:t>ischémia myokardu</a:t>
            </a:r>
          </a:p>
        </p:txBody>
      </p:sp>
    </p:spTree>
    <p:extLst>
      <p:ext uri="{BB962C8B-B14F-4D97-AF65-F5344CB8AC3E}">
        <p14:creationId xmlns:p14="http://schemas.microsoft.com/office/powerpoint/2010/main" val="519048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3794" y="226142"/>
            <a:ext cx="6007509" cy="5355312"/>
          </a:xfrm>
          <a:prstGeom prst="rect">
            <a:avLst/>
          </a:prstGeom>
          <a:noFill/>
        </p:spPr>
        <p:txBody>
          <a:bodyPr wrap="square" rtlCol="0">
            <a:spAutoFit/>
          </a:bodyPr>
          <a:lstStyle/>
          <a:p>
            <a:r>
              <a:rPr lang="sk-SK" sz="2400" b="1" dirty="0">
                <a:solidFill>
                  <a:srgbClr val="FF0000"/>
                </a:solidFill>
              </a:rPr>
              <a:t>8. Prevodové časy</a:t>
            </a:r>
          </a:p>
          <a:p>
            <a:endParaRPr lang="sk-SK" sz="2400" b="1" dirty="0">
              <a:solidFill>
                <a:srgbClr val="FF0000"/>
              </a:solidFill>
            </a:endParaRPr>
          </a:p>
          <a:p>
            <a:r>
              <a:rPr lang="sk-SK" sz="2400" b="1" dirty="0">
                <a:solidFill>
                  <a:srgbClr val="FF0000"/>
                </a:solidFill>
              </a:rPr>
              <a:t>PQ interval - </a:t>
            </a:r>
            <a:r>
              <a:rPr lang="sk-SK" sz="2400" dirty="0"/>
              <a:t>závisí od veku a frekvencie srdca:</a:t>
            </a:r>
            <a:endParaRPr lang="sk-SK" sz="2400" b="1" dirty="0"/>
          </a:p>
          <a:p>
            <a:pPr marL="342900" indent="-342900">
              <a:buFont typeface="Arial" panose="020B0604020202020204" pitchFamily="34" charset="0"/>
              <a:buChar char="•"/>
            </a:pPr>
            <a:r>
              <a:rPr lang="sk-SK" sz="2000" b="1" dirty="0"/>
              <a:t>predškoláci : </a:t>
            </a:r>
            <a:r>
              <a:rPr lang="sk-SK" sz="2000" dirty="0"/>
              <a:t>0,07 –</a:t>
            </a:r>
            <a:r>
              <a:rPr lang="sk-SK" sz="2000" b="1" dirty="0"/>
              <a:t> </a:t>
            </a:r>
            <a:r>
              <a:rPr lang="sk-SK" sz="2000" dirty="0"/>
              <a:t>0,16s </a:t>
            </a:r>
          </a:p>
          <a:p>
            <a:pPr marL="342900" indent="-342900">
              <a:buFont typeface="Arial" panose="020B0604020202020204" pitchFamily="34" charset="0"/>
              <a:buChar char="•"/>
            </a:pPr>
            <a:r>
              <a:rPr lang="sk-SK" sz="2000" b="1" dirty="0"/>
              <a:t>starší: </a:t>
            </a:r>
            <a:r>
              <a:rPr lang="sk-SK" sz="2000" dirty="0"/>
              <a:t>0,09 – 0,18s</a:t>
            </a:r>
          </a:p>
          <a:p>
            <a:pPr marL="342900" indent="-342900">
              <a:buFont typeface="Arial" panose="020B0604020202020204" pitchFamily="34" charset="0"/>
              <a:buChar char="•"/>
            </a:pPr>
            <a:r>
              <a:rPr lang="sk-SK" sz="2000" b="1" dirty="0">
                <a:solidFill>
                  <a:srgbClr val="FF0000"/>
                </a:solidFill>
              </a:rPr>
              <a:t>predĺžený: </a:t>
            </a:r>
            <a:r>
              <a:rPr lang="sk-SK" sz="2000" dirty="0"/>
              <a:t>AV blokáda I.st., myokarditída, určité VCC (Ebstein, ASD), digitalis, hyperK+</a:t>
            </a:r>
          </a:p>
          <a:p>
            <a:pPr marL="342900" indent="-342900">
              <a:buFont typeface="Arial" panose="020B0604020202020204" pitchFamily="34" charset="0"/>
              <a:buChar char="•"/>
            </a:pPr>
            <a:r>
              <a:rPr lang="sk-SK" sz="2000" b="1" dirty="0">
                <a:solidFill>
                  <a:srgbClr val="FF0000"/>
                </a:solidFill>
              </a:rPr>
              <a:t>skrátený</a:t>
            </a:r>
            <a:r>
              <a:rPr lang="sk-SK" sz="2000" dirty="0"/>
              <a:t> : preexcitácia</a:t>
            </a:r>
          </a:p>
          <a:p>
            <a:endParaRPr lang="sk-SK" sz="2000" dirty="0"/>
          </a:p>
          <a:p>
            <a:r>
              <a:rPr lang="sk-SK" sz="2400" b="1" dirty="0">
                <a:solidFill>
                  <a:srgbClr val="FF0000"/>
                </a:solidFill>
              </a:rPr>
              <a:t>QRS komplex – </a:t>
            </a:r>
            <a:r>
              <a:rPr lang="sk-SK" sz="2400" dirty="0"/>
              <a:t>závisí od veku</a:t>
            </a:r>
          </a:p>
          <a:p>
            <a:pPr marL="342900" indent="-342900">
              <a:buFont typeface="Arial" panose="020B0604020202020204" pitchFamily="34" charset="0"/>
              <a:buChar char="•"/>
            </a:pPr>
            <a:r>
              <a:rPr lang="sk-SK" sz="2000" b="1" dirty="0">
                <a:solidFill>
                  <a:srgbClr val="FF0000"/>
                </a:solidFill>
              </a:rPr>
              <a:t>predĺžený: </a:t>
            </a:r>
            <a:r>
              <a:rPr lang="sk-SK" sz="2000" dirty="0"/>
              <a:t>ramienkové blokády, preexcitácia,</a:t>
            </a:r>
          </a:p>
          <a:p>
            <a:r>
              <a:rPr lang="sk-SK" sz="2000" b="1" dirty="0">
                <a:solidFill>
                  <a:srgbClr val="FF0000"/>
                </a:solidFill>
              </a:rPr>
              <a:t>                          </a:t>
            </a:r>
            <a:r>
              <a:rPr lang="sk-SK" sz="2000" dirty="0"/>
              <a:t>intraventrikulárny blok, komorové</a:t>
            </a:r>
          </a:p>
          <a:p>
            <a:r>
              <a:rPr lang="sk-SK" sz="2000" b="1" dirty="0">
                <a:solidFill>
                  <a:srgbClr val="FF0000"/>
                </a:solidFill>
              </a:rPr>
              <a:t>                         </a:t>
            </a:r>
            <a:r>
              <a:rPr lang="sk-SK" sz="2000" dirty="0"/>
              <a:t> arytmie</a:t>
            </a:r>
          </a:p>
          <a:p>
            <a:endParaRPr lang="sk-SK" sz="2400" dirty="0">
              <a:solidFill>
                <a:srgbClr val="FF0000"/>
              </a:solidFill>
            </a:endParaRPr>
          </a:p>
          <a:p>
            <a:endParaRPr lang="sk-SK" sz="2400" b="1" dirty="0">
              <a:solidFill>
                <a:srgbClr val="FF0000"/>
              </a:solidFill>
            </a:endParaRPr>
          </a:p>
          <a:p>
            <a:endParaRPr lang="sk-SK" dirty="0"/>
          </a:p>
        </p:txBody>
      </p:sp>
      <p:pic>
        <p:nvPicPr>
          <p:cNvPr id="14338" name="Picture 2" descr="PR interval (ms) with 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9961" y="182650"/>
            <a:ext cx="5119409" cy="3819079"/>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QRS Duration (ms) with 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2021" y="4758813"/>
            <a:ext cx="6532231" cy="1600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84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9754" y="314632"/>
            <a:ext cx="8841844" cy="5293757"/>
          </a:xfrm>
          <a:prstGeom prst="rect">
            <a:avLst/>
          </a:prstGeom>
          <a:noFill/>
        </p:spPr>
        <p:txBody>
          <a:bodyPr wrap="none" rtlCol="0">
            <a:spAutoFit/>
          </a:bodyPr>
          <a:lstStyle/>
          <a:p>
            <a:r>
              <a:rPr lang="sk-SK" sz="2400" b="1" dirty="0">
                <a:solidFill>
                  <a:srgbClr val="FF0000"/>
                </a:solidFill>
              </a:rPr>
              <a:t>QT interval / QTc interval</a:t>
            </a:r>
          </a:p>
          <a:p>
            <a:pPr marL="342900" indent="-342900">
              <a:buFont typeface="Arial" panose="020B0604020202020204" pitchFamily="34" charset="0"/>
              <a:buChar char="•"/>
            </a:pPr>
            <a:r>
              <a:rPr lang="sk-SK" sz="2000" dirty="0"/>
              <a:t>závisí od frekvencie</a:t>
            </a:r>
          </a:p>
          <a:p>
            <a:pPr marL="342900" indent="-342900">
              <a:buFont typeface="Arial" panose="020B0604020202020204" pitchFamily="34" charset="0"/>
              <a:buChar char="•"/>
            </a:pPr>
            <a:r>
              <a:rPr lang="sk-SK" sz="2000" dirty="0"/>
              <a:t>používa sa Bazettova formula pri prepočte QT intervalu vzhľadom na frekvenciu:</a:t>
            </a:r>
          </a:p>
          <a:p>
            <a:endParaRPr lang="sk-SK" sz="2000" b="0" i="0" dirty="0">
              <a:solidFill>
                <a:srgbClr val="222222"/>
              </a:solidFill>
              <a:effectLst/>
              <a:latin typeface="Arial" panose="020B0604020202020204" pitchFamily="34" charset="0"/>
            </a:endParaRPr>
          </a:p>
          <a:p>
            <a:pPr algn="ctr"/>
            <a:r>
              <a:rPr lang="en-US" sz="2000" b="1" i="0" dirty="0" err="1">
                <a:solidFill>
                  <a:srgbClr val="222222"/>
                </a:solidFill>
                <a:effectLst/>
                <a:latin typeface="Arial" panose="020B0604020202020204" pitchFamily="34" charset="0"/>
              </a:rPr>
              <a:t>QTc</a:t>
            </a:r>
            <a:r>
              <a:rPr lang="en-US" sz="2000" b="1" i="0" dirty="0">
                <a:solidFill>
                  <a:srgbClr val="222222"/>
                </a:solidFill>
                <a:effectLst/>
                <a:latin typeface="Arial" panose="020B0604020202020204" pitchFamily="34" charset="0"/>
              </a:rPr>
              <a:t> = </a:t>
            </a:r>
            <a:r>
              <a:rPr lang="sk-SK" sz="2000" b="1" i="0" dirty="0">
                <a:solidFill>
                  <a:srgbClr val="222222"/>
                </a:solidFill>
                <a:effectLst/>
                <a:latin typeface="Arial" panose="020B0604020202020204" pitchFamily="34" charset="0"/>
              </a:rPr>
              <a:t>namerané </a:t>
            </a:r>
            <a:r>
              <a:rPr lang="en-US" sz="2000" b="1" i="0" dirty="0">
                <a:solidFill>
                  <a:srgbClr val="222222"/>
                </a:solidFill>
                <a:effectLst/>
                <a:latin typeface="Arial" panose="020B0604020202020204" pitchFamily="34" charset="0"/>
              </a:rPr>
              <a:t>QT / (√R–R interval)</a:t>
            </a:r>
            <a:endParaRPr lang="sk-SK" sz="2000" b="1" dirty="0"/>
          </a:p>
          <a:p>
            <a:endParaRPr lang="sk-SK" dirty="0"/>
          </a:p>
          <a:p>
            <a:endParaRPr lang="sk-SK" dirty="0"/>
          </a:p>
          <a:p>
            <a:pPr marL="285750" indent="-285750">
              <a:buFont typeface="Arial" panose="020B0604020202020204" pitchFamily="34" charset="0"/>
              <a:buChar char="•"/>
            </a:pPr>
            <a:r>
              <a:rPr lang="sk-SK" dirty="0"/>
              <a:t> štandardne v zvode II alebo V5</a:t>
            </a:r>
          </a:p>
          <a:p>
            <a:pPr marL="285750" indent="-285750">
              <a:buFont typeface="Arial" panose="020B0604020202020204" pitchFamily="34" charset="0"/>
              <a:buChar char="•"/>
            </a:pPr>
            <a:r>
              <a:rPr lang="sk-SK" dirty="0"/>
              <a:t>3 merania, aritmetický priemer</a:t>
            </a:r>
          </a:p>
          <a:p>
            <a:pPr marL="285750" indent="-285750">
              <a:buFont typeface="Arial" panose="020B0604020202020204" pitchFamily="34" charset="0"/>
              <a:buChar char="•"/>
            </a:pPr>
            <a:r>
              <a:rPr lang="sk-SK" dirty="0"/>
              <a:t>normy:</a:t>
            </a:r>
          </a:p>
          <a:p>
            <a:endParaRPr lang="sk-SK" dirty="0"/>
          </a:p>
          <a:p>
            <a:pPr algn="ctr"/>
            <a:r>
              <a:rPr lang="sk-SK" b="1" dirty="0"/>
              <a:t>Dojčatá &lt; 6 mesiacov : </a:t>
            </a:r>
            <a:r>
              <a:rPr lang="en-US" b="1" dirty="0"/>
              <a:t>&lt; 0.49 sec</a:t>
            </a:r>
          </a:p>
          <a:p>
            <a:pPr algn="ctr"/>
            <a:r>
              <a:rPr lang="sk-SK" b="1" dirty="0"/>
              <a:t>Deti &gt; 6 mesiacov</a:t>
            </a:r>
            <a:r>
              <a:rPr lang="en-US" b="1" dirty="0"/>
              <a:t> = &lt; 0.44 sec</a:t>
            </a:r>
            <a:endParaRPr lang="sk-SK" b="1" dirty="0"/>
          </a:p>
          <a:p>
            <a:pPr algn="ctr"/>
            <a:r>
              <a:rPr lang="sk-SK" b="1" dirty="0"/>
              <a:t>Ženy : 0,37- 0,45 sec</a:t>
            </a:r>
          </a:p>
          <a:p>
            <a:pPr algn="ctr"/>
            <a:r>
              <a:rPr lang="sk-SK" b="1" dirty="0"/>
              <a:t>Muži: 0,36- 0,43 sec</a:t>
            </a:r>
            <a:endParaRPr lang="en-US" b="1" dirty="0"/>
          </a:p>
          <a:p>
            <a:endParaRPr lang="sk-SK" dirty="0"/>
          </a:p>
          <a:p>
            <a:r>
              <a:rPr lang="sk-SK" dirty="0">
                <a:solidFill>
                  <a:srgbClr val="FF0000"/>
                </a:solidFill>
              </a:rPr>
              <a:t>Predĺžený QTc </a:t>
            </a:r>
            <a:r>
              <a:rPr lang="sk-SK" dirty="0"/>
              <a:t>: hypokalcémia, myokarditída, syndróm dlhého QT, úrazy hlavy, drogy</a:t>
            </a:r>
          </a:p>
          <a:p>
            <a:r>
              <a:rPr lang="sk-SK" dirty="0">
                <a:solidFill>
                  <a:srgbClr val="FF0000"/>
                </a:solidFill>
              </a:rPr>
              <a:t>Skrátený QTc </a:t>
            </a:r>
            <a:r>
              <a:rPr lang="sk-SK" dirty="0"/>
              <a:t>: hyperkalcémia, digitalis, vrodený syndróm krátkeho QT intervalu</a:t>
            </a:r>
          </a:p>
        </p:txBody>
      </p:sp>
      <p:sp>
        <p:nvSpPr>
          <p:cNvPr id="4" name="Rectangle 3"/>
          <p:cNvSpPr/>
          <p:nvPr/>
        </p:nvSpPr>
        <p:spPr>
          <a:xfrm>
            <a:off x="2475683" y="1504335"/>
            <a:ext cx="4689987" cy="6292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5" name="Rectangle 4"/>
          <p:cNvSpPr/>
          <p:nvPr/>
        </p:nvSpPr>
        <p:spPr>
          <a:xfrm>
            <a:off x="2814897" y="3362632"/>
            <a:ext cx="4175840" cy="14404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46" name="Picture 8" descr="Výsledok vyhľadávania obrázkov pre dopyt qtc bazett formula">
            <a:extLst>
              <a:ext uri="{FF2B5EF4-FFF2-40B4-BE49-F238E27FC236}">
                <a16:creationId xmlns:a16="http://schemas.microsoft.com/office/drawing/2014/main" id="{4BB7E424-4941-4D1B-AC66-CBC0E3C90F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376" t="24159" r="24302" b="32265"/>
          <a:stretch/>
        </p:blipFill>
        <p:spPr bwMode="auto">
          <a:xfrm>
            <a:off x="8150942" y="1504335"/>
            <a:ext cx="3505799" cy="3107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052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litfl.com/wp-content/uploads/2018/08/ECG-Incomplete-RBBB-Normal-Pediatric-2-year-ol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04" y="868412"/>
            <a:ext cx="9951934" cy="573894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9469" y="342900"/>
            <a:ext cx="2385910" cy="369332"/>
          </a:xfrm>
          <a:prstGeom prst="rect">
            <a:avLst/>
          </a:prstGeom>
          <a:noFill/>
        </p:spPr>
        <p:txBody>
          <a:bodyPr wrap="none" rtlCol="0">
            <a:spAutoFit/>
          </a:bodyPr>
          <a:lstStyle/>
          <a:p>
            <a:r>
              <a:rPr lang="sk-SK" dirty="0"/>
              <a:t>Zdravý 2- ročný chlapec</a:t>
            </a:r>
          </a:p>
        </p:txBody>
      </p:sp>
      <p:sp>
        <p:nvSpPr>
          <p:cNvPr id="5" name="TextBox 4"/>
          <p:cNvSpPr txBox="1"/>
          <p:nvPr/>
        </p:nvSpPr>
        <p:spPr>
          <a:xfrm>
            <a:off x="10051743" y="2347546"/>
            <a:ext cx="2140257" cy="2585323"/>
          </a:xfrm>
          <a:prstGeom prst="rect">
            <a:avLst/>
          </a:prstGeom>
          <a:noFill/>
        </p:spPr>
        <p:txBody>
          <a:bodyPr wrap="square" rtlCol="0">
            <a:spAutoFit/>
          </a:bodyPr>
          <a:lstStyle/>
          <a:p>
            <a:pPr marL="285750" indent="-285750">
              <a:buFont typeface="Arial" panose="020B0604020202020204" pitchFamily="34" charset="0"/>
              <a:buChar char="•"/>
            </a:pPr>
            <a:r>
              <a:rPr lang="sk-SK" sz="1600" dirty="0"/>
              <a:t>SF </a:t>
            </a:r>
            <a:r>
              <a:rPr lang="en-US" sz="1600" dirty="0"/>
              <a:t>110 </a:t>
            </a:r>
            <a:r>
              <a:rPr lang="sk-SK" sz="1600" dirty="0"/>
              <a:t>/ min</a:t>
            </a:r>
            <a:endParaRPr lang="en-US" sz="1600" dirty="0"/>
          </a:p>
          <a:p>
            <a:pPr marL="285750" indent="-285750">
              <a:buFont typeface="Arial" panose="020B0604020202020204" pitchFamily="34" charset="0"/>
              <a:buChar char="•"/>
            </a:pPr>
            <a:r>
              <a:rPr lang="sk-SK" sz="1600" dirty="0"/>
              <a:t>d</a:t>
            </a:r>
            <a:r>
              <a:rPr lang="en-US" sz="1600" dirty="0" err="1"/>
              <a:t>ominant</a:t>
            </a:r>
            <a:r>
              <a:rPr lang="sk-SK" sz="1600" dirty="0"/>
              <a:t>ný</a:t>
            </a:r>
            <a:r>
              <a:rPr lang="en-US" sz="1600" dirty="0"/>
              <a:t> R </a:t>
            </a:r>
            <a:r>
              <a:rPr lang="sk-SK" sz="1600" dirty="0"/>
              <a:t>kmit vo</a:t>
            </a:r>
            <a:r>
              <a:rPr lang="en-US" sz="1600" dirty="0"/>
              <a:t> V1-3</a:t>
            </a:r>
            <a:endParaRPr lang="sk-SK" sz="1600" dirty="0"/>
          </a:p>
          <a:p>
            <a:pPr marL="285750" indent="-285750">
              <a:buFont typeface="Arial" panose="020B0604020202020204" pitchFamily="34" charset="0"/>
              <a:buChar char="•"/>
            </a:pPr>
            <a:r>
              <a:rPr lang="en-US" sz="1600" dirty="0"/>
              <a:t>RSR’</a:t>
            </a:r>
            <a:r>
              <a:rPr lang="sk-SK" sz="1600" dirty="0"/>
              <a:t> kofingurácia</a:t>
            </a:r>
            <a:r>
              <a:rPr lang="en-US" sz="1600" dirty="0"/>
              <a:t> (</a:t>
            </a:r>
            <a:r>
              <a:rPr lang="sk-SK" sz="1600" dirty="0"/>
              <a:t>morfológia inkompletnej BPTR) vo</a:t>
            </a:r>
            <a:r>
              <a:rPr lang="en-US" sz="1600" dirty="0"/>
              <a:t> V</a:t>
            </a:r>
            <a:r>
              <a:rPr lang="sk-SK" sz="1600" dirty="0"/>
              <a:t>1</a:t>
            </a:r>
          </a:p>
          <a:p>
            <a:pPr marL="285750" indent="-285750">
              <a:buFont typeface="Arial" panose="020B0604020202020204" pitchFamily="34" charset="0"/>
              <a:buChar char="•"/>
            </a:pPr>
            <a:r>
              <a:rPr lang="sk-SK" sz="1600" dirty="0"/>
              <a:t>j</a:t>
            </a:r>
            <a:r>
              <a:rPr lang="en-US" sz="1600" dirty="0" err="1"/>
              <a:t>uvenil</a:t>
            </a:r>
            <a:r>
              <a:rPr lang="sk-SK" sz="1600" dirty="0"/>
              <a:t>ný</a:t>
            </a:r>
            <a:r>
              <a:rPr lang="en-US" sz="1600" dirty="0"/>
              <a:t> T-wave pattern </a:t>
            </a:r>
            <a:r>
              <a:rPr lang="sk-SK" sz="1600" dirty="0"/>
              <a:t>vo</a:t>
            </a:r>
            <a:r>
              <a:rPr lang="en-US" sz="1600" dirty="0"/>
              <a:t> V1-3</a:t>
            </a:r>
          </a:p>
          <a:p>
            <a:endParaRPr lang="sk-SK" dirty="0"/>
          </a:p>
        </p:txBody>
      </p:sp>
    </p:spTree>
    <p:extLst>
      <p:ext uri="{BB962C8B-B14F-4D97-AF65-F5344CB8AC3E}">
        <p14:creationId xmlns:p14="http://schemas.microsoft.com/office/powerpoint/2010/main" val="1570284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9759" t="11539" r="25505" b="9743"/>
          <a:stretch/>
        </p:blipFill>
        <p:spPr>
          <a:xfrm>
            <a:off x="1538655" y="307650"/>
            <a:ext cx="8141676" cy="6586283"/>
          </a:xfrm>
          <a:prstGeom prst="rect">
            <a:avLst/>
          </a:prstGeom>
        </p:spPr>
      </p:pic>
    </p:spTree>
    <p:extLst>
      <p:ext uri="{BB962C8B-B14F-4D97-AF65-F5344CB8AC3E}">
        <p14:creationId xmlns:p14="http://schemas.microsoft.com/office/powerpoint/2010/main" val="880282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0873" t="13585" r="27123" b="11447"/>
          <a:stretch/>
        </p:blipFill>
        <p:spPr>
          <a:xfrm>
            <a:off x="1742537" y="288111"/>
            <a:ext cx="7936302" cy="6435421"/>
          </a:xfrm>
          <a:prstGeom prst="rect">
            <a:avLst/>
          </a:prstGeom>
        </p:spPr>
      </p:pic>
    </p:spTree>
    <p:extLst>
      <p:ext uri="{BB962C8B-B14F-4D97-AF65-F5344CB8AC3E}">
        <p14:creationId xmlns:p14="http://schemas.microsoft.com/office/powerpoint/2010/main" val="1709164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0094" t="10441" r="27264" b="14213"/>
          <a:stretch/>
        </p:blipFill>
        <p:spPr>
          <a:xfrm>
            <a:off x="2311878" y="91365"/>
            <a:ext cx="7108167" cy="5722839"/>
          </a:xfrm>
          <a:prstGeom prst="rect">
            <a:avLst/>
          </a:prstGeom>
        </p:spPr>
      </p:pic>
      <p:sp>
        <p:nvSpPr>
          <p:cNvPr id="3" name="TextBox 2"/>
          <p:cNvSpPr txBox="1"/>
          <p:nvPr/>
        </p:nvSpPr>
        <p:spPr>
          <a:xfrm>
            <a:off x="1862974" y="5814204"/>
            <a:ext cx="9083449" cy="646331"/>
          </a:xfrm>
          <a:prstGeom prst="rect">
            <a:avLst/>
          </a:prstGeom>
          <a:noFill/>
        </p:spPr>
        <p:txBody>
          <a:bodyPr wrap="square" rtlCol="0">
            <a:spAutoFit/>
          </a:bodyPr>
          <a:lstStyle/>
          <a:p>
            <a:r>
              <a:rPr lang="sk-SK" dirty="0"/>
              <a:t>dominancia PK u novorodencov a dojčiat je postupne nahrádzaná dominanciou ĽK a EKG vo veku </a:t>
            </a:r>
            <a:r>
              <a:rPr lang="sk-SK" b="1" dirty="0">
                <a:solidFill>
                  <a:srgbClr val="FF0000"/>
                </a:solidFill>
              </a:rPr>
              <a:t>3-5 rokov </a:t>
            </a:r>
            <a:r>
              <a:rPr lang="sk-SK" dirty="0"/>
              <a:t>začína byť podobné ako u dospelého človeka</a:t>
            </a:r>
          </a:p>
        </p:txBody>
      </p:sp>
    </p:spTree>
    <p:extLst>
      <p:ext uri="{BB962C8B-B14F-4D97-AF65-F5344CB8AC3E}">
        <p14:creationId xmlns:p14="http://schemas.microsoft.com/office/powerpoint/2010/main" val="1277066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9387" t="14088" r="26910" b="12579"/>
          <a:stretch/>
        </p:blipFill>
        <p:spPr>
          <a:xfrm>
            <a:off x="1723494" y="290297"/>
            <a:ext cx="8067488" cy="6196767"/>
          </a:xfrm>
          <a:prstGeom prst="rect">
            <a:avLst/>
          </a:prstGeom>
        </p:spPr>
      </p:pic>
    </p:spTree>
    <p:extLst>
      <p:ext uri="{BB962C8B-B14F-4D97-AF65-F5344CB8AC3E}">
        <p14:creationId xmlns:p14="http://schemas.microsoft.com/office/powerpoint/2010/main" val="38142279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A2AA2D7F413FA4ABD7030948EA14045" ma:contentTypeVersion="2" ma:contentTypeDescription="Umožňuje vytvoriť nový dokument." ma:contentTypeScope="" ma:versionID="a5dea5287b74b4e074f710f877ddedee">
  <xsd:schema xmlns:xsd="http://www.w3.org/2001/XMLSchema" xmlns:xs="http://www.w3.org/2001/XMLSchema" xmlns:p="http://schemas.microsoft.com/office/2006/metadata/properties" xmlns:ns2="72306988-b6e2-4518-893d-42a3203d30d8" targetNamespace="http://schemas.microsoft.com/office/2006/metadata/properties" ma:root="true" ma:fieldsID="ab3ec977eeac74233076ffeb4fc59ff9" ns2:_="">
    <xsd:import namespace="72306988-b6e2-4518-893d-42a3203d30d8"/>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306988-b6e2-4518-893d-42a3203d30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37F216B-FDB0-4490-805C-96873350AC94}"/>
</file>

<file path=customXml/itemProps2.xml><?xml version="1.0" encoding="utf-8"?>
<ds:datastoreItem xmlns:ds="http://schemas.openxmlformats.org/officeDocument/2006/customXml" ds:itemID="{57A0D5C0-A606-46B7-8864-4C83B1ECE422}"/>
</file>

<file path=customXml/itemProps3.xml><?xml version="1.0" encoding="utf-8"?>
<ds:datastoreItem xmlns:ds="http://schemas.openxmlformats.org/officeDocument/2006/customXml" ds:itemID="{B1BF441D-C565-4214-A74C-45FCCA76EB29}"/>
</file>

<file path=docProps/app.xml><?xml version="1.0" encoding="utf-8"?>
<Properties xmlns="http://schemas.openxmlformats.org/officeDocument/2006/extended-properties" xmlns:vt="http://schemas.openxmlformats.org/officeDocument/2006/docPropsVTypes">
  <TotalTime>515</TotalTime>
  <Words>1471</Words>
  <Application>Microsoft Office PowerPoint</Application>
  <PresentationFormat>Širokouhlá</PresentationFormat>
  <Paragraphs>233</Paragraphs>
  <Slides>23</Slides>
  <Notes>1</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23</vt:i4>
      </vt:variant>
    </vt:vector>
  </HeadingPairs>
  <TitlesOfParts>
    <vt:vector size="27" baseType="lpstr">
      <vt:lpstr>Arial</vt:lpstr>
      <vt:lpstr>Calibri</vt:lpstr>
      <vt:lpstr>Calibri Light</vt:lpstr>
      <vt:lpstr>Office Theme</vt:lpstr>
      <vt:lpstr>EKG zmeny v detskom veku</vt:lpstr>
      <vt:lpstr>Interpretácia EKG v pediatrii</vt:lpstr>
      <vt:lpstr>Fyziologické nálezy na detskom EKG</vt:lpstr>
      <vt:lpstr>Deskriptívny popis EKG u detí</vt:lpstr>
      <vt:lpstr>Deskriptívny popis EKG u detí</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lenovo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EKG zmeny v detskom veku</dc:title>
  <dc:creator>User</dc:creator>
  <cp:lastModifiedBy>Chudá Zuzana</cp:lastModifiedBy>
  <cp:revision>43</cp:revision>
  <dcterms:created xsi:type="dcterms:W3CDTF">2020-02-23T15:59:39Z</dcterms:created>
  <dcterms:modified xsi:type="dcterms:W3CDTF">2020-11-02T18:23:51Z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0x0101004A2AA2D7F413FA4ABD7030948EA14045</vt:lpwstr>
  </property>
</Properties>
</file>