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56" r:id="rId2"/>
  </p:sldIdLst>
  <p:sldSz cx="43205400" cy="28803600"/>
  <p:notesSz cx="6858000" cy="9947275"/>
  <p:defaultTextStyle>
    <a:defPPr>
      <a:defRPr lang="sk-SK"/>
    </a:defPPr>
    <a:lvl1pPr marL="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1pPr>
    <a:lvl2pPr marL="20574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2pPr>
    <a:lvl3pPr marL="41148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3pPr>
    <a:lvl4pPr marL="61722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4pPr>
    <a:lvl5pPr marL="82296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5pPr>
    <a:lvl6pPr marL="102870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6pPr>
    <a:lvl7pPr marL="123444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7pPr>
    <a:lvl8pPr marL="144018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8pPr>
    <a:lvl9pPr marL="16459200" algn="l" defTabSz="4114800" rtl="0" eaLnBrk="1" latinLnBrk="0" hangingPunct="1">
      <a:defRPr sz="81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9072">
          <p15:clr>
            <a:srgbClr val="A4A3A4"/>
          </p15:clr>
        </p15:guide>
        <p15:guide id="2" pos="1360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CFF99"/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34587" autoAdjust="0"/>
    <p:restoredTop sz="86395" autoAdjust="0"/>
  </p:normalViewPr>
  <p:slideViewPr>
    <p:cSldViewPr>
      <p:cViewPr>
        <p:scale>
          <a:sx n="30" d="100"/>
          <a:sy n="30" d="100"/>
        </p:scale>
        <p:origin x="24" y="-966"/>
      </p:cViewPr>
      <p:guideLst>
        <p:guide orient="horz" pos="9072"/>
        <p:guide pos="1360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hlavičky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97364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97364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DB847C0-39C7-4BF8-A9EB-2CB2BBBA2911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4" name="Zástupný symbol obrazu snímky 3"/>
          <p:cNvSpPr>
            <a:spLocks noGrp="1" noRot="1" noChangeAspect="1"/>
          </p:cNvSpPr>
          <p:nvPr>
            <p:ph type="sldImg" idx="2"/>
          </p:nvPr>
        </p:nvSpPr>
        <p:spPr>
          <a:xfrm>
            <a:off x="631825" y="746125"/>
            <a:ext cx="5594350" cy="3730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k-SK"/>
          </a:p>
        </p:txBody>
      </p:sp>
      <p:sp>
        <p:nvSpPr>
          <p:cNvPr id="5" name="Zástupný symbol poznámok 4"/>
          <p:cNvSpPr>
            <a:spLocks noGrp="1"/>
          </p:cNvSpPr>
          <p:nvPr>
            <p:ph type="body" sz="quarter" idx="3"/>
          </p:nvPr>
        </p:nvSpPr>
        <p:spPr>
          <a:xfrm>
            <a:off x="685800" y="4724956"/>
            <a:ext cx="5486400" cy="447627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4"/>
          </p:nvPr>
        </p:nvSpPr>
        <p:spPr>
          <a:xfrm>
            <a:off x="0" y="9448185"/>
            <a:ext cx="2971800" cy="49736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5"/>
          </p:nvPr>
        </p:nvSpPr>
        <p:spPr>
          <a:xfrm>
            <a:off x="3884613" y="9448185"/>
            <a:ext cx="2971800" cy="49736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02219E5-CBE4-4A98-B5AD-46B3B91F0E18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85067050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obrazu snímky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oznámo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 dirty="0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02219E5-CBE4-4A98-B5AD-46B3B91F0E18}" type="slidenum">
              <a:rPr lang="sk-SK" smtClean="0"/>
              <a:t>1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15311542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á sním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3240405" y="8947787"/>
            <a:ext cx="36724590" cy="6174105"/>
          </a:xfrm>
        </p:spPr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6480810" y="16322040"/>
            <a:ext cx="30243780" cy="736092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4114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6172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8229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0287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234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14401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16459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k-SK" smtClean="0"/>
              <a:t>Upravte štýl predlohy podnadpisov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1747344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4081723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Hlavička sekc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3412929" y="18508982"/>
            <a:ext cx="36724590" cy="5720715"/>
          </a:xfrm>
        </p:spPr>
        <p:txBody>
          <a:bodyPr anchor="t"/>
          <a:lstStyle>
            <a:lvl1pPr algn="l">
              <a:defRPr sz="18000" b="1" cap="all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3412929" y="12208197"/>
            <a:ext cx="36724590" cy="6300785"/>
          </a:xfrm>
        </p:spPr>
        <p:txBody>
          <a:bodyPr anchor="b"/>
          <a:lstStyle>
            <a:lvl1pPr marL="0" indent="0">
              <a:buNone/>
              <a:defRPr sz="9000">
                <a:solidFill>
                  <a:schemeClr val="tx1">
                    <a:tint val="75000"/>
                  </a:schemeClr>
                </a:solidFill>
              </a:defRPr>
            </a:lvl1pPr>
            <a:lvl2pPr marL="2057400" indent="0">
              <a:buNone/>
              <a:defRPr sz="8100">
                <a:solidFill>
                  <a:schemeClr val="tx1">
                    <a:tint val="75000"/>
                  </a:schemeClr>
                </a:solidFill>
              </a:defRPr>
            </a:lvl2pPr>
            <a:lvl3pPr marL="4114800" indent="0">
              <a:buNone/>
              <a:defRPr sz="7200">
                <a:solidFill>
                  <a:schemeClr val="tx1">
                    <a:tint val="75000"/>
                  </a:schemeClr>
                </a:solidFill>
              </a:defRPr>
            </a:lvl3pPr>
            <a:lvl4pPr marL="6172200" indent="0">
              <a:buNone/>
              <a:defRPr sz="6300">
                <a:solidFill>
                  <a:schemeClr val="tx1">
                    <a:tint val="75000"/>
                  </a:schemeClr>
                </a:solidFill>
              </a:defRPr>
            </a:lvl4pPr>
            <a:lvl5pPr marL="8229600" indent="0">
              <a:buNone/>
              <a:defRPr sz="6300">
                <a:solidFill>
                  <a:schemeClr val="tx1">
                    <a:tint val="75000"/>
                  </a:schemeClr>
                </a:solidFill>
              </a:defRPr>
            </a:lvl5pPr>
            <a:lvl6pPr marL="10287000" indent="0">
              <a:buNone/>
              <a:defRPr sz="6300">
                <a:solidFill>
                  <a:schemeClr val="tx1">
                    <a:tint val="75000"/>
                  </a:schemeClr>
                </a:solidFill>
              </a:defRPr>
            </a:lvl6pPr>
            <a:lvl7pPr marL="12344400" indent="0">
              <a:buNone/>
              <a:defRPr sz="6300">
                <a:solidFill>
                  <a:schemeClr val="tx1">
                    <a:tint val="75000"/>
                  </a:schemeClr>
                </a:solidFill>
              </a:defRPr>
            </a:lvl7pPr>
            <a:lvl8pPr marL="14401800" indent="0">
              <a:buNone/>
              <a:defRPr sz="6300">
                <a:solidFill>
                  <a:schemeClr val="tx1">
                    <a:tint val="75000"/>
                  </a:schemeClr>
                </a:solidFill>
              </a:defRPr>
            </a:lvl8pPr>
            <a:lvl9pPr marL="16459200" indent="0">
              <a:buNone/>
              <a:defRPr sz="63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47106455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sz="half" idx="1"/>
          </p:nvPr>
        </p:nvSpPr>
        <p:spPr>
          <a:xfrm>
            <a:off x="10208778" y="28230197"/>
            <a:ext cx="91503934" cy="79836645"/>
          </a:xfrm>
        </p:spPr>
        <p:txBody>
          <a:bodyPr/>
          <a:lstStyle>
            <a:lvl1pPr>
              <a:defRPr sz="12600"/>
            </a:lvl1pPr>
            <a:lvl2pPr>
              <a:defRPr sz="10800"/>
            </a:lvl2pPr>
            <a:lvl3pPr>
              <a:defRPr sz="9000"/>
            </a:lvl3pPr>
            <a:lvl4pPr>
              <a:defRPr sz="8100"/>
            </a:lvl4pPr>
            <a:lvl5pPr>
              <a:defRPr sz="8100"/>
            </a:lvl5pPr>
            <a:lvl6pPr>
              <a:defRPr sz="8100"/>
            </a:lvl6pPr>
            <a:lvl7pPr>
              <a:defRPr sz="8100"/>
            </a:lvl7pPr>
            <a:lvl8pPr>
              <a:defRPr sz="8100"/>
            </a:lvl8pPr>
            <a:lvl9pPr>
              <a:defRPr sz="81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102432805" y="28230197"/>
            <a:ext cx="91503939" cy="79836645"/>
          </a:xfrm>
        </p:spPr>
        <p:txBody>
          <a:bodyPr/>
          <a:lstStyle>
            <a:lvl1pPr>
              <a:defRPr sz="12600"/>
            </a:lvl1pPr>
            <a:lvl2pPr>
              <a:defRPr sz="10800"/>
            </a:lvl2pPr>
            <a:lvl3pPr>
              <a:defRPr sz="9000"/>
            </a:lvl3pPr>
            <a:lvl4pPr>
              <a:defRPr sz="8100"/>
            </a:lvl4pPr>
            <a:lvl5pPr>
              <a:defRPr sz="8100"/>
            </a:lvl5pPr>
            <a:lvl6pPr>
              <a:defRPr sz="8100"/>
            </a:lvl6pPr>
            <a:lvl7pPr>
              <a:defRPr sz="8100"/>
            </a:lvl7pPr>
            <a:lvl8pPr>
              <a:defRPr sz="8100"/>
            </a:lvl8pPr>
            <a:lvl9pPr>
              <a:defRPr sz="81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83585874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160270" y="1153480"/>
            <a:ext cx="38884860" cy="4800600"/>
          </a:xfrm>
        </p:spPr>
        <p:txBody>
          <a:bodyPr/>
          <a:lstStyle>
            <a:lvl1pPr>
              <a:defRPr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2160270" y="6447475"/>
            <a:ext cx="19089888" cy="2687000"/>
          </a:xfrm>
        </p:spPr>
        <p:txBody>
          <a:bodyPr anchor="b"/>
          <a:lstStyle>
            <a:lvl1pPr marL="0" indent="0">
              <a:buNone/>
              <a:defRPr sz="10800" b="1"/>
            </a:lvl1pPr>
            <a:lvl2pPr marL="2057400" indent="0">
              <a:buNone/>
              <a:defRPr sz="9000" b="1"/>
            </a:lvl2pPr>
            <a:lvl3pPr marL="4114800" indent="0">
              <a:buNone/>
              <a:defRPr sz="8100" b="1"/>
            </a:lvl3pPr>
            <a:lvl4pPr marL="6172200" indent="0">
              <a:buNone/>
              <a:defRPr sz="7200" b="1"/>
            </a:lvl4pPr>
            <a:lvl5pPr marL="8229600" indent="0">
              <a:buNone/>
              <a:defRPr sz="7200" b="1"/>
            </a:lvl5pPr>
            <a:lvl6pPr marL="10287000" indent="0">
              <a:buNone/>
              <a:defRPr sz="7200" b="1"/>
            </a:lvl6pPr>
            <a:lvl7pPr marL="12344400" indent="0">
              <a:buNone/>
              <a:defRPr sz="7200" b="1"/>
            </a:lvl7pPr>
            <a:lvl8pPr marL="14401800" indent="0">
              <a:buNone/>
              <a:defRPr sz="7200" b="1"/>
            </a:lvl8pPr>
            <a:lvl9pPr marL="16459200" indent="0">
              <a:buNone/>
              <a:defRPr sz="7200" b="1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2160270" y="9134475"/>
            <a:ext cx="19089888" cy="16595410"/>
          </a:xfrm>
        </p:spPr>
        <p:txBody>
          <a:bodyPr/>
          <a:lstStyle>
            <a:lvl1pPr>
              <a:defRPr sz="10800"/>
            </a:lvl1pPr>
            <a:lvl2pPr>
              <a:defRPr sz="9000"/>
            </a:lvl2pPr>
            <a:lvl3pPr>
              <a:defRPr sz="8100"/>
            </a:lvl3pPr>
            <a:lvl4pPr>
              <a:defRPr sz="7200"/>
            </a:lvl4pPr>
            <a:lvl5pPr>
              <a:defRPr sz="7200"/>
            </a:lvl5pPr>
            <a:lvl6pPr>
              <a:defRPr sz="7200"/>
            </a:lvl6pPr>
            <a:lvl7pPr>
              <a:defRPr sz="7200"/>
            </a:lvl7pPr>
            <a:lvl8pPr>
              <a:defRPr sz="7200"/>
            </a:lvl8pPr>
            <a:lvl9pPr>
              <a:defRPr sz="72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textu 4"/>
          <p:cNvSpPr>
            <a:spLocks noGrp="1"/>
          </p:cNvSpPr>
          <p:nvPr>
            <p:ph type="body" sz="quarter" idx="3"/>
          </p:nvPr>
        </p:nvSpPr>
        <p:spPr>
          <a:xfrm>
            <a:off x="21947745" y="6447475"/>
            <a:ext cx="19097387" cy="2687000"/>
          </a:xfrm>
        </p:spPr>
        <p:txBody>
          <a:bodyPr anchor="b"/>
          <a:lstStyle>
            <a:lvl1pPr marL="0" indent="0">
              <a:buNone/>
              <a:defRPr sz="10800" b="1"/>
            </a:lvl1pPr>
            <a:lvl2pPr marL="2057400" indent="0">
              <a:buNone/>
              <a:defRPr sz="9000" b="1"/>
            </a:lvl2pPr>
            <a:lvl3pPr marL="4114800" indent="0">
              <a:buNone/>
              <a:defRPr sz="8100" b="1"/>
            </a:lvl3pPr>
            <a:lvl4pPr marL="6172200" indent="0">
              <a:buNone/>
              <a:defRPr sz="7200" b="1"/>
            </a:lvl4pPr>
            <a:lvl5pPr marL="8229600" indent="0">
              <a:buNone/>
              <a:defRPr sz="7200" b="1"/>
            </a:lvl5pPr>
            <a:lvl6pPr marL="10287000" indent="0">
              <a:buNone/>
              <a:defRPr sz="7200" b="1"/>
            </a:lvl6pPr>
            <a:lvl7pPr marL="12344400" indent="0">
              <a:buNone/>
              <a:defRPr sz="7200" b="1"/>
            </a:lvl7pPr>
            <a:lvl8pPr marL="14401800" indent="0">
              <a:buNone/>
              <a:defRPr sz="7200" b="1"/>
            </a:lvl8pPr>
            <a:lvl9pPr marL="16459200" indent="0">
              <a:buNone/>
              <a:defRPr sz="7200" b="1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6" name="Zástupný symbol obsahu 5"/>
          <p:cNvSpPr>
            <a:spLocks noGrp="1"/>
          </p:cNvSpPr>
          <p:nvPr>
            <p:ph sz="quarter" idx="4"/>
          </p:nvPr>
        </p:nvSpPr>
        <p:spPr>
          <a:xfrm>
            <a:off x="21947745" y="9134475"/>
            <a:ext cx="19097387" cy="16595410"/>
          </a:xfrm>
        </p:spPr>
        <p:txBody>
          <a:bodyPr/>
          <a:lstStyle>
            <a:lvl1pPr>
              <a:defRPr sz="10800"/>
            </a:lvl1pPr>
            <a:lvl2pPr>
              <a:defRPr sz="9000"/>
            </a:lvl2pPr>
            <a:lvl3pPr>
              <a:defRPr sz="8100"/>
            </a:lvl3pPr>
            <a:lvl4pPr>
              <a:defRPr sz="7200"/>
            </a:lvl4pPr>
            <a:lvl5pPr>
              <a:defRPr sz="7200"/>
            </a:lvl5pPr>
            <a:lvl6pPr>
              <a:defRPr sz="7200"/>
            </a:lvl6pPr>
            <a:lvl7pPr>
              <a:defRPr sz="7200"/>
            </a:lvl7pPr>
            <a:lvl8pPr>
              <a:defRPr sz="7200"/>
            </a:lvl8pPr>
            <a:lvl9pPr>
              <a:defRPr sz="72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7" name="Zástupný symbol dátumu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8" name="Zástupný symbol päty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Zástupný symbol čísla snímky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772962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Len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4" name="Zástupný symbol päty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Zástupný symbol čísla snímky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8173942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dátumu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3" name="Zástupný symbol päty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239066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160272" y="1146810"/>
            <a:ext cx="14214279" cy="4880610"/>
          </a:xfrm>
        </p:spPr>
        <p:txBody>
          <a:bodyPr anchor="b"/>
          <a:lstStyle>
            <a:lvl1pPr algn="l">
              <a:defRPr sz="9000" b="1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16892111" y="1146812"/>
            <a:ext cx="24153019" cy="24583075"/>
          </a:xfrm>
        </p:spPr>
        <p:txBody>
          <a:bodyPr/>
          <a:lstStyle>
            <a:lvl1pPr>
              <a:defRPr sz="14400"/>
            </a:lvl1pPr>
            <a:lvl2pPr>
              <a:defRPr sz="12600"/>
            </a:lvl2pPr>
            <a:lvl3pPr>
              <a:defRPr sz="10800"/>
            </a:lvl3pPr>
            <a:lvl4pPr>
              <a:defRPr sz="9000"/>
            </a:lvl4pPr>
            <a:lvl5pPr>
              <a:defRPr sz="9000"/>
            </a:lvl5pPr>
            <a:lvl6pPr>
              <a:defRPr sz="9000"/>
            </a:lvl6pPr>
            <a:lvl7pPr>
              <a:defRPr sz="9000"/>
            </a:lvl7pPr>
            <a:lvl8pPr>
              <a:defRPr sz="9000"/>
            </a:lvl8pPr>
            <a:lvl9pPr>
              <a:defRPr sz="9000"/>
            </a:lvl9pPr>
          </a:lstStyle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2160272" y="6027422"/>
            <a:ext cx="14214279" cy="19702465"/>
          </a:xfrm>
        </p:spPr>
        <p:txBody>
          <a:bodyPr/>
          <a:lstStyle>
            <a:lvl1pPr marL="0" indent="0">
              <a:buNone/>
              <a:defRPr sz="6300"/>
            </a:lvl1pPr>
            <a:lvl2pPr marL="2057400" indent="0">
              <a:buNone/>
              <a:defRPr sz="5400"/>
            </a:lvl2pPr>
            <a:lvl3pPr marL="4114800" indent="0">
              <a:buNone/>
              <a:defRPr sz="4500"/>
            </a:lvl3pPr>
            <a:lvl4pPr marL="6172200" indent="0">
              <a:buNone/>
              <a:defRPr sz="4100"/>
            </a:lvl4pPr>
            <a:lvl5pPr marL="8229600" indent="0">
              <a:buNone/>
              <a:defRPr sz="4100"/>
            </a:lvl5pPr>
            <a:lvl6pPr marL="10287000" indent="0">
              <a:buNone/>
              <a:defRPr sz="4100"/>
            </a:lvl6pPr>
            <a:lvl7pPr marL="12344400" indent="0">
              <a:buNone/>
              <a:defRPr sz="4100"/>
            </a:lvl7pPr>
            <a:lvl8pPr marL="14401800" indent="0">
              <a:buNone/>
              <a:defRPr sz="4100"/>
            </a:lvl8pPr>
            <a:lvl9pPr marL="16459200" indent="0">
              <a:buNone/>
              <a:defRPr sz="4100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7836806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8468561" y="20162520"/>
            <a:ext cx="25923240" cy="2380300"/>
          </a:xfrm>
        </p:spPr>
        <p:txBody>
          <a:bodyPr anchor="b"/>
          <a:lstStyle>
            <a:lvl1pPr algn="l">
              <a:defRPr sz="9000" b="1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obrázka 2"/>
          <p:cNvSpPr>
            <a:spLocks noGrp="1"/>
          </p:cNvSpPr>
          <p:nvPr>
            <p:ph type="pic" idx="1"/>
          </p:nvPr>
        </p:nvSpPr>
        <p:spPr>
          <a:xfrm>
            <a:off x="8468561" y="2573655"/>
            <a:ext cx="25923240" cy="17282160"/>
          </a:xfrm>
        </p:spPr>
        <p:txBody>
          <a:bodyPr/>
          <a:lstStyle>
            <a:lvl1pPr marL="0" indent="0">
              <a:buNone/>
              <a:defRPr sz="14400"/>
            </a:lvl1pPr>
            <a:lvl2pPr marL="2057400" indent="0">
              <a:buNone/>
              <a:defRPr sz="12600"/>
            </a:lvl2pPr>
            <a:lvl3pPr marL="4114800" indent="0">
              <a:buNone/>
              <a:defRPr sz="10800"/>
            </a:lvl3pPr>
            <a:lvl4pPr marL="6172200" indent="0">
              <a:buNone/>
              <a:defRPr sz="9000"/>
            </a:lvl4pPr>
            <a:lvl5pPr marL="8229600" indent="0">
              <a:buNone/>
              <a:defRPr sz="9000"/>
            </a:lvl5pPr>
            <a:lvl6pPr marL="10287000" indent="0">
              <a:buNone/>
              <a:defRPr sz="9000"/>
            </a:lvl6pPr>
            <a:lvl7pPr marL="12344400" indent="0">
              <a:buNone/>
              <a:defRPr sz="9000"/>
            </a:lvl7pPr>
            <a:lvl8pPr marL="14401800" indent="0">
              <a:buNone/>
              <a:defRPr sz="9000"/>
            </a:lvl8pPr>
            <a:lvl9pPr marL="16459200" indent="0">
              <a:buNone/>
              <a:defRPr sz="9000"/>
            </a:lvl9pPr>
          </a:lstStyle>
          <a:p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8468561" y="22542820"/>
            <a:ext cx="25923240" cy="3380420"/>
          </a:xfrm>
        </p:spPr>
        <p:txBody>
          <a:bodyPr/>
          <a:lstStyle>
            <a:lvl1pPr marL="0" indent="0">
              <a:buNone/>
              <a:defRPr sz="6300"/>
            </a:lvl1pPr>
            <a:lvl2pPr marL="2057400" indent="0">
              <a:buNone/>
              <a:defRPr sz="5400"/>
            </a:lvl2pPr>
            <a:lvl3pPr marL="4114800" indent="0">
              <a:buNone/>
              <a:defRPr sz="4500"/>
            </a:lvl3pPr>
            <a:lvl4pPr marL="6172200" indent="0">
              <a:buNone/>
              <a:defRPr sz="4100"/>
            </a:lvl4pPr>
            <a:lvl5pPr marL="8229600" indent="0">
              <a:buNone/>
              <a:defRPr sz="4100"/>
            </a:lvl5pPr>
            <a:lvl6pPr marL="10287000" indent="0">
              <a:buNone/>
              <a:defRPr sz="4100"/>
            </a:lvl6pPr>
            <a:lvl7pPr marL="12344400" indent="0">
              <a:buNone/>
              <a:defRPr sz="4100"/>
            </a:lvl7pPr>
            <a:lvl8pPr marL="14401800" indent="0">
              <a:buNone/>
              <a:defRPr sz="4100"/>
            </a:lvl8pPr>
            <a:lvl9pPr marL="16459200" indent="0">
              <a:buNone/>
              <a:defRPr sz="4100"/>
            </a:lvl9pPr>
          </a:lstStyle>
          <a:p>
            <a:pPr lvl="0"/>
            <a:r>
              <a:rPr lang="sk-SK" smtClean="0"/>
              <a:t>Upravte štýl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31547207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z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90701825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Z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vislý nadpis 1"/>
          <p:cNvSpPr>
            <a:spLocks noGrp="1"/>
          </p:cNvSpPr>
          <p:nvPr>
            <p:ph type="title" orient="vert"/>
          </p:nvPr>
        </p:nvSpPr>
        <p:spPr>
          <a:xfrm>
            <a:off x="148008501" y="4847277"/>
            <a:ext cx="45928243" cy="103219565"/>
          </a:xfrm>
        </p:spPr>
        <p:txBody>
          <a:bodyPr vert="eaVert"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>
          <a:xfrm>
            <a:off x="10208779" y="4847277"/>
            <a:ext cx="137079630" cy="103219565"/>
          </a:xfrm>
        </p:spPr>
        <p:txBody>
          <a:bodyPr vert="eaVert"/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91322198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nadpisu 1"/>
          <p:cNvSpPr>
            <a:spLocks noGrp="1"/>
          </p:cNvSpPr>
          <p:nvPr>
            <p:ph type="title"/>
          </p:nvPr>
        </p:nvSpPr>
        <p:spPr>
          <a:xfrm>
            <a:off x="2160270" y="1153480"/>
            <a:ext cx="38884860" cy="4800600"/>
          </a:xfrm>
          <a:prstGeom prst="rect">
            <a:avLst/>
          </a:prstGeom>
        </p:spPr>
        <p:txBody>
          <a:bodyPr vert="horz" lIns="411480" tIns="205740" rIns="411480" bIns="205740" rtlCol="0" anchor="ctr">
            <a:normAutofit/>
          </a:bodyPr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2160270" y="6720842"/>
            <a:ext cx="38884860" cy="19009045"/>
          </a:xfrm>
          <a:prstGeom prst="rect">
            <a:avLst/>
          </a:prstGeom>
        </p:spPr>
        <p:txBody>
          <a:bodyPr vert="horz" lIns="411480" tIns="205740" rIns="411480" bIns="205740" rtlCol="0">
            <a:normAutofit/>
          </a:bodyPr>
          <a:lstStyle/>
          <a:p>
            <a:pPr lvl="0"/>
            <a:r>
              <a:rPr lang="sk-SK" smtClean="0"/>
              <a:t>Upravte štýl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2"/>
          </p:nvPr>
        </p:nvSpPr>
        <p:spPr>
          <a:xfrm>
            <a:off x="2160270" y="26696672"/>
            <a:ext cx="10081260" cy="1533525"/>
          </a:xfrm>
          <a:prstGeom prst="rect">
            <a:avLst/>
          </a:prstGeom>
        </p:spPr>
        <p:txBody>
          <a:bodyPr vert="horz" lIns="411480" tIns="205740" rIns="411480" bIns="205740" rtlCol="0" anchor="ctr"/>
          <a:lstStyle>
            <a:lvl1pPr algn="l">
              <a:defRPr sz="5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FAEF2B8-6302-4C4D-9486-769D0E5DDD04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3"/>
          </p:nvPr>
        </p:nvSpPr>
        <p:spPr>
          <a:xfrm>
            <a:off x="14761845" y="26696672"/>
            <a:ext cx="13681710" cy="1533525"/>
          </a:xfrm>
          <a:prstGeom prst="rect">
            <a:avLst/>
          </a:prstGeom>
        </p:spPr>
        <p:txBody>
          <a:bodyPr vert="horz" lIns="411480" tIns="205740" rIns="411480" bIns="205740" rtlCol="0" anchor="ctr"/>
          <a:lstStyle>
            <a:lvl1pPr algn="ctr">
              <a:defRPr sz="5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4"/>
          </p:nvPr>
        </p:nvSpPr>
        <p:spPr>
          <a:xfrm>
            <a:off x="30963870" y="26696672"/>
            <a:ext cx="10081260" cy="1533525"/>
          </a:xfrm>
          <a:prstGeom prst="rect">
            <a:avLst/>
          </a:prstGeom>
        </p:spPr>
        <p:txBody>
          <a:bodyPr vert="horz" lIns="411480" tIns="205740" rIns="411480" bIns="205740" rtlCol="0" anchor="ctr"/>
          <a:lstStyle>
            <a:lvl1pPr algn="r">
              <a:defRPr sz="5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F1E3E9E-845E-4E20-866C-D5CC8E5ED10F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5667865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114800" rtl="0" eaLnBrk="1" latinLnBrk="0" hangingPunct="1">
        <a:spcBef>
          <a:spcPct val="0"/>
        </a:spcBef>
        <a:buNone/>
        <a:defRPr sz="19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543050" indent="-1543050" algn="l" defTabSz="4114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4400" kern="1200">
          <a:solidFill>
            <a:schemeClr val="tx1"/>
          </a:solidFill>
          <a:latin typeface="+mn-lt"/>
          <a:ea typeface="+mn-ea"/>
          <a:cs typeface="+mn-cs"/>
        </a:defRPr>
      </a:lvl1pPr>
      <a:lvl2pPr marL="3343275" indent="-1285875" algn="l" defTabSz="4114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2600" kern="1200">
          <a:solidFill>
            <a:schemeClr val="tx1"/>
          </a:solidFill>
          <a:latin typeface="+mn-lt"/>
          <a:ea typeface="+mn-ea"/>
          <a:cs typeface="+mn-cs"/>
        </a:defRPr>
      </a:lvl2pPr>
      <a:lvl3pPr marL="5143500" indent="-1028700" algn="l" defTabSz="4114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0800" kern="1200">
          <a:solidFill>
            <a:schemeClr val="tx1"/>
          </a:solidFill>
          <a:latin typeface="+mn-lt"/>
          <a:ea typeface="+mn-ea"/>
          <a:cs typeface="+mn-cs"/>
        </a:defRPr>
      </a:lvl3pPr>
      <a:lvl4pPr marL="7200900" indent="-1028700" algn="l" defTabSz="4114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9000" kern="1200">
          <a:solidFill>
            <a:schemeClr val="tx1"/>
          </a:solidFill>
          <a:latin typeface="+mn-lt"/>
          <a:ea typeface="+mn-ea"/>
          <a:cs typeface="+mn-cs"/>
        </a:defRPr>
      </a:lvl4pPr>
      <a:lvl5pPr marL="9258300" indent="-1028700" algn="l" defTabSz="4114800" rtl="0" eaLnBrk="1" latinLnBrk="0" hangingPunct="1">
        <a:spcBef>
          <a:spcPct val="20000"/>
        </a:spcBef>
        <a:buFont typeface="Arial" panose="020B0604020202020204" pitchFamily="34" charset="0"/>
        <a:buChar char="»"/>
        <a:defRPr sz="9000" kern="1200">
          <a:solidFill>
            <a:schemeClr val="tx1"/>
          </a:solidFill>
          <a:latin typeface="+mn-lt"/>
          <a:ea typeface="+mn-ea"/>
          <a:cs typeface="+mn-cs"/>
        </a:defRPr>
      </a:lvl5pPr>
      <a:lvl6pPr marL="11315700" indent="-1028700" algn="l" defTabSz="4114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9000" kern="1200">
          <a:solidFill>
            <a:schemeClr val="tx1"/>
          </a:solidFill>
          <a:latin typeface="+mn-lt"/>
          <a:ea typeface="+mn-ea"/>
          <a:cs typeface="+mn-cs"/>
        </a:defRPr>
      </a:lvl6pPr>
      <a:lvl7pPr marL="13373100" indent="-1028700" algn="l" defTabSz="4114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9000" kern="1200">
          <a:solidFill>
            <a:schemeClr val="tx1"/>
          </a:solidFill>
          <a:latin typeface="+mn-lt"/>
          <a:ea typeface="+mn-ea"/>
          <a:cs typeface="+mn-cs"/>
        </a:defRPr>
      </a:lvl7pPr>
      <a:lvl8pPr marL="15430500" indent="-1028700" algn="l" defTabSz="4114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9000" kern="1200">
          <a:solidFill>
            <a:schemeClr val="tx1"/>
          </a:solidFill>
          <a:latin typeface="+mn-lt"/>
          <a:ea typeface="+mn-ea"/>
          <a:cs typeface="+mn-cs"/>
        </a:defRPr>
      </a:lvl8pPr>
      <a:lvl9pPr marL="17487900" indent="-1028700" algn="l" defTabSz="4114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9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k-SK"/>
      </a:defPPr>
      <a:lvl1pPr marL="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1pPr>
      <a:lvl2pPr marL="20574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2pPr>
      <a:lvl3pPr marL="41148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3pPr>
      <a:lvl4pPr marL="61722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4pPr>
      <a:lvl5pPr marL="82296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5pPr>
      <a:lvl6pPr marL="102870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6pPr>
      <a:lvl7pPr marL="123444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7pPr>
      <a:lvl8pPr marL="144018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8pPr>
      <a:lvl9pPr marL="16459200" algn="l" defTabSz="4114800" rtl="0" eaLnBrk="1" latinLnBrk="0" hangingPunct="1">
        <a:defRPr sz="81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13" Type="http://schemas.openxmlformats.org/officeDocument/2006/relationships/image" Target="../media/image6.png"/><Relationship Id="rId18" Type="http://schemas.openxmlformats.org/officeDocument/2006/relationships/image" Target="../media/image9.png"/><Relationship Id="rId3" Type="http://schemas.openxmlformats.org/officeDocument/2006/relationships/image" Target="../media/image1.png"/><Relationship Id="rId21" Type="http://schemas.openxmlformats.org/officeDocument/2006/relationships/hyperlink" Target="https://www.britannica.com/science/action-potential/images-videos/media/4491/66781" TargetMode="External"/><Relationship Id="rId7" Type="http://schemas.openxmlformats.org/officeDocument/2006/relationships/image" Target="../media/image4.png"/><Relationship Id="rId12" Type="http://schemas.openxmlformats.org/officeDocument/2006/relationships/image" Target="../media/image5.png"/><Relationship Id="rId17" Type="http://schemas.openxmlformats.org/officeDocument/2006/relationships/hyperlink" Target="http://biomech.ftvs.cuni.cz/pbpk/kompendium/biomechanika/vlastnosti_komplex_sval.php" TargetMode="External"/><Relationship Id="rId2" Type="http://schemas.openxmlformats.org/officeDocument/2006/relationships/notesSlide" Target="../notesSlides/notesSlide1.xml"/><Relationship Id="rId16" Type="http://schemas.openxmlformats.org/officeDocument/2006/relationships/hyperlink" Target="https://www.quora.com/What-is-the-shortest-way-to-describe-how-the-human-nervous-system-works" TargetMode="External"/><Relationship Id="rId20" Type="http://schemas.openxmlformats.org/officeDocument/2006/relationships/hyperlink" Target="http://www.odec.ca/projects/2004/syed4s0/public_html/index.htm" TargetMode="External"/><Relationship Id="rId1" Type="http://schemas.openxmlformats.org/officeDocument/2006/relationships/slideLayout" Target="../slideLayouts/slideLayout1.xml"/><Relationship Id="rId6" Type="http://schemas.microsoft.com/office/2007/relationships/hdphoto" Target="../media/hdphoto1.wdp"/><Relationship Id="rId11" Type="http://schemas.openxmlformats.org/officeDocument/2006/relationships/image" Target="../media/image61.png"/><Relationship Id="rId24" Type="http://schemas.openxmlformats.org/officeDocument/2006/relationships/hyperlink" Target="https://telemedicina.med.muni.cz/pdm/detska-neurologie/index.php?pg=neurologicke-vysetreni--elektromyografie" TargetMode="External"/><Relationship Id="rId5" Type="http://schemas.openxmlformats.org/officeDocument/2006/relationships/image" Target="../media/image3.jpeg"/><Relationship Id="rId15" Type="http://schemas.openxmlformats.org/officeDocument/2006/relationships/image" Target="../media/image8.png"/><Relationship Id="rId23" Type="http://schemas.openxmlformats.org/officeDocument/2006/relationships/hyperlink" Target="http://www.delsys.com/education/center/tutorials/practicum" TargetMode="External"/><Relationship Id="rId19" Type="http://schemas.openxmlformats.org/officeDocument/2006/relationships/image" Target="../media/image10.png"/><Relationship Id="rId4" Type="http://schemas.openxmlformats.org/officeDocument/2006/relationships/image" Target="../media/image2.png"/><Relationship Id="rId14" Type="http://schemas.openxmlformats.org/officeDocument/2006/relationships/image" Target="../media/image7.png"/><Relationship Id="rId22" Type="http://schemas.openxmlformats.org/officeDocument/2006/relationships/hyperlink" Target="https://www.slideshare.net/jineshkj/ec09-l25-biomedical-instrumentation-module-1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alpha val="99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7" name="Obrázok 106"/>
          <p:cNvPicPr/>
          <p:nvPr/>
        </p:nvPicPr>
        <p:blipFill rotWithShape="1">
          <a:blip r:embed="rId3"/>
          <a:srcRect b="6423"/>
          <a:stretch/>
        </p:blipFill>
        <p:spPr bwMode="auto">
          <a:xfrm>
            <a:off x="16022814" y="18692663"/>
            <a:ext cx="11853000" cy="7878489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95662" y="12673608"/>
            <a:ext cx="7822262" cy="51845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Zaoblený obdĺžnik 1"/>
          <p:cNvSpPr/>
          <p:nvPr/>
        </p:nvSpPr>
        <p:spPr>
          <a:xfrm>
            <a:off x="648372" y="1728392"/>
            <a:ext cx="13969552" cy="25427039"/>
          </a:xfrm>
          <a:prstGeom prst="round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3" name="Zaoblený obdĺžnik 2"/>
          <p:cNvSpPr/>
          <p:nvPr/>
        </p:nvSpPr>
        <p:spPr>
          <a:xfrm>
            <a:off x="29207372" y="1728392"/>
            <a:ext cx="13277648" cy="25418824"/>
          </a:xfrm>
          <a:prstGeom prst="round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4" name="Zaoblený obdĺžnik 3"/>
          <p:cNvSpPr/>
          <p:nvPr/>
        </p:nvSpPr>
        <p:spPr>
          <a:xfrm>
            <a:off x="15013968" y="1728392"/>
            <a:ext cx="13753528" cy="25387072"/>
          </a:xfrm>
          <a:prstGeom prst="round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5" name="BlokTextu 4"/>
          <p:cNvSpPr txBox="1"/>
          <p:nvPr/>
        </p:nvSpPr>
        <p:spPr>
          <a:xfrm>
            <a:off x="4032748" y="1825138"/>
            <a:ext cx="7357785" cy="13388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k-SK" dirty="0" smtClean="0"/>
              <a:t>Teoretický základ</a:t>
            </a:r>
            <a:endParaRPr lang="sk-SK" dirty="0"/>
          </a:p>
        </p:txBody>
      </p:sp>
      <p:sp>
        <p:nvSpPr>
          <p:cNvPr id="6" name="BlokTextu 5"/>
          <p:cNvSpPr txBox="1"/>
          <p:nvPr/>
        </p:nvSpPr>
        <p:spPr>
          <a:xfrm>
            <a:off x="32439904" y="1843084"/>
            <a:ext cx="6610592" cy="13388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dirty="0" err="1" smtClean="0"/>
              <a:t>Elektromyograf</a:t>
            </a:r>
            <a:endParaRPr lang="sk-SK" dirty="0"/>
          </a:p>
        </p:txBody>
      </p:sp>
      <p:sp>
        <p:nvSpPr>
          <p:cNvPr id="7" name="BlokTextu 6"/>
          <p:cNvSpPr txBox="1"/>
          <p:nvPr/>
        </p:nvSpPr>
        <p:spPr>
          <a:xfrm>
            <a:off x="16058084" y="1800400"/>
            <a:ext cx="11615597" cy="13388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k-SK" dirty="0" smtClean="0"/>
              <a:t>V</a:t>
            </a:r>
            <a:r>
              <a:rPr lang="sk-SK" dirty="0"/>
              <a:t>y</a:t>
            </a:r>
            <a:r>
              <a:rPr lang="sk-SK" dirty="0" smtClean="0"/>
              <a:t>šetrovacie metódy</a:t>
            </a:r>
            <a:endParaRPr lang="sk-SK" dirty="0"/>
          </a:p>
        </p:txBody>
      </p:sp>
      <p:sp>
        <p:nvSpPr>
          <p:cNvPr id="18" name="BlokTextu 17"/>
          <p:cNvSpPr txBox="1"/>
          <p:nvPr/>
        </p:nvSpPr>
        <p:spPr>
          <a:xfrm>
            <a:off x="36020228" y="27307201"/>
            <a:ext cx="5310556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2000" dirty="0" err="1" smtClean="0"/>
              <a:t>Poster</a:t>
            </a:r>
            <a:r>
              <a:rPr lang="sk-SK" sz="2000" dirty="0" smtClean="0"/>
              <a:t> je výstupom projektu KEGA 026UK-4/2017</a:t>
            </a:r>
            <a:endParaRPr lang="sk-SK" sz="2000" dirty="0"/>
          </a:p>
        </p:txBody>
      </p:sp>
      <p:pic>
        <p:nvPicPr>
          <p:cNvPr id="1033" name="Picture 9" descr="http://telemedicina.med.muni.cz/pdm/detska-neurologie/res/photogallery/foto-4.jpg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2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6092" r="16998" b="6949"/>
          <a:stretch/>
        </p:blipFill>
        <p:spPr bwMode="auto">
          <a:xfrm>
            <a:off x="29834282" y="20669164"/>
            <a:ext cx="5582797" cy="4961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sharpenSoften amount="50000"/>
                    </a14:imgEffect>
                    <a14:imgEffect>
                      <a14:brightnessContrast bright="2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6756" t="2579" r="12702" b="7689"/>
          <a:stretch/>
        </p:blipFill>
        <p:spPr bwMode="auto">
          <a:xfrm>
            <a:off x="35745200" y="16257695"/>
            <a:ext cx="6468129" cy="48040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" name="BlokTextu 2"/>
          <p:cNvSpPr txBox="1"/>
          <p:nvPr/>
        </p:nvSpPr>
        <p:spPr>
          <a:xfrm>
            <a:off x="29800005" y="7884459"/>
            <a:ext cx="12411903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sk-SK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sk-SK" sz="2800" b="1" dirty="0" smtClean="0">
                <a:solidFill>
                  <a:schemeClr val="tx2"/>
                </a:solidFill>
              </a:rPr>
              <a:t>Snímač a prevodník (elektróda) </a:t>
            </a:r>
            <a:r>
              <a:rPr lang="sk-SK" sz="2800" dirty="0" smtClean="0"/>
              <a:t>– premieňa elektrický prúd, vznikajúci v organizme pohybom </a:t>
            </a:r>
            <a:r>
              <a:rPr lang="sk-SK" sz="2800" dirty="0"/>
              <a:t>i</a:t>
            </a:r>
            <a:r>
              <a:rPr lang="sk-SK" sz="2800" dirty="0" smtClean="0"/>
              <a:t>ónov na tradičný elektrický prúd šíriaci sa elektrickým vodičom</a:t>
            </a:r>
          </a:p>
          <a:p>
            <a:pPr algn="just"/>
            <a:r>
              <a:rPr lang="sk-SK" sz="2800" b="1" dirty="0" smtClean="0">
                <a:solidFill>
                  <a:schemeClr val="tx2"/>
                </a:solidFill>
              </a:rPr>
              <a:t>Viacstupňový zosilňovač </a:t>
            </a:r>
            <a:r>
              <a:rPr lang="sk-SK" sz="2800" dirty="0" smtClean="0"/>
              <a:t>– viacnásobné zosilnenie signálu</a:t>
            </a:r>
            <a:endParaRPr lang="sk-SK" sz="2800" dirty="0"/>
          </a:p>
          <a:p>
            <a:pPr algn="just"/>
            <a:r>
              <a:rPr lang="sk-SK" sz="2800" b="1" dirty="0" smtClean="0">
                <a:solidFill>
                  <a:schemeClr val="tx2"/>
                </a:solidFill>
              </a:rPr>
              <a:t>Spracovanie (úprava) signálu </a:t>
            </a:r>
            <a:r>
              <a:rPr lang="sk-SK" sz="2800" dirty="0" smtClean="0"/>
              <a:t>– </a:t>
            </a:r>
            <a:r>
              <a:rPr lang="sk-SK" sz="2800" dirty="0"/>
              <a:t>filtrácia signálu (redukcia šumu, eliminácia artefaktov a rušivých </a:t>
            </a:r>
            <a:r>
              <a:rPr lang="sk-SK" sz="2800" dirty="0" smtClean="0"/>
              <a:t>potenciálov)</a:t>
            </a:r>
          </a:p>
          <a:p>
            <a:pPr algn="just"/>
            <a:r>
              <a:rPr lang="sk-SK" sz="2800" b="1" dirty="0" smtClean="0">
                <a:solidFill>
                  <a:schemeClr val="tx2"/>
                </a:solidFill>
              </a:rPr>
              <a:t>Počítač </a:t>
            </a:r>
            <a:r>
              <a:rPr lang="sk-SK" sz="2800" dirty="0" smtClean="0"/>
              <a:t>- zmena analógového signálu na digitálny (AD prevodník),  </a:t>
            </a:r>
            <a:r>
              <a:rPr lang="sk-SK" sz="2800" dirty="0" err="1"/>
              <a:t>spriemernenie</a:t>
            </a:r>
            <a:r>
              <a:rPr lang="sk-SK" sz="2800" dirty="0"/>
              <a:t>  </a:t>
            </a:r>
            <a:r>
              <a:rPr lang="sk-SK" sz="2800" dirty="0" smtClean="0"/>
              <a:t>signálu, uchovávanie dát</a:t>
            </a:r>
          </a:p>
          <a:p>
            <a:pPr algn="just"/>
            <a:r>
              <a:rPr lang="sk-SK" sz="2800" b="1" dirty="0" smtClean="0">
                <a:solidFill>
                  <a:schemeClr val="tx2"/>
                </a:solidFill>
              </a:rPr>
              <a:t>Zobrazenie signálu </a:t>
            </a:r>
            <a:r>
              <a:rPr lang="sk-SK" sz="2800" dirty="0" smtClean="0"/>
              <a:t>– displej, monitor, tlačiareň</a:t>
            </a:r>
            <a:endParaRPr lang="sk-SK" sz="2800" dirty="0"/>
          </a:p>
        </p:txBody>
      </p:sp>
      <p:sp>
        <p:nvSpPr>
          <p:cNvPr id="31" name="Zástupný symbol textu 2"/>
          <p:cNvSpPr txBox="1">
            <a:spLocks/>
          </p:cNvSpPr>
          <p:nvPr/>
        </p:nvSpPr>
        <p:spPr>
          <a:xfrm>
            <a:off x="29520124" y="12492839"/>
            <a:ext cx="12691784" cy="3744415"/>
          </a:xfrm>
          <a:prstGeom prst="rect">
            <a:avLst/>
          </a:prstGeom>
          <a:noFill/>
        </p:spPr>
        <p:txBody>
          <a:bodyPr vert="horz" lIns="411480" tIns="205740" rIns="411480" bIns="205740" rtlCol="0">
            <a:noAutofit/>
          </a:bodyPr>
          <a:lstStyle>
            <a:lvl1pPr marL="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14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20574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12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41148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10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61722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82296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02870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23444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144018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164592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>
              <a:spcAft>
                <a:spcPts val="1200"/>
              </a:spcAft>
            </a:pPr>
            <a:r>
              <a:rPr lang="sk-SK" sz="2800" b="1" dirty="0" smtClean="0">
                <a:solidFill>
                  <a:srgbClr val="FF0000"/>
                </a:solidFill>
              </a:rPr>
              <a:t>Delenie elektród podľa konštrukcie:</a:t>
            </a:r>
          </a:p>
          <a:p>
            <a:pPr marL="457200" indent="-457200" algn="just">
              <a:spcBef>
                <a:spcPts val="672"/>
              </a:spcBef>
              <a:buFont typeface="Arial" panose="020B0604020202020204" pitchFamily="34" charset="0"/>
              <a:buChar char="•"/>
            </a:pPr>
            <a:r>
              <a:rPr lang="sk-SK" sz="2800" b="1" dirty="0" smtClean="0">
                <a:solidFill>
                  <a:schemeClr val="tx2"/>
                </a:solidFill>
              </a:rPr>
              <a:t>ihlové elektródy </a:t>
            </a:r>
            <a:r>
              <a:rPr lang="sk-SK" sz="2800" dirty="0" smtClean="0">
                <a:solidFill>
                  <a:schemeClr val="tx1"/>
                </a:solidFill>
              </a:rPr>
              <a:t>– snímanie akčného potenciálu jednotlivých motorických jednotiek. Motorickú jednotku tvoria svalové vlákna, ktoré inervuje ten istý neurón. </a:t>
            </a:r>
          </a:p>
          <a:p>
            <a:pPr algn="just">
              <a:spcBef>
                <a:spcPts val="672"/>
              </a:spcBef>
            </a:pPr>
            <a:r>
              <a:rPr lang="sk-SK" sz="2800" b="1" dirty="0" smtClean="0">
                <a:solidFill>
                  <a:schemeClr val="tx1"/>
                </a:solidFill>
              </a:rPr>
              <a:t>      Nevýhody </a:t>
            </a:r>
            <a:r>
              <a:rPr lang="sk-SK" sz="2800" dirty="0" smtClean="0">
                <a:solidFill>
                  <a:schemeClr val="tx1"/>
                </a:solidFill>
              </a:rPr>
              <a:t>– vyšetrovaná oblasť nemusí reprezentovať celý sval, premiestnenie   </a:t>
            </a:r>
          </a:p>
          <a:p>
            <a:pPr algn="just">
              <a:spcBef>
                <a:spcPts val="672"/>
              </a:spcBef>
            </a:pPr>
            <a:r>
              <a:rPr lang="sk-SK" sz="2800" dirty="0">
                <a:solidFill>
                  <a:schemeClr val="tx1"/>
                </a:solidFill>
              </a:rPr>
              <a:t> </a:t>
            </a:r>
            <a:r>
              <a:rPr lang="sk-SK" sz="2800" dirty="0" smtClean="0">
                <a:solidFill>
                  <a:schemeClr val="tx1"/>
                </a:solidFill>
              </a:rPr>
              <a:t>     elektródy je prakticky nemožné, extrémne citlivé, </a:t>
            </a:r>
            <a:r>
              <a:rPr lang="sk-SK" sz="2800" dirty="0" err="1" smtClean="0">
                <a:solidFill>
                  <a:schemeClr val="tx1"/>
                </a:solidFill>
              </a:rPr>
              <a:t>diskomfort</a:t>
            </a:r>
            <a:r>
              <a:rPr lang="sk-SK" sz="2800" dirty="0" smtClean="0">
                <a:solidFill>
                  <a:schemeClr val="tx1"/>
                </a:solidFill>
              </a:rPr>
              <a:t> pacienta. </a:t>
            </a:r>
          </a:p>
          <a:p>
            <a:pPr algn="just">
              <a:spcBef>
                <a:spcPts val="672"/>
              </a:spcBef>
            </a:pPr>
            <a:r>
              <a:rPr lang="sk-SK" sz="2800" dirty="0">
                <a:solidFill>
                  <a:schemeClr val="tx1"/>
                </a:solidFill>
              </a:rPr>
              <a:t> </a:t>
            </a:r>
            <a:r>
              <a:rPr lang="sk-SK" sz="2800" dirty="0" smtClean="0">
                <a:solidFill>
                  <a:schemeClr val="tx1"/>
                </a:solidFill>
              </a:rPr>
              <a:t>    </a:t>
            </a:r>
            <a:r>
              <a:rPr lang="sk-SK" sz="2800" b="1" dirty="0" smtClean="0">
                <a:solidFill>
                  <a:schemeClr val="tx1"/>
                </a:solidFill>
              </a:rPr>
              <a:t> Výhody </a:t>
            </a:r>
            <a:r>
              <a:rPr lang="sk-SK" sz="2800" dirty="0" smtClean="0">
                <a:solidFill>
                  <a:schemeClr val="tx1"/>
                </a:solidFill>
              </a:rPr>
              <a:t>– vyšetrenie hlboko uložených svalov, extrémne citlivé.</a:t>
            </a:r>
          </a:p>
        </p:txBody>
      </p:sp>
      <p:sp>
        <p:nvSpPr>
          <p:cNvPr id="26" name="BlokTextu 25"/>
          <p:cNvSpPr txBox="1"/>
          <p:nvPr/>
        </p:nvSpPr>
        <p:spPr>
          <a:xfrm>
            <a:off x="8984441" y="200"/>
            <a:ext cx="25291667" cy="13388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dirty="0" smtClean="0"/>
              <a:t>ELEKTRICKÁ AKTIVITA NERVOVÉHO A SVALOVÉHO TKANIVA</a:t>
            </a:r>
            <a:endParaRPr lang="sk-SK" dirty="0"/>
          </a:p>
        </p:txBody>
      </p:sp>
      <p:sp>
        <p:nvSpPr>
          <p:cNvPr id="28" name="BlokTextu 27"/>
          <p:cNvSpPr txBox="1"/>
          <p:nvPr/>
        </p:nvSpPr>
        <p:spPr>
          <a:xfrm>
            <a:off x="16778164" y="11287907"/>
            <a:ext cx="1036915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k-SK" sz="2800" b="1" dirty="0" smtClean="0">
                <a:solidFill>
                  <a:srgbClr val="FF0000"/>
                </a:solidFill>
              </a:rPr>
              <a:t>Meranie rýchlosti šírenia  sa vzruchu po nervovom vlákne</a:t>
            </a:r>
            <a:endParaRPr lang="sk-SK" sz="2800" b="1" dirty="0">
              <a:solidFill>
                <a:srgbClr val="FF0000"/>
              </a:solidFill>
            </a:endParaRPr>
          </a:p>
        </p:txBody>
      </p:sp>
      <p:sp>
        <p:nvSpPr>
          <p:cNvPr id="33" name="BlokTextu 32"/>
          <p:cNvSpPr txBox="1"/>
          <p:nvPr/>
        </p:nvSpPr>
        <p:spPr>
          <a:xfrm>
            <a:off x="15269721" y="14521653"/>
            <a:ext cx="7020780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k-SK" sz="2800" dirty="0" smtClean="0"/>
              <a:t>Od podráždenia elektrickým stimulom 1 po odozvu prejde signál po nervovom vlákne dráhu l</a:t>
            </a:r>
            <a:r>
              <a:rPr lang="sk-SK" sz="2800" baseline="-25000" dirty="0" smtClean="0"/>
              <a:t>1</a:t>
            </a:r>
            <a:r>
              <a:rPr lang="sk-SK" sz="2800" dirty="0" smtClean="0"/>
              <a:t> = 0,055m za čas t</a:t>
            </a:r>
            <a:r>
              <a:rPr lang="sk-SK" sz="2800" baseline="-25000" dirty="0" smtClean="0"/>
              <a:t>1</a:t>
            </a:r>
            <a:r>
              <a:rPr lang="sk-SK" sz="2800" dirty="0" smtClean="0"/>
              <a:t> = 0,00295s.</a:t>
            </a:r>
          </a:p>
          <a:p>
            <a:pPr algn="just"/>
            <a:r>
              <a:rPr lang="sk-SK" sz="2800" dirty="0"/>
              <a:t>Od podráždenia elektrickým </a:t>
            </a:r>
            <a:r>
              <a:rPr lang="sk-SK" sz="2800" dirty="0" smtClean="0"/>
              <a:t>stimulom 2  </a:t>
            </a:r>
            <a:r>
              <a:rPr lang="sk-SK" sz="2800" dirty="0"/>
              <a:t>po odozvu prejde signál po nervovom vlákne dráhu l</a:t>
            </a:r>
            <a:r>
              <a:rPr lang="sk-SK" sz="2800" baseline="-25000" dirty="0"/>
              <a:t>1</a:t>
            </a:r>
            <a:r>
              <a:rPr lang="sk-SK" sz="2800" dirty="0"/>
              <a:t> </a:t>
            </a:r>
            <a:r>
              <a:rPr lang="sk-SK" sz="2800" dirty="0" smtClean="0"/>
              <a:t>+ l</a:t>
            </a:r>
            <a:r>
              <a:rPr lang="sk-SK" sz="2800" baseline="-25000" dirty="0" smtClean="0"/>
              <a:t>2</a:t>
            </a:r>
            <a:r>
              <a:rPr lang="sk-SK" sz="2800" dirty="0" smtClean="0"/>
              <a:t> = 0,325m za </a:t>
            </a:r>
            <a:r>
              <a:rPr lang="sk-SK" sz="2800" dirty="0"/>
              <a:t>čas </a:t>
            </a:r>
            <a:r>
              <a:rPr lang="sk-SK" sz="2800" dirty="0" smtClean="0"/>
              <a:t>t</a:t>
            </a:r>
            <a:r>
              <a:rPr lang="sk-SK" sz="2800" baseline="-25000" dirty="0" smtClean="0"/>
              <a:t>2</a:t>
            </a:r>
            <a:r>
              <a:rPr lang="sk-SK" sz="2800" dirty="0" smtClean="0"/>
              <a:t>=0,0076s.</a:t>
            </a:r>
            <a:endParaRPr lang="sk-SK" sz="2800" dirty="0"/>
          </a:p>
          <a:p>
            <a:pPr algn="just"/>
            <a:endParaRPr lang="sk-SK" sz="28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5" name="BlokTextu 34"/>
              <p:cNvSpPr txBox="1"/>
              <p:nvPr/>
            </p:nvSpPr>
            <p:spPr>
              <a:xfrm>
                <a:off x="15231854" y="11880035"/>
                <a:ext cx="8464818" cy="198144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sk-SK" sz="2800" dirty="0" smtClean="0"/>
                  <a:t>Výpočet rýchlosti šírenia sa vzruchu po nervovom vlákne</a:t>
                </a:r>
              </a:p>
              <a:p>
                <a:endParaRPr lang="sk-SK" sz="2800" dirty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sk-SK" sz="3200" b="0" i="1" smtClean="0">
                          <a:latin typeface="Cambria Math"/>
                        </a:rPr>
                        <m:t>𝑣</m:t>
                      </m:r>
                      <m:r>
                        <a:rPr lang="sk-SK" sz="3200" b="0" i="1" smtClean="0">
                          <a:latin typeface="Cambria Math"/>
                        </a:rPr>
                        <m:t>= </m:t>
                      </m:r>
                      <m:f>
                        <m:fPr>
                          <m:ctrlPr>
                            <a:rPr lang="sk-SK" sz="32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sk-SK" sz="3200" b="0" i="1" smtClean="0">
                              <a:latin typeface="Cambria Math"/>
                            </a:rPr>
                            <m:t>𝑙</m:t>
                          </m:r>
                          <m:d>
                            <m:dPr>
                              <m:begChr m:val="["/>
                              <m:endChr m:val="]"/>
                              <m:ctrlPr>
                                <a:rPr lang="sk-SK" sz="3200" i="1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sk-SK" sz="3200" i="1">
                                  <a:latin typeface="Cambria Math"/>
                                </a:rPr>
                                <m:t>𝑚</m:t>
                              </m:r>
                            </m:e>
                          </m:d>
                        </m:num>
                        <m:den>
                          <m:r>
                            <a:rPr lang="sk-SK" sz="3200" b="0" i="1" smtClean="0">
                              <a:latin typeface="Cambria Math"/>
                            </a:rPr>
                            <m:t>𝑡</m:t>
                          </m:r>
                          <m:d>
                            <m:dPr>
                              <m:begChr m:val="["/>
                              <m:endChr m:val="]"/>
                              <m:ctrlPr>
                                <a:rPr lang="sk-SK" sz="3200" i="1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sk-SK" sz="3200" b="0" i="1" smtClean="0">
                                  <a:latin typeface="Cambria Math"/>
                                </a:rPr>
                                <m:t>𝑠</m:t>
                              </m:r>
                            </m:e>
                          </m:d>
                        </m:den>
                      </m:f>
                    </m:oMath>
                  </m:oMathPara>
                </a14:m>
                <a:endParaRPr lang="sk-SK" sz="3200" dirty="0"/>
              </a:p>
            </p:txBody>
          </p:sp>
        </mc:Choice>
        <mc:Fallback xmlns="">
          <p:sp>
            <p:nvSpPr>
              <p:cNvPr id="35" name="BlokTextu 3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231854" y="11880035"/>
                <a:ext cx="8464818" cy="1981440"/>
              </a:xfrm>
              <a:prstGeom prst="rect">
                <a:avLst/>
              </a:prstGeom>
              <a:blipFill>
                <a:blip r:embed="rId11"/>
                <a:stretch>
                  <a:fillRect l="-1513" t="-3077"/>
                </a:stretch>
              </a:blipFill>
            </p:spPr>
            <p:txBody>
              <a:bodyPr/>
              <a:lstStyle/>
              <a:p>
                <a:r>
                  <a:rPr lang="sk-SK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6" name="Obdĺžnik 35"/>
              <p:cNvSpPr/>
              <p:nvPr/>
            </p:nvSpPr>
            <p:spPr>
              <a:xfrm>
                <a:off x="15838434" y="17715783"/>
                <a:ext cx="7456721" cy="79047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sk-SK" sz="2800" i="1" smtClean="0">
                        <a:latin typeface="Cambria Math"/>
                      </a:rPr>
                      <m:t>𝑣</m:t>
                    </m:r>
                    <m:r>
                      <a:rPr lang="sk-SK" sz="2800" i="1" smtClean="0">
                        <a:latin typeface="Cambria Math"/>
                      </a:rPr>
                      <m:t>= </m:t>
                    </m:r>
                    <m:f>
                      <m:fPr>
                        <m:ctrlPr>
                          <a:rPr lang="sk-SK" sz="2800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sk-SK" sz="2800" b="0" i="1" smtClean="0">
                            <a:latin typeface="Cambria Math"/>
                          </a:rPr>
                          <m:t>(</m:t>
                        </m:r>
                        <m:sSub>
                          <m:sSubPr>
                            <m:ctrlPr>
                              <a:rPr lang="sk-SK" sz="280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sk-SK" sz="2800" b="0" i="1" smtClean="0">
                                <a:latin typeface="Cambria Math"/>
                              </a:rPr>
                              <m:t>𝑙</m:t>
                            </m:r>
                          </m:e>
                          <m:sub>
                            <m:r>
                              <a:rPr lang="sk-SK" sz="2800" b="0" i="1" smtClean="0">
                                <a:latin typeface="Cambria Math"/>
                              </a:rPr>
                              <m:t>2</m:t>
                            </m:r>
                          </m:sub>
                        </m:sSub>
                        <m:r>
                          <a:rPr lang="sk-SK" sz="2800" b="0" i="1" smtClean="0">
                            <a:latin typeface="Cambria Math"/>
                          </a:rPr>
                          <m:t>+</m:t>
                        </m:r>
                        <m:sSub>
                          <m:sSubPr>
                            <m:ctrlPr>
                              <a:rPr lang="sk-SK" sz="28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sk-SK" sz="2800" i="1">
                                <a:latin typeface="Cambria Math"/>
                              </a:rPr>
                              <m:t>𝑙</m:t>
                            </m:r>
                          </m:e>
                          <m:sub>
                            <m:r>
                              <a:rPr lang="sk-SK" sz="2800" b="0" i="1" smtClean="0">
                                <a:latin typeface="Cambria Math"/>
                              </a:rPr>
                              <m:t>1</m:t>
                            </m:r>
                          </m:sub>
                        </m:sSub>
                        <m:r>
                          <a:rPr lang="sk-SK" sz="2800" b="0" i="1" smtClean="0">
                            <a:latin typeface="Cambria Math"/>
                          </a:rPr>
                          <m:t>−</m:t>
                        </m:r>
                        <m:sSub>
                          <m:sSubPr>
                            <m:ctrlPr>
                              <a:rPr lang="sk-SK" sz="28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sk-SK" sz="2800" i="1">
                                <a:latin typeface="Cambria Math"/>
                              </a:rPr>
                              <m:t>𝑙</m:t>
                            </m:r>
                          </m:e>
                          <m:sub>
                            <m:r>
                              <a:rPr lang="sk-SK" sz="2800" b="0" i="1" smtClean="0">
                                <a:latin typeface="Cambria Math"/>
                              </a:rPr>
                              <m:t>1</m:t>
                            </m:r>
                          </m:sub>
                        </m:sSub>
                        <m:r>
                          <a:rPr lang="sk-SK" sz="2800" b="0" i="1" smtClean="0">
                            <a:latin typeface="Cambria Math"/>
                          </a:rPr>
                          <m:t>)</m:t>
                        </m:r>
                        <m:d>
                          <m:dPr>
                            <m:begChr m:val="["/>
                            <m:endChr m:val="]"/>
                            <m:ctrlPr>
                              <a:rPr lang="sk-SK" sz="2800" i="1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sk-SK" sz="2800" i="1">
                                <a:latin typeface="Cambria Math"/>
                              </a:rPr>
                              <m:t>𝑚</m:t>
                            </m:r>
                          </m:e>
                        </m:d>
                      </m:num>
                      <m:den>
                        <m:sSub>
                          <m:sSubPr>
                            <m:ctrlPr>
                              <a:rPr lang="sk-SK" sz="280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sk-SK" sz="2800" b="0" i="1" smtClean="0">
                                <a:latin typeface="Cambria Math"/>
                              </a:rPr>
                              <m:t>(</m:t>
                            </m:r>
                            <m:r>
                              <a:rPr lang="sk-SK" sz="2800" b="0" i="1" smtClean="0">
                                <a:latin typeface="Cambria Math"/>
                              </a:rPr>
                              <m:t>𝑡</m:t>
                            </m:r>
                          </m:e>
                          <m:sub>
                            <m:r>
                              <a:rPr lang="sk-SK" sz="2800" b="0" i="1" smtClean="0">
                                <a:latin typeface="Cambria Math"/>
                              </a:rPr>
                              <m:t>2</m:t>
                            </m:r>
                          </m:sub>
                        </m:sSub>
                        <m:r>
                          <a:rPr lang="sk-SK" sz="2800" b="0" i="1" smtClean="0">
                            <a:latin typeface="Cambria Math"/>
                          </a:rPr>
                          <m:t>−</m:t>
                        </m:r>
                        <m:sSub>
                          <m:sSubPr>
                            <m:ctrlPr>
                              <a:rPr lang="sk-SK" sz="2800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sk-SK" sz="2800" i="1">
                                <a:latin typeface="Cambria Math"/>
                              </a:rPr>
                              <m:t>𝑡</m:t>
                            </m:r>
                          </m:e>
                          <m:sub>
                            <m:r>
                              <a:rPr lang="sk-SK" sz="2800" b="0" i="1" smtClean="0">
                                <a:latin typeface="Cambria Math"/>
                              </a:rPr>
                              <m:t>1</m:t>
                            </m:r>
                          </m:sub>
                        </m:sSub>
                        <m:r>
                          <a:rPr lang="sk-SK" sz="2800" b="0" i="1" smtClean="0">
                            <a:latin typeface="Cambria Math"/>
                          </a:rPr>
                          <m:t>)</m:t>
                        </m:r>
                        <m:d>
                          <m:dPr>
                            <m:begChr m:val="["/>
                            <m:endChr m:val="]"/>
                            <m:ctrlPr>
                              <a:rPr lang="sk-SK" sz="2800" i="1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sk-SK" sz="2800" i="1">
                                <a:latin typeface="Cambria Math"/>
                              </a:rPr>
                              <m:t>𝑠</m:t>
                            </m:r>
                          </m:e>
                        </m:d>
                      </m:den>
                    </m:f>
                  </m:oMath>
                </a14:m>
                <a:r>
                  <a:rPr lang="sk-SK" sz="2800" dirty="0" smtClean="0"/>
                  <a:t>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sk-SK" sz="280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d>
                          <m:dPr>
                            <m:ctrlPr>
                              <a:rPr lang="sk-SK" sz="2800" b="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sk-SK" sz="2800" b="0" i="1" smtClean="0">
                                <a:latin typeface="Cambria Math"/>
                              </a:rPr>
                              <m:t>0,3</m:t>
                            </m:r>
                            <m:r>
                              <a:rPr lang="sk-SK" sz="2800" b="0" i="1" smtClean="0">
                                <a:latin typeface="Cambria Math" panose="02040503050406030204" pitchFamily="18" charset="0"/>
                              </a:rPr>
                              <m:t>25</m:t>
                            </m:r>
                            <m:r>
                              <a:rPr lang="sk-SK" sz="2800" b="0" i="1" smtClean="0">
                                <a:latin typeface="Cambria Math"/>
                              </a:rPr>
                              <m:t>−0,0</m:t>
                            </m:r>
                            <m:r>
                              <a:rPr lang="sk-SK" sz="2800" b="0" i="1" smtClean="0">
                                <a:latin typeface="Cambria Math" panose="02040503050406030204" pitchFamily="18" charset="0"/>
                              </a:rPr>
                              <m:t>55</m:t>
                            </m:r>
                          </m:e>
                        </m:d>
                        <m:r>
                          <a:rPr lang="sk-SK" sz="2800" b="0" i="1" smtClean="0">
                            <a:latin typeface="Cambria Math"/>
                          </a:rPr>
                          <m:t>𝑚</m:t>
                        </m:r>
                      </m:num>
                      <m:den>
                        <m:d>
                          <m:dPr>
                            <m:ctrlPr>
                              <a:rPr lang="sk-SK" sz="280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sk-SK" sz="2800" b="0" i="1" smtClean="0">
                                <a:latin typeface="Cambria Math"/>
                              </a:rPr>
                              <m:t>0,007</m:t>
                            </m:r>
                            <m:r>
                              <a:rPr lang="sk-SK" sz="2800" b="0" i="1" smtClean="0">
                                <a:latin typeface="Cambria Math" panose="02040503050406030204" pitchFamily="18" charset="0"/>
                              </a:rPr>
                              <m:t>6</m:t>
                            </m:r>
                            <m:r>
                              <a:rPr lang="sk-SK" sz="2800" b="0" i="1" smtClean="0">
                                <a:latin typeface="Cambria Math"/>
                              </a:rPr>
                              <m:t>−0,0</m:t>
                            </m:r>
                            <m:r>
                              <a:rPr lang="sk-SK" sz="2800" b="0" i="1" smtClean="0">
                                <a:latin typeface="Cambria Math" panose="02040503050406030204" pitchFamily="18" charset="0"/>
                              </a:rPr>
                              <m:t>0295</m:t>
                            </m:r>
                          </m:e>
                        </m:d>
                        <m:r>
                          <a:rPr lang="sk-SK" sz="2800" b="0" i="1" smtClean="0">
                            <a:latin typeface="Cambria Math"/>
                          </a:rPr>
                          <m:t>𝑠</m:t>
                        </m:r>
                      </m:den>
                    </m:f>
                    <m:r>
                      <a:rPr lang="sk-SK" sz="2800" b="0" i="0" smtClean="0">
                        <a:latin typeface="Cambria Math"/>
                      </a:rPr>
                      <m:t>=</m:t>
                    </m:r>
                    <m:r>
                      <a:rPr lang="sk-SK" sz="2800" b="1" i="0" smtClean="0">
                        <a:latin typeface="Cambria Math" panose="02040503050406030204" pitchFamily="18" charset="0"/>
                      </a:rPr>
                      <m:t>𝟓𝟖</m:t>
                    </m:r>
                    <m:r>
                      <a:rPr lang="sk-SK" sz="2800" b="1" i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sk-SK" sz="2800" b="1" i="0" smtClean="0">
                        <a:latin typeface="Cambria Math" panose="02040503050406030204" pitchFamily="18" charset="0"/>
                      </a:rPr>
                      <m:t>𝟎𝟔𝐦</m:t>
                    </m:r>
                    <m:r>
                      <a:rPr lang="sk-SK" sz="2800" b="1" i="0" smtClean="0">
                        <a:latin typeface="Cambria Math"/>
                      </a:rPr>
                      <m:t>/</m:t>
                    </m:r>
                    <m:r>
                      <a:rPr lang="sk-SK" sz="2800" b="1" i="0" smtClean="0">
                        <a:latin typeface="Cambria Math"/>
                      </a:rPr>
                      <m:t>𝐬</m:t>
                    </m:r>
                  </m:oMath>
                </a14:m>
                <a:endParaRPr lang="sk-SK" sz="2800" b="1" dirty="0"/>
              </a:p>
            </p:txBody>
          </p:sp>
        </mc:Choice>
        <mc:Fallback xmlns="">
          <p:sp>
            <p:nvSpPr>
              <p:cNvPr id="36" name="Obdĺžnik 3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838434" y="17715783"/>
                <a:ext cx="7456721" cy="790473"/>
              </a:xfrm>
              <a:prstGeom prst="rect">
                <a:avLst/>
              </a:prstGeom>
              <a:blipFill>
                <a:blip r:embed="rId12"/>
                <a:stretch>
                  <a:fillRect b="-3077"/>
                </a:stretch>
              </a:blipFill>
            </p:spPr>
            <p:txBody>
              <a:bodyPr/>
              <a:lstStyle/>
              <a:p>
                <a:r>
                  <a:rPr lang="sk-SK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2"/>
          <p:cNvSpPr>
            <a:spLocks noChangeArrowheads="1"/>
          </p:cNvSpPr>
          <p:nvPr/>
        </p:nvSpPr>
        <p:spPr bwMode="auto">
          <a:xfrm>
            <a:off x="0" y="0"/>
            <a:ext cx="43205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sk-SK"/>
          </a:p>
        </p:txBody>
      </p:sp>
      <p:sp>
        <p:nvSpPr>
          <p:cNvPr id="17" name="BlokTextu 16"/>
          <p:cNvSpPr txBox="1"/>
          <p:nvPr/>
        </p:nvSpPr>
        <p:spPr>
          <a:xfrm>
            <a:off x="23054093" y="17902190"/>
            <a:ext cx="495731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2400" b="1" dirty="0" smtClean="0"/>
              <a:t>- rýchlosť šírenia vzruchu na predlaktí</a:t>
            </a:r>
            <a:endParaRPr lang="sk-SK" sz="2400" b="1" dirty="0"/>
          </a:p>
        </p:txBody>
      </p:sp>
      <p:sp>
        <p:nvSpPr>
          <p:cNvPr id="20" name="BlokTextu 19"/>
          <p:cNvSpPr txBox="1"/>
          <p:nvPr/>
        </p:nvSpPr>
        <p:spPr>
          <a:xfrm>
            <a:off x="15269721" y="3312831"/>
            <a:ext cx="6270074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k-SK" sz="2800" b="1" dirty="0">
                <a:solidFill>
                  <a:srgbClr val="FF0000"/>
                </a:solidFill>
              </a:rPr>
              <a:t>ELEKTROMYOGRAFIA (EMG) </a:t>
            </a:r>
            <a:r>
              <a:rPr lang="sk-SK" sz="2800" b="1" dirty="0" smtClean="0">
                <a:solidFill>
                  <a:srgbClr val="FF0000"/>
                </a:solidFill>
              </a:rPr>
              <a:t>informuje   </a:t>
            </a:r>
            <a:r>
              <a:rPr lang="sk-SK" sz="2800" b="1" dirty="0">
                <a:solidFill>
                  <a:srgbClr val="FF0000"/>
                </a:solidFill>
              </a:rPr>
              <a:t>o stave svalových vlákien</a:t>
            </a:r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/>
              <a:t>v</a:t>
            </a:r>
            <a:r>
              <a:rPr lang="sk-SK" sz="2800" dirty="0" smtClean="0"/>
              <a:t>yšetrenie </a:t>
            </a:r>
            <a:r>
              <a:rPr lang="sk-SK" sz="2800" dirty="0"/>
              <a:t>aktivity periférnych motorických jednotiek </a:t>
            </a:r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/>
              <a:t>g</a:t>
            </a:r>
            <a:r>
              <a:rPr lang="sk-SK" sz="2800" dirty="0" smtClean="0"/>
              <a:t>rafický záznam - </a:t>
            </a:r>
            <a:r>
              <a:rPr lang="sk-SK" sz="2800" dirty="0" err="1" smtClean="0"/>
              <a:t>elektromyogram</a:t>
            </a:r>
            <a:r>
              <a:rPr lang="sk-SK" sz="2800" dirty="0" smtClean="0"/>
              <a:t> </a:t>
            </a:r>
            <a:endParaRPr lang="sk-SK" sz="2800" dirty="0"/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/>
              <a:t>m</a:t>
            </a:r>
            <a:r>
              <a:rPr lang="sk-SK" sz="2800" dirty="0" smtClean="0"/>
              <a:t>eria </a:t>
            </a:r>
            <a:r>
              <a:rPr lang="sk-SK" sz="2800" dirty="0"/>
              <a:t>sa elektrická aktivita  (</a:t>
            </a:r>
            <a:r>
              <a:rPr lang="sk-SK" sz="2800" dirty="0" smtClean="0"/>
              <a:t>trvanie, amplitúda akčného potenciálu)</a:t>
            </a:r>
            <a:endParaRPr lang="sk-SK" sz="2800" dirty="0"/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 smtClean="0"/>
              <a:t>elektrická </a:t>
            </a:r>
            <a:r>
              <a:rPr lang="sk-SK" sz="2800" dirty="0"/>
              <a:t>stimulácia svalu</a:t>
            </a:r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 smtClean="0"/>
              <a:t>invazívna </a:t>
            </a:r>
            <a:r>
              <a:rPr lang="sk-SK" sz="2800" dirty="0"/>
              <a:t>a neinvazívna (podľa typu elektród)</a:t>
            </a:r>
          </a:p>
        </p:txBody>
      </p:sp>
      <p:sp>
        <p:nvSpPr>
          <p:cNvPr id="21" name="BlokTextu 20"/>
          <p:cNvSpPr txBox="1"/>
          <p:nvPr/>
        </p:nvSpPr>
        <p:spPr>
          <a:xfrm>
            <a:off x="22008867" y="3347379"/>
            <a:ext cx="6384893" cy="48320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k-SK" sz="2800" b="1" dirty="0">
                <a:solidFill>
                  <a:srgbClr val="FF0000"/>
                </a:solidFill>
              </a:rPr>
              <a:t>ELEKTRONEUROGRAFIA (ENG) </a:t>
            </a:r>
            <a:r>
              <a:rPr lang="sk-SK" sz="2800" b="1" dirty="0" smtClean="0">
                <a:solidFill>
                  <a:srgbClr val="FF0000"/>
                </a:solidFill>
              </a:rPr>
              <a:t>informuje </a:t>
            </a:r>
            <a:r>
              <a:rPr lang="sk-SK" sz="2800" b="1" dirty="0">
                <a:solidFill>
                  <a:srgbClr val="FF0000"/>
                </a:solidFill>
              </a:rPr>
              <a:t>o stave nervových vlákien</a:t>
            </a:r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/>
              <a:t>v</a:t>
            </a:r>
            <a:r>
              <a:rPr lang="sk-SK" sz="2800" dirty="0" smtClean="0"/>
              <a:t>yšetrenie </a:t>
            </a:r>
            <a:r>
              <a:rPr lang="sk-SK" sz="2800" dirty="0"/>
              <a:t>vodivosti (schopnosti viesť vzruch</a:t>
            </a:r>
            <a:r>
              <a:rPr lang="sk-SK" sz="2800" dirty="0" smtClean="0"/>
              <a:t>) motorických </a:t>
            </a:r>
            <a:r>
              <a:rPr lang="sk-SK" sz="2800" dirty="0"/>
              <a:t>a senzorických nervov</a:t>
            </a:r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/>
              <a:t>g</a:t>
            </a:r>
            <a:r>
              <a:rPr lang="sk-SK" sz="2800" dirty="0" smtClean="0"/>
              <a:t>rafický záznam - </a:t>
            </a:r>
            <a:r>
              <a:rPr lang="sk-SK" sz="2800" dirty="0" err="1" smtClean="0"/>
              <a:t>elektroneurogram</a:t>
            </a:r>
            <a:endParaRPr lang="sk-SK" sz="2800" dirty="0"/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 smtClean="0"/>
              <a:t>meria </a:t>
            </a:r>
            <a:r>
              <a:rPr lang="sk-SK" sz="2800" dirty="0"/>
              <a:t>sa rýchlosť vedenia periférnym nervom</a:t>
            </a:r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/>
              <a:t>e</a:t>
            </a:r>
            <a:r>
              <a:rPr lang="sk-SK" sz="2800" dirty="0" smtClean="0"/>
              <a:t>lektrická </a:t>
            </a:r>
            <a:r>
              <a:rPr lang="sk-SK" sz="2800" dirty="0"/>
              <a:t>stimulácia nervu</a:t>
            </a:r>
          </a:p>
          <a:p>
            <a:pPr marL="457200" indent="-457200" algn="just">
              <a:spcBef>
                <a:spcPts val="0"/>
              </a:spcBef>
              <a:buFont typeface="Wingdings" panose="05000000000000000000" pitchFamily="2" charset="2"/>
              <a:buChar char="§"/>
            </a:pPr>
            <a:r>
              <a:rPr lang="sk-SK" sz="2800" dirty="0"/>
              <a:t>n</a:t>
            </a:r>
            <a:r>
              <a:rPr lang="sk-SK" sz="2800" dirty="0" smtClean="0"/>
              <a:t>einvazívna</a:t>
            </a:r>
            <a:endParaRPr lang="sk-SK" sz="2800" dirty="0"/>
          </a:p>
          <a:p>
            <a:pPr marL="457200" indent="-457200" algn="just">
              <a:buFont typeface="Wingdings" panose="05000000000000000000" pitchFamily="2" charset="2"/>
              <a:buChar char="§"/>
            </a:pPr>
            <a:endParaRPr lang="sk-SK" sz="2800" dirty="0"/>
          </a:p>
        </p:txBody>
      </p:sp>
      <p:pic>
        <p:nvPicPr>
          <p:cNvPr id="40" name="Picture 2"/>
          <p:cNvPicPr>
            <a:picLocks noChangeAspect="1" noChangeArrowheads="1"/>
          </p:cNvPicPr>
          <p:nvPr/>
        </p:nvPicPr>
        <p:blipFill rotWithShape="1"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85" t="67898" r="7148"/>
          <a:stretch/>
        </p:blipFill>
        <p:spPr bwMode="auto">
          <a:xfrm>
            <a:off x="15410012" y="7896374"/>
            <a:ext cx="6154565" cy="254992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" name="Picture 3"/>
          <p:cNvPicPr>
            <a:picLocks noChangeAspect="1" noChangeArrowheads="1"/>
          </p:cNvPicPr>
          <p:nvPr/>
        </p:nvPicPr>
        <p:blipFill rotWithShape="1"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1351" r="44228" b="32017"/>
          <a:stretch/>
        </p:blipFill>
        <p:spPr bwMode="auto">
          <a:xfrm>
            <a:off x="22444487" y="7834820"/>
            <a:ext cx="5949273" cy="26114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" name="BlokTextu 26"/>
          <p:cNvSpPr txBox="1"/>
          <p:nvPr/>
        </p:nvSpPr>
        <p:spPr>
          <a:xfrm>
            <a:off x="720380" y="19154328"/>
            <a:ext cx="13661726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k-SK" sz="2800" b="1" dirty="0" err="1">
                <a:solidFill>
                  <a:schemeClr val="tx2"/>
                </a:solidFill>
              </a:rPr>
              <a:t>Saltatorické</a:t>
            </a:r>
            <a:r>
              <a:rPr lang="sk-SK" sz="2800" b="1" dirty="0">
                <a:solidFill>
                  <a:schemeClr val="tx2"/>
                </a:solidFill>
              </a:rPr>
              <a:t> </a:t>
            </a:r>
            <a:r>
              <a:rPr lang="sk-SK" sz="2800" b="1" dirty="0" smtClean="0">
                <a:solidFill>
                  <a:schemeClr val="tx2"/>
                </a:solidFill>
              </a:rPr>
              <a:t>vedenie – rýchle šírenie vzruchu </a:t>
            </a:r>
            <a:r>
              <a:rPr lang="sk-SK" sz="2800" dirty="0" smtClean="0">
                <a:solidFill>
                  <a:schemeClr val="tx2"/>
                </a:solidFill>
              </a:rPr>
              <a:t> </a:t>
            </a:r>
            <a:r>
              <a:rPr lang="sk-SK" sz="2800" dirty="0" smtClean="0"/>
              <a:t>(</a:t>
            </a:r>
            <a:r>
              <a:rPr lang="sk-SK" sz="2800" b="1" dirty="0" smtClean="0"/>
              <a:t>v</a:t>
            </a:r>
            <a:r>
              <a:rPr lang="sk-SK" sz="2800" dirty="0" smtClean="0"/>
              <a:t> = 12-120m/s)</a:t>
            </a:r>
            <a:endParaRPr lang="sk-SK" sz="2800" dirty="0"/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sk-SK" sz="2800" dirty="0"/>
              <a:t>izolačné vlastnosti </a:t>
            </a:r>
            <a:r>
              <a:rPr lang="sk-SK" sz="2800" dirty="0" err="1"/>
              <a:t>myelínu</a:t>
            </a:r>
            <a:r>
              <a:rPr lang="sk-SK" sz="2800" dirty="0"/>
              <a:t> (vysoký </a:t>
            </a:r>
            <a:r>
              <a:rPr lang="sk-SK" sz="2800" dirty="0" smtClean="0"/>
              <a:t>odpor)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sk-SK" sz="2800" dirty="0" smtClean="0"/>
              <a:t>vznik akčného potenciálu v jednom </a:t>
            </a:r>
            <a:r>
              <a:rPr lang="sk-SK" sz="2800" dirty="0" err="1" smtClean="0"/>
              <a:t>Ranvierovom</a:t>
            </a:r>
            <a:r>
              <a:rPr lang="sk-SK" sz="2800" dirty="0" smtClean="0"/>
              <a:t> záreze spôsobí depolarizáciu membrány v susednom </a:t>
            </a:r>
            <a:r>
              <a:rPr lang="sk-SK" sz="2800" dirty="0" err="1" smtClean="0"/>
              <a:t>Ranvierovom</a:t>
            </a:r>
            <a:r>
              <a:rPr lang="sk-SK" sz="2800" dirty="0" smtClean="0"/>
              <a:t> záreze.</a:t>
            </a:r>
            <a:endParaRPr lang="sk-SK" sz="2800" dirty="0"/>
          </a:p>
        </p:txBody>
      </p:sp>
      <p:sp>
        <p:nvSpPr>
          <p:cNvPr id="56" name="BlokTextu 55"/>
          <p:cNvSpPr txBox="1"/>
          <p:nvPr/>
        </p:nvSpPr>
        <p:spPr>
          <a:xfrm>
            <a:off x="4428279" y="18415084"/>
            <a:ext cx="432977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2800" b="1" dirty="0" smtClean="0">
                <a:solidFill>
                  <a:srgbClr val="FF0000"/>
                </a:solidFill>
              </a:rPr>
              <a:t>Šírenie </a:t>
            </a:r>
            <a:r>
              <a:rPr lang="sk-SK" sz="2800" b="1" dirty="0">
                <a:solidFill>
                  <a:srgbClr val="FF0000"/>
                </a:solidFill>
              </a:rPr>
              <a:t>akčného </a:t>
            </a:r>
            <a:r>
              <a:rPr lang="sk-SK" sz="2800" b="1" dirty="0" smtClean="0">
                <a:solidFill>
                  <a:srgbClr val="FF0000"/>
                </a:solidFill>
              </a:rPr>
              <a:t>potenciálu</a:t>
            </a:r>
            <a:endParaRPr lang="sk-SK" sz="1200" dirty="0"/>
          </a:p>
        </p:txBody>
      </p:sp>
      <p:sp>
        <p:nvSpPr>
          <p:cNvPr id="57" name="BlokTextu 56"/>
          <p:cNvSpPr txBox="1"/>
          <p:nvPr/>
        </p:nvSpPr>
        <p:spPr>
          <a:xfrm>
            <a:off x="1512468" y="25402181"/>
            <a:ext cx="12505276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k-SK" sz="2800" dirty="0" smtClean="0"/>
              <a:t>Prenos signálu medzi nervovými  a svalovými bunkami zabezpečuje </a:t>
            </a:r>
            <a:r>
              <a:rPr lang="sk-SK" sz="2800" b="1" dirty="0" err="1" smtClean="0">
                <a:solidFill>
                  <a:schemeClr val="accent1">
                    <a:lumMod val="75000"/>
                  </a:schemeClr>
                </a:solidFill>
              </a:rPr>
              <a:t>synaptický</a:t>
            </a:r>
            <a:r>
              <a:rPr lang="sk-SK" sz="2800" b="1" dirty="0" smtClean="0">
                <a:solidFill>
                  <a:schemeClr val="accent1">
                    <a:lumMod val="75000"/>
                  </a:schemeClr>
                </a:solidFill>
              </a:rPr>
              <a:t> prenos</a:t>
            </a:r>
            <a:r>
              <a:rPr lang="sk-SK" sz="2800" b="1" dirty="0" smtClean="0"/>
              <a:t>. </a:t>
            </a:r>
            <a:r>
              <a:rPr lang="sk-SK" sz="2800" dirty="0" smtClean="0"/>
              <a:t>U človeka má prevahu chemický </a:t>
            </a:r>
            <a:r>
              <a:rPr lang="sk-SK" sz="2800" dirty="0" err="1" smtClean="0"/>
              <a:t>synaptický</a:t>
            </a:r>
            <a:r>
              <a:rPr lang="sk-SK" sz="2800" dirty="0" smtClean="0"/>
              <a:t> prenos, elektrický sa vyskytuje iba v malej miere pri kontrakcii srdcového svalu a hladkého svalstva.</a:t>
            </a:r>
            <a:endParaRPr lang="sk-SK" sz="2800" dirty="0"/>
          </a:p>
        </p:txBody>
      </p:sp>
      <p:sp>
        <p:nvSpPr>
          <p:cNvPr id="22" name="BlokTextu 21"/>
          <p:cNvSpPr txBox="1"/>
          <p:nvPr/>
        </p:nvSpPr>
        <p:spPr>
          <a:xfrm>
            <a:off x="4680820" y="3096544"/>
            <a:ext cx="598497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sk-SK" sz="2800" b="1" cap="all" dirty="0">
                <a:solidFill>
                  <a:srgbClr val="FF0000"/>
                </a:solidFill>
              </a:rPr>
              <a:t>Membránový (</a:t>
            </a:r>
            <a:r>
              <a:rPr lang="sk-SK" sz="2800" b="1" cap="all" dirty="0" err="1">
                <a:solidFill>
                  <a:srgbClr val="FF0000"/>
                </a:solidFill>
              </a:rPr>
              <a:t>kľudový</a:t>
            </a:r>
            <a:r>
              <a:rPr lang="sk-SK" sz="2800" b="1" cap="all" dirty="0">
                <a:solidFill>
                  <a:srgbClr val="FF0000"/>
                </a:solidFill>
              </a:rPr>
              <a:t>) potenciál</a:t>
            </a:r>
          </a:p>
        </p:txBody>
      </p:sp>
      <p:grpSp>
        <p:nvGrpSpPr>
          <p:cNvPr id="47" name="Skupina 46"/>
          <p:cNvGrpSpPr/>
          <p:nvPr/>
        </p:nvGrpSpPr>
        <p:grpSpPr>
          <a:xfrm>
            <a:off x="1020292" y="3649794"/>
            <a:ext cx="5904656" cy="4401941"/>
            <a:chOff x="720380" y="4239219"/>
            <a:chExt cx="5621681" cy="4095796"/>
          </a:xfrm>
        </p:grpSpPr>
        <p:pic>
          <p:nvPicPr>
            <p:cNvPr id="53" name="Picture 5"/>
            <p:cNvPicPr>
              <a:picLocks noChangeAspect="1" noChangeArrowheads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20380" y="4239219"/>
              <a:ext cx="5621681" cy="409579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5" name="BlokTextu 24"/>
            <p:cNvSpPr txBox="1"/>
            <p:nvPr/>
          </p:nvSpPr>
          <p:spPr>
            <a:xfrm>
              <a:off x="2525638" y="4239219"/>
              <a:ext cx="2059282" cy="369332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sk-SK" sz="1800" dirty="0" smtClean="0"/>
                <a:t>Bunková membrána</a:t>
              </a:r>
              <a:endParaRPr lang="sk-SK" sz="1800" dirty="0"/>
            </a:p>
          </p:txBody>
        </p:sp>
      </p:grpSp>
      <p:sp>
        <p:nvSpPr>
          <p:cNvPr id="59" name="Zástupný symbol obsahu 2"/>
          <p:cNvSpPr>
            <a:spLocks noGrp="1"/>
          </p:cNvSpPr>
          <p:nvPr/>
        </p:nvSpPr>
        <p:spPr>
          <a:xfrm>
            <a:off x="7257140" y="4303260"/>
            <a:ext cx="7124965" cy="3464489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sk-SK" dirty="0" smtClean="0"/>
              <a:t>základné </a:t>
            </a:r>
            <a:r>
              <a:rPr lang="sk-SK" dirty="0" err="1" smtClean="0"/>
              <a:t>jóny</a:t>
            </a:r>
            <a:r>
              <a:rPr lang="sk-SK" dirty="0" smtClean="0"/>
              <a:t> v bunke: Na</a:t>
            </a:r>
            <a:r>
              <a:rPr lang="sk-SK" baseline="30000" dirty="0" smtClean="0"/>
              <a:t>+</a:t>
            </a:r>
            <a:r>
              <a:rPr lang="sk-SK" dirty="0" smtClean="0"/>
              <a:t>, K</a:t>
            </a:r>
            <a:r>
              <a:rPr lang="sk-SK" baseline="30000" dirty="0" smtClean="0"/>
              <a:t>+</a:t>
            </a:r>
            <a:r>
              <a:rPr lang="sk-SK" dirty="0" smtClean="0"/>
              <a:t>, Cl</a:t>
            </a:r>
            <a:r>
              <a:rPr lang="sk-SK" baseline="30000" dirty="0" smtClean="0"/>
              <a:t>-</a:t>
            </a:r>
            <a:r>
              <a:rPr lang="sk-SK" dirty="0" smtClean="0"/>
              <a:t>, bielkoviny</a:t>
            </a:r>
            <a:r>
              <a:rPr lang="sk-SK" baseline="30000" dirty="0"/>
              <a:t> </a:t>
            </a:r>
            <a:endParaRPr lang="sk-SK" baseline="30000" dirty="0" smtClean="0"/>
          </a:p>
          <a:p>
            <a:pPr algn="just"/>
            <a:r>
              <a:rPr lang="sk-SK" dirty="0" smtClean="0"/>
              <a:t>membránový potenciál – vzniká v dôsledku nerovnomerného rozloženia </a:t>
            </a:r>
            <a:r>
              <a:rPr lang="sk-SK" dirty="0" err="1" smtClean="0"/>
              <a:t>jónov</a:t>
            </a:r>
            <a:r>
              <a:rPr lang="sk-SK" dirty="0" smtClean="0"/>
              <a:t> na oboch stranách bunkovej membrány.</a:t>
            </a:r>
            <a:endParaRPr lang="sk-SK" dirty="0"/>
          </a:p>
          <a:p>
            <a:pPr algn="just"/>
            <a:r>
              <a:rPr lang="sk-SK" dirty="0" smtClean="0"/>
              <a:t>je ovplyvnený: </a:t>
            </a:r>
            <a:r>
              <a:rPr lang="sk-SK" dirty="0" err="1" smtClean="0"/>
              <a:t>permeabilitou</a:t>
            </a:r>
            <a:r>
              <a:rPr lang="sk-SK" dirty="0" smtClean="0"/>
              <a:t> (P) membrány pre každý typ </a:t>
            </a:r>
            <a:r>
              <a:rPr lang="sk-SK" dirty="0" err="1" smtClean="0"/>
              <a:t>jónov</a:t>
            </a:r>
            <a:r>
              <a:rPr lang="sk-SK" dirty="0" smtClean="0"/>
              <a:t> a  množstvom Na+, K+, Cl- </a:t>
            </a:r>
            <a:r>
              <a:rPr lang="sk-SK" dirty="0" err="1" smtClean="0"/>
              <a:t>jónov</a:t>
            </a:r>
            <a:r>
              <a:rPr lang="sk-SK" dirty="0" smtClean="0"/>
              <a:t> na každej strane membrány .</a:t>
            </a:r>
          </a:p>
        </p:txBody>
      </p:sp>
      <p:pic>
        <p:nvPicPr>
          <p:cNvPr id="60" name="Picture 8"/>
          <p:cNvPicPr>
            <a:picLocks noChangeAspect="1" noChangeArrowheads="1"/>
          </p:cNvPicPr>
          <p:nvPr/>
        </p:nvPicPr>
        <p:blipFill rotWithShape="1"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743" t="45306" r="2025" b="32233"/>
          <a:stretch/>
        </p:blipFill>
        <p:spPr bwMode="auto">
          <a:xfrm>
            <a:off x="6820778" y="8645532"/>
            <a:ext cx="6980943" cy="13637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1" name="BlokTextu 8"/>
          <p:cNvSpPr txBox="1"/>
          <p:nvPr/>
        </p:nvSpPr>
        <p:spPr>
          <a:xfrm>
            <a:off x="1080420" y="8767173"/>
            <a:ext cx="500910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sk-SK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sk-SK" sz="2800" b="1" dirty="0" err="1" smtClean="0"/>
              <a:t>Goldmannova</a:t>
            </a:r>
            <a:r>
              <a:rPr lang="sk-SK" sz="2800" b="1" dirty="0" smtClean="0"/>
              <a:t> rovnica – výpočet membránového potenciálu:</a:t>
            </a:r>
            <a:endParaRPr lang="sk-SK" sz="2800" b="1" dirty="0"/>
          </a:p>
        </p:txBody>
      </p:sp>
      <p:sp>
        <p:nvSpPr>
          <p:cNvPr id="62" name="BlokTextu 9"/>
          <p:cNvSpPr txBox="1"/>
          <p:nvPr/>
        </p:nvSpPr>
        <p:spPr>
          <a:xfrm>
            <a:off x="8616139" y="7770234"/>
            <a:ext cx="350608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>
            <a:defPPr>
              <a:defRPr lang="sk-SK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sk-SK" sz="2800" dirty="0" err="1" smtClean="0"/>
              <a:t>P</a:t>
            </a:r>
            <a:r>
              <a:rPr lang="sk-SK" sz="2800" baseline="-25000" dirty="0" err="1" smtClean="0"/>
              <a:t>K</a:t>
            </a:r>
            <a:r>
              <a:rPr lang="sk-SK" sz="2800" dirty="0" err="1" smtClean="0"/>
              <a:t>:P</a:t>
            </a:r>
            <a:r>
              <a:rPr lang="sk-SK" sz="2800" baseline="-25000" dirty="0" err="1" smtClean="0"/>
              <a:t>Na</a:t>
            </a:r>
            <a:r>
              <a:rPr lang="sk-SK" sz="2800" dirty="0" err="1" smtClean="0"/>
              <a:t>:P</a:t>
            </a:r>
            <a:r>
              <a:rPr lang="sk-SK" sz="2800" baseline="-25000" dirty="0" err="1" smtClean="0"/>
              <a:t>Cl</a:t>
            </a:r>
            <a:r>
              <a:rPr lang="sk-SK" sz="2800" dirty="0" smtClean="0"/>
              <a:t> = 1:0,04:0,45</a:t>
            </a:r>
            <a:endParaRPr lang="sk-SK" sz="2800" dirty="0"/>
          </a:p>
        </p:txBody>
      </p:sp>
      <p:sp>
        <p:nvSpPr>
          <p:cNvPr id="49" name="BlokTextu 48"/>
          <p:cNvSpPr txBox="1"/>
          <p:nvPr/>
        </p:nvSpPr>
        <p:spPr>
          <a:xfrm>
            <a:off x="1008411" y="10064477"/>
            <a:ext cx="13373695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800" dirty="0" smtClean="0"/>
              <a:t>R = 8,314 J/(</a:t>
            </a:r>
            <a:r>
              <a:rPr lang="sk-SK" sz="2800" dirty="0" err="1" smtClean="0"/>
              <a:t>mol.K</a:t>
            </a:r>
            <a:r>
              <a:rPr lang="sk-SK" sz="2800" dirty="0" smtClean="0"/>
              <a:t>), 	F = 96 485,340 C/mol, 	T </a:t>
            </a:r>
            <a:r>
              <a:rPr lang="sk-SK" sz="2800" dirty="0"/>
              <a:t>– termodynamická </a:t>
            </a:r>
            <a:r>
              <a:rPr lang="sk-SK" sz="2800" dirty="0" smtClean="0"/>
              <a:t>teplota, </a:t>
            </a:r>
            <a:endParaRPr lang="sk-SK" sz="2800" dirty="0" smtClean="0"/>
          </a:p>
          <a:p>
            <a:r>
              <a:rPr lang="sk-SK" sz="2800" dirty="0" smtClean="0"/>
              <a:t>[X]</a:t>
            </a:r>
            <a:r>
              <a:rPr lang="sk-SK" sz="2800" baseline="-25000" dirty="0" err="1" smtClean="0"/>
              <a:t>out</a:t>
            </a:r>
            <a:r>
              <a:rPr lang="sk-SK" sz="2800" baseline="-25000" dirty="0" smtClean="0"/>
              <a:t> </a:t>
            </a:r>
            <a:r>
              <a:rPr lang="sk-SK" sz="2800" dirty="0" smtClean="0"/>
              <a:t>– koncentrácia </a:t>
            </a:r>
            <a:r>
              <a:rPr lang="sk-SK" sz="2800" dirty="0" err="1" smtClean="0"/>
              <a:t>jónov</a:t>
            </a:r>
            <a:r>
              <a:rPr lang="sk-SK" sz="2800" dirty="0" smtClean="0"/>
              <a:t>  v </a:t>
            </a:r>
            <a:r>
              <a:rPr lang="sk-SK" sz="2800" dirty="0" err="1" smtClean="0"/>
              <a:t>extracelulárnom</a:t>
            </a:r>
            <a:r>
              <a:rPr lang="sk-SK" sz="2800" dirty="0" smtClean="0"/>
              <a:t> priestore,   [X]</a:t>
            </a:r>
            <a:r>
              <a:rPr lang="sk-SK" sz="2800" baseline="-25000" dirty="0" smtClean="0"/>
              <a:t>in </a:t>
            </a:r>
            <a:r>
              <a:rPr lang="sk-SK" sz="2800" dirty="0" smtClean="0"/>
              <a:t>– </a:t>
            </a:r>
            <a:r>
              <a:rPr lang="sk-SK" sz="2800" dirty="0"/>
              <a:t>koncentrácia </a:t>
            </a:r>
            <a:r>
              <a:rPr lang="sk-SK" sz="2800" dirty="0" err="1"/>
              <a:t>jónov</a:t>
            </a:r>
            <a:r>
              <a:rPr lang="sk-SK" sz="2800" dirty="0"/>
              <a:t>  v </a:t>
            </a:r>
            <a:r>
              <a:rPr lang="sk-SK" sz="2800" dirty="0" smtClean="0"/>
              <a:t>intracelulárnom priestore,   	</a:t>
            </a:r>
            <a:r>
              <a:rPr lang="sk-SK" sz="2800" dirty="0" err="1" smtClean="0"/>
              <a:t>P</a:t>
            </a:r>
            <a:r>
              <a:rPr lang="sk-SK" sz="2800" baseline="-25000" dirty="0" err="1" smtClean="0"/>
              <a:t>x</a:t>
            </a:r>
            <a:r>
              <a:rPr lang="sk-SK" sz="2800" dirty="0" smtClean="0"/>
              <a:t> – </a:t>
            </a:r>
            <a:r>
              <a:rPr lang="sk-SK" sz="2800" dirty="0" err="1" smtClean="0"/>
              <a:t>permeabilita</a:t>
            </a:r>
            <a:r>
              <a:rPr lang="sk-SK" sz="2800" dirty="0" smtClean="0"/>
              <a:t> membrány pre daný </a:t>
            </a:r>
            <a:r>
              <a:rPr lang="sk-SK" sz="2800" dirty="0" err="1" smtClean="0"/>
              <a:t>jón</a:t>
            </a:r>
            <a:r>
              <a:rPr lang="sk-SK" sz="2800" dirty="0" smtClean="0"/>
              <a:t>.</a:t>
            </a:r>
            <a:endParaRPr lang="sk-SK" sz="2800" dirty="0"/>
          </a:p>
        </p:txBody>
      </p:sp>
      <p:sp>
        <p:nvSpPr>
          <p:cNvPr id="66" name="BlokTextu 65"/>
          <p:cNvSpPr txBox="1"/>
          <p:nvPr/>
        </p:nvSpPr>
        <p:spPr>
          <a:xfrm>
            <a:off x="6469396" y="11862356"/>
            <a:ext cx="295446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sk-SK" sz="2800" b="1" cap="all" dirty="0" smtClean="0">
                <a:solidFill>
                  <a:srgbClr val="FF0000"/>
                </a:solidFill>
              </a:rPr>
              <a:t>AKČNÝ potenciál</a:t>
            </a:r>
            <a:endParaRPr lang="sk-SK" sz="2800" b="1" cap="all" dirty="0">
              <a:solidFill>
                <a:srgbClr val="FF0000"/>
              </a:solidFill>
            </a:endParaRPr>
          </a:p>
        </p:txBody>
      </p:sp>
      <p:sp>
        <p:nvSpPr>
          <p:cNvPr id="54" name="Obdĺžnik 53"/>
          <p:cNvSpPr/>
          <p:nvPr/>
        </p:nvSpPr>
        <p:spPr>
          <a:xfrm>
            <a:off x="864396" y="12879754"/>
            <a:ext cx="5816403" cy="44012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sk-SK" sz="2800" dirty="0" smtClean="0"/>
              <a:t>Zmena napätia na bunkovej membráne = </a:t>
            </a:r>
            <a:r>
              <a:rPr lang="sk-SK" sz="2800" b="1" dirty="0" smtClean="0"/>
              <a:t>dráždivosť -</a:t>
            </a:r>
            <a:r>
              <a:rPr lang="sk-SK" sz="2800" dirty="0" smtClean="0"/>
              <a:t> </a:t>
            </a:r>
            <a:r>
              <a:rPr lang="sk-SK" sz="2800" dirty="0"/>
              <a:t>odpoveď </a:t>
            </a:r>
            <a:r>
              <a:rPr lang="sk-SK" sz="2800" dirty="0" smtClean="0"/>
              <a:t>na </a:t>
            </a:r>
            <a:r>
              <a:rPr lang="sk-SK" sz="2800" dirty="0"/>
              <a:t>podnet – vlastnosť všetkých živých systémov. </a:t>
            </a:r>
            <a:endParaRPr lang="sk-SK" sz="2800" dirty="0" smtClean="0"/>
          </a:p>
          <a:p>
            <a:pPr algn="just"/>
            <a:r>
              <a:rPr lang="sk-SK" sz="2800" b="1" dirty="0" smtClean="0">
                <a:solidFill>
                  <a:schemeClr val="tx2"/>
                </a:solidFill>
              </a:rPr>
              <a:t>Podmienka vzniku akčného potenciálu</a:t>
            </a:r>
            <a:r>
              <a:rPr lang="sk-SK" sz="2800" dirty="0" smtClean="0"/>
              <a:t>: depolarizácia membrány musí dosiahnuť </a:t>
            </a:r>
            <a:r>
              <a:rPr lang="sk-SK" sz="2800" b="1" dirty="0" smtClean="0"/>
              <a:t>prahovú hodnotu</a:t>
            </a:r>
            <a:r>
              <a:rPr lang="sk-SK" sz="2800" dirty="0" smtClean="0"/>
              <a:t>, následne dôjde k </a:t>
            </a:r>
            <a:r>
              <a:rPr lang="sk-SK" sz="2800" dirty="0"/>
              <a:t>transportu </a:t>
            </a:r>
            <a:r>
              <a:rPr lang="sk-SK" sz="2800" dirty="0" err="1"/>
              <a:t>jónov</a:t>
            </a:r>
            <a:r>
              <a:rPr lang="sk-SK" sz="2800" dirty="0"/>
              <a:t> cez </a:t>
            </a:r>
            <a:r>
              <a:rPr lang="sk-SK" sz="2800" dirty="0" smtClean="0"/>
              <a:t>selektívne </a:t>
            </a:r>
            <a:r>
              <a:rPr lang="sk-SK" sz="2800" dirty="0"/>
              <a:t>napätím riadené </a:t>
            </a:r>
            <a:r>
              <a:rPr lang="sk-SK" sz="2800" dirty="0" err="1"/>
              <a:t>jónové</a:t>
            </a:r>
            <a:r>
              <a:rPr lang="sk-SK" sz="2800" dirty="0"/>
              <a:t> kanály bunkovej </a:t>
            </a:r>
            <a:r>
              <a:rPr lang="sk-SK" sz="2800" dirty="0" smtClean="0"/>
              <a:t>membrány.</a:t>
            </a:r>
            <a:endParaRPr lang="sk-SK" sz="2800" dirty="0"/>
          </a:p>
        </p:txBody>
      </p:sp>
      <p:grpSp>
        <p:nvGrpSpPr>
          <p:cNvPr id="100" name="Skupina 99"/>
          <p:cNvGrpSpPr/>
          <p:nvPr/>
        </p:nvGrpSpPr>
        <p:grpSpPr>
          <a:xfrm>
            <a:off x="30025774" y="3635453"/>
            <a:ext cx="11883182" cy="3421531"/>
            <a:chOff x="29089670" y="3378201"/>
            <a:chExt cx="11883182" cy="3421531"/>
          </a:xfrm>
        </p:grpSpPr>
        <p:sp>
          <p:nvSpPr>
            <p:cNvPr id="86" name="Obdĺžnik 85"/>
            <p:cNvSpPr/>
            <p:nvPr/>
          </p:nvSpPr>
          <p:spPr>
            <a:xfrm>
              <a:off x="35138219" y="5342152"/>
              <a:ext cx="1800200" cy="145758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k-SK">
                <a:solidFill>
                  <a:schemeClr val="bg1"/>
                </a:solidFill>
              </a:endParaRPr>
            </a:p>
          </p:txBody>
        </p:sp>
        <p:sp>
          <p:nvSpPr>
            <p:cNvPr id="72" name="Obdĺžnik 71"/>
            <p:cNvSpPr/>
            <p:nvPr/>
          </p:nvSpPr>
          <p:spPr>
            <a:xfrm>
              <a:off x="39172652" y="3384553"/>
              <a:ext cx="1800200" cy="1457580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k-SK"/>
            </a:p>
          </p:txBody>
        </p:sp>
        <p:sp>
          <p:nvSpPr>
            <p:cNvPr id="74" name="Obdĺžnik 73"/>
            <p:cNvSpPr/>
            <p:nvPr/>
          </p:nvSpPr>
          <p:spPr>
            <a:xfrm>
              <a:off x="35140204" y="3378638"/>
              <a:ext cx="1800200" cy="1457580"/>
            </a:xfrm>
            <a:prstGeom prst="rect">
              <a:avLst/>
            </a:prstGeom>
            <a:ln>
              <a:solidFill>
                <a:schemeClr val="bg1">
                  <a:alpha val="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k-SK"/>
            </a:p>
          </p:txBody>
        </p:sp>
        <p:sp>
          <p:nvSpPr>
            <p:cNvPr id="76" name="Obdĺžnik 75"/>
            <p:cNvSpPr/>
            <p:nvPr/>
          </p:nvSpPr>
          <p:spPr>
            <a:xfrm>
              <a:off x="37156428" y="3384553"/>
              <a:ext cx="1800200" cy="1457580"/>
            </a:xfrm>
            <a:prstGeom prst="rect">
              <a:avLst/>
            </a:prstGeom>
            <a:ln>
              <a:solidFill>
                <a:schemeClr val="bg1">
                  <a:alpha val="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k-SK"/>
            </a:p>
          </p:txBody>
        </p:sp>
        <p:sp>
          <p:nvSpPr>
            <p:cNvPr id="78" name="Obdĺžnik 77"/>
            <p:cNvSpPr/>
            <p:nvPr/>
          </p:nvSpPr>
          <p:spPr>
            <a:xfrm>
              <a:off x="33123980" y="3378201"/>
              <a:ext cx="1800200" cy="1457580"/>
            </a:xfrm>
            <a:prstGeom prst="rect">
              <a:avLst/>
            </a:prstGeom>
            <a:ln>
              <a:solidFill>
                <a:schemeClr val="bg1">
                  <a:alpha val="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k-SK"/>
            </a:p>
          </p:txBody>
        </p:sp>
        <p:sp>
          <p:nvSpPr>
            <p:cNvPr id="70" name="Obdĺžnik 69"/>
            <p:cNvSpPr/>
            <p:nvPr/>
          </p:nvSpPr>
          <p:spPr>
            <a:xfrm>
              <a:off x="31108713" y="3378201"/>
              <a:ext cx="1800200" cy="1457580"/>
            </a:xfrm>
            <a:prstGeom prst="rect">
              <a:avLst/>
            </a:prstGeom>
            <a:ln>
              <a:solidFill>
                <a:schemeClr val="bg1">
                  <a:alpha val="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k-SK"/>
            </a:p>
          </p:txBody>
        </p:sp>
        <p:sp>
          <p:nvSpPr>
            <p:cNvPr id="19" name="Obdĺžnik 18"/>
            <p:cNvSpPr/>
            <p:nvPr/>
          </p:nvSpPr>
          <p:spPr>
            <a:xfrm>
              <a:off x="29089670" y="3378201"/>
              <a:ext cx="1800200" cy="1457580"/>
            </a:xfrm>
            <a:prstGeom prst="rect">
              <a:avLst/>
            </a:prstGeom>
            <a:ln>
              <a:solidFill>
                <a:schemeClr val="bg1">
                  <a:alpha val="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sk-SK"/>
            </a:p>
          </p:txBody>
        </p:sp>
        <p:sp>
          <p:nvSpPr>
            <p:cNvPr id="9" name="BlokTextu 8"/>
            <p:cNvSpPr txBox="1"/>
            <p:nvPr/>
          </p:nvSpPr>
          <p:spPr>
            <a:xfrm>
              <a:off x="29533607" y="3901608"/>
              <a:ext cx="1023037" cy="47705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none" rtlCol="0">
              <a:spAutoFit/>
            </a:bodyPr>
            <a:lstStyle/>
            <a:p>
              <a:r>
                <a:rPr lang="sk-SK" sz="2500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Pacient</a:t>
              </a:r>
              <a:endParaRPr lang="sk-SK" sz="2500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10" name="BlokTextu 9"/>
            <p:cNvSpPr txBox="1"/>
            <p:nvPr/>
          </p:nvSpPr>
          <p:spPr>
            <a:xfrm>
              <a:off x="31251772" y="3672608"/>
              <a:ext cx="1512168" cy="86177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sz="2500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Prevodník</a:t>
              </a:r>
            </a:p>
            <a:p>
              <a:r>
                <a:rPr lang="sk-SK" sz="2500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/elektródy</a:t>
              </a:r>
              <a:endParaRPr lang="sk-SK" sz="2500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11" name="BlokTextu 10"/>
            <p:cNvSpPr txBox="1"/>
            <p:nvPr/>
          </p:nvSpPr>
          <p:spPr>
            <a:xfrm>
              <a:off x="33211969" y="3672608"/>
              <a:ext cx="1665927" cy="86177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sz="2500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Viacnásobný zosilňovač</a:t>
              </a:r>
              <a:endParaRPr lang="sk-SK" sz="2500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14" name="BlokTextu 13"/>
            <p:cNvSpPr txBox="1"/>
            <p:nvPr/>
          </p:nvSpPr>
          <p:spPr>
            <a:xfrm>
              <a:off x="37196261" y="3695389"/>
              <a:ext cx="1758382" cy="86177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sz="2500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Zobrazovacia </a:t>
              </a:r>
            </a:p>
            <a:p>
              <a:r>
                <a:rPr lang="sk-SK" sz="2500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jednotka</a:t>
              </a:r>
              <a:endParaRPr lang="sk-SK" sz="2500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12" name="BlokTextu 11"/>
            <p:cNvSpPr txBox="1"/>
            <p:nvPr/>
          </p:nvSpPr>
          <p:spPr>
            <a:xfrm>
              <a:off x="35274052" y="3672608"/>
              <a:ext cx="1594344" cy="86177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sk-SK" sz="2500" b="1" dirty="0" smtClean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Spracovanie signálu</a:t>
              </a:r>
              <a:endParaRPr lang="sk-SK" sz="2500" b="1" dirty="0">
                <a:solidFill>
                  <a:schemeClr val="bg1"/>
                </a:solidFill>
                <a:latin typeface="Shonar Bangla" panose="020B0502040204020203" pitchFamily="34" charset="0"/>
                <a:cs typeface="Shonar Bangla" panose="020B0502040204020203" pitchFamily="34" charset="0"/>
              </a:endParaRPr>
            </a:p>
          </p:txBody>
        </p:sp>
        <p:sp>
          <p:nvSpPr>
            <p:cNvPr id="13" name="BlokTextu 12"/>
            <p:cNvSpPr txBox="1"/>
            <p:nvPr/>
          </p:nvSpPr>
          <p:spPr>
            <a:xfrm>
              <a:off x="35500244" y="5846776"/>
              <a:ext cx="1043876" cy="47705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none" rtlCol="0">
              <a:spAutoFit/>
            </a:bodyPr>
            <a:lstStyle/>
            <a:p>
              <a:pPr algn="ctr"/>
              <a:r>
                <a:rPr lang="sk-SK" sz="2500" b="1" dirty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Počítač</a:t>
              </a:r>
            </a:p>
          </p:txBody>
        </p:sp>
        <p:sp>
          <p:nvSpPr>
            <p:cNvPr id="15" name="BlokTextu 14"/>
            <p:cNvSpPr txBox="1"/>
            <p:nvPr/>
          </p:nvSpPr>
          <p:spPr>
            <a:xfrm>
              <a:off x="39541293" y="3931023"/>
              <a:ext cx="1314784" cy="477054"/>
            </a:xfrm>
            <a:prstGeom prst="rect">
              <a:avLst/>
            </a:prstGeom>
            <a:solidFill>
              <a:schemeClr val="accent1"/>
            </a:solidFill>
          </p:spPr>
          <p:txBody>
            <a:bodyPr wrap="none" rtlCol="0">
              <a:spAutoFit/>
            </a:bodyPr>
            <a:lstStyle/>
            <a:p>
              <a:pPr algn="ctr"/>
              <a:r>
                <a:rPr lang="sk-SK" sz="2500" b="1" dirty="0">
                  <a:solidFill>
                    <a:schemeClr val="bg1"/>
                  </a:solidFill>
                  <a:latin typeface="Shonar Bangla" panose="020B0502040204020203" pitchFamily="34" charset="0"/>
                  <a:cs typeface="Shonar Bangla" panose="020B0502040204020203" pitchFamily="34" charset="0"/>
                </a:rPr>
                <a:t>Tlačiareň</a:t>
              </a:r>
            </a:p>
          </p:txBody>
        </p:sp>
        <p:cxnSp>
          <p:nvCxnSpPr>
            <p:cNvPr id="65" name="Rovná spojovacia šípka 64"/>
            <p:cNvCxnSpPr>
              <a:stCxn id="19" idx="3"/>
            </p:cNvCxnSpPr>
            <p:nvPr/>
          </p:nvCxnSpPr>
          <p:spPr>
            <a:xfrm>
              <a:off x="30889870" y="4106991"/>
              <a:ext cx="571822" cy="0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1" name="Rovná spojovacia šípka 70"/>
            <p:cNvCxnSpPr>
              <a:stCxn id="70" idx="3"/>
            </p:cNvCxnSpPr>
            <p:nvPr/>
          </p:nvCxnSpPr>
          <p:spPr>
            <a:xfrm>
              <a:off x="32908913" y="4106991"/>
              <a:ext cx="571822" cy="0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5" name="Rovná spojovacia šípka 74"/>
            <p:cNvCxnSpPr>
              <a:stCxn id="74" idx="3"/>
            </p:cNvCxnSpPr>
            <p:nvPr/>
          </p:nvCxnSpPr>
          <p:spPr>
            <a:xfrm>
              <a:off x="36940404" y="4107428"/>
              <a:ext cx="571822" cy="0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9" name="Rovná spojovacia šípka 78"/>
            <p:cNvCxnSpPr>
              <a:stCxn id="78" idx="3"/>
            </p:cNvCxnSpPr>
            <p:nvPr/>
          </p:nvCxnSpPr>
          <p:spPr>
            <a:xfrm>
              <a:off x="34924180" y="4106991"/>
              <a:ext cx="571822" cy="0"/>
            </a:xfrm>
            <a:prstGeom prst="straightConnector1">
              <a:avLst/>
            </a:prstGeom>
            <a:ln w="50800">
              <a:solidFill>
                <a:schemeClr val="bg1">
                  <a:alpha val="0"/>
                </a:schemeClr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4" name="Rovná spojovacia šípka 83"/>
            <p:cNvCxnSpPr>
              <a:stCxn id="19" idx="3"/>
              <a:endCxn id="70" idx="1"/>
            </p:cNvCxnSpPr>
            <p:nvPr/>
          </p:nvCxnSpPr>
          <p:spPr>
            <a:xfrm>
              <a:off x="30889870" y="4106991"/>
              <a:ext cx="218843" cy="0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0" name="Rovná spojovacia šípka 89"/>
            <p:cNvCxnSpPr/>
            <p:nvPr/>
          </p:nvCxnSpPr>
          <p:spPr>
            <a:xfrm>
              <a:off x="32908913" y="4102884"/>
              <a:ext cx="218843" cy="0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1" name="Rovná spojovacia šípka 90"/>
            <p:cNvCxnSpPr/>
            <p:nvPr/>
          </p:nvCxnSpPr>
          <p:spPr>
            <a:xfrm>
              <a:off x="38956628" y="4110468"/>
              <a:ext cx="218843" cy="0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4" name="Rovná spojovacia šípka 93"/>
            <p:cNvCxnSpPr>
              <a:stCxn id="78" idx="3"/>
              <a:endCxn id="74" idx="1"/>
            </p:cNvCxnSpPr>
            <p:nvPr/>
          </p:nvCxnSpPr>
          <p:spPr>
            <a:xfrm>
              <a:off x="34924180" y="4106991"/>
              <a:ext cx="216024" cy="437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8" name="Rovná spojovacia šípka 87"/>
            <p:cNvCxnSpPr>
              <a:stCxn id="74" idx="2"/>
              <a:endCxn id="86" idx="0"/>
            </p:cNvCxnSpPr>
            <p:nvPr/>
          </p:nvCxnSpPr>
          <p:spPr>
            <a:xfrm flipH="1">
              <a:off x="36038319" y="4836218"/>
              <a:ext cx="1985" cy="505934"/>
            </a:xfrm>
            <a:prstGeom prst="straightConnector1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5" name="Zalomená spojnica 94"/>
            <p:cNvCxnSpPr>
              <a:stCxn id="86" idx="3"/>
              <a:endCxn id="76" idx="2"/>
            </p:cNvCxnSpPr>
            <p:nvPr/>
          </p:nvCxnSpPr>
          <p:spPr>
            <a:xfrm flipV="1">
              <a:off x="36938419" y="4842133"/>
              <a:ext cx="1118109" cy="1228809"/>
            </a:xfrm>
            <a:prstGeom prst="bentConnector2">
              <a:avLst/>
            </a:prstGeom>
            <a:ln w="5080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04" name="Zástupný symbol textu 2"/>
          <p:cNvSpPr txBox="1">
            <a:spLocks/>
          </p:cNvSpPr>
          <p:nvPr/>
        </p:nvSpPr>
        <p:spPr>
          <a:xfrm>
            <a:off x="29506160" y="16199199"/>
            <a:ext cx="6495966" cy="3747217"/>
          </a:xfrm>
          <a:prstGeom prst="rect">
            <a:avLst/>
          </a:prstGeom>
          <a:noFill/>
        </p:spPr>
        <p:txBody>
          <a:bodyPr vert="horz" lIns="411480" tIns="205740" rIns="411480" bIns="205740" rtlCol="0">
            <a:noAutofit/>
          </a:bodyPr>
          <a:lstStyle>
            <a:lvl1pPr marL="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14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20574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12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41148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10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61722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82296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02870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23444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144018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16459200" indent="0" algn="ctr" defTabSz="4114800" rtl="0" eaLnBrk="1" latinLnBrk="0" hangingPunct="1">
              <a:spcBef>
                <a:spcPct val="20000"/>
              </a:spcBef>
              <a:buFont typeface="Arial" panose="020B0604020202020204" pitchFamily="34" charset="0"/>
              <a:buNone/>
              <a:defRPr sz="9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457200" algn="just">
              <a:spcBef>
                <a:spcPts val="672"/>
              </a:spcBef>
              <a:buFont typeface="Arial" panose="020B0604020202020204" pitchFamily="34" charset="0"/>
              <a:buChar char="•"/>
            </a:pPr>
            <a:r>
              <a:rPr lang="sk-SK" sz="2800" b="1" dirty="0" smtClean="0">
                <a:solidFill>
                  <a:schemeClr val="tx2"/>
                </a:solidFill>
              </a:rPr>
              <a:t>povrchové elektródy </a:t>
            </a:r>
            <a:r>
              <a:rPr lang="sk-SK" sz="2800" dirty="0" smtClean="0">
                <a:solidFill>
                  <a:schemeClr val="tx1"/>
                </a:solidFill>
              </a:rPr>
              <a:t>– globálne posúdenie elektrickej aktivity svalu. </a:t>
            </a:r>
          </a:p>
          <a:p>
            <a:pPr algn="just">
              <a:spcBef>
                <a:spcPts val="672"/>
              </a:spcBef>
            </a:pPr>
            <a:r>
              <a:rPr lang="sk-SK" sz="2800" b="1" dirty="0" smtClean="0">
                <a:solidFill>
                  <a:schemeClr val="tx1"/>
                </a:solidFill>
              </a:rPr>
              <a:t>      Nevýhody </a:t>
            </a:r>
            <a:r>
              <a:rPr lang="sk-SK" sz="2800" dirty="0" smtClean="0">
                <a:solidFill>
                  <a:schemeClr val="tx1"/>
                </a:solidFill>
              </a:rPr>
              <a:t>– vyšetrenie iba</a:t>
            </a:r>
          </a:p>
          <a:p>
            <a:pPr algn="just">
              <a:spcBef>
                <a:spcPts val="672"/>
              </a:spcBef>
            </a:pPr>
            <a:r>
              <a:rPr lang="sk-SK" sz="2800" dirty="0">
                <a:solidFill>
                  <a:schemeClr val="tx1"/>
                </a:solidFill>
              </a:rPr>
              <a:t> </a:t>
            </a:r>
            <a:r>
              <a:rPr lang="sk-SK" sz="2800" dirty="0" smtClean="0">
                <a:solidFill>
                  <a:schemeClr val="tx1"/>
                </a:solidFill>
              </a:rPr>
              <a:t>     povrchových svalov, zachytávajú </a:t>
            </a:r>
            <a:r>
              <a:rPr lang="sk-SK" sz="2800" dirty="0">
                <a:solidFill>
                  <a:schemeClr val="tx1"/>
                </a:solidFill>
              </a:rPr>
              <a:t> </a:t>
            </a:r>
            <a:endParaRPr lang="sk-SK" sz="2800" dirty="0" smtClean="0">
              <a:solidFill>
                <a:schemeClr val="tx1"/>
              </a:solidFill>
            </a:endParaRPr>
          </a:p>
          <a:p>
            <a:pPr algn="just">
              <a:spcBef>
                <a:spcPts val="672"/>
              </a:spcBef>
            </a:pPr>
            <a:r>
              <a:rPr lang="sk-SK" sz="2800" dirty="0">
                <a:solidFill>
                  <a:schemeClr val="tx1"/>
                </a:solidFill>
              </a:rPr>
              <a:t> </a:t>
            </a:r>
            <a:r>
              <a:rPr lang="sk-SK" sz="2800" dirty="0" smtClean="0">
                <a:solidFill>
                  <a:schemeClr val="tx1"/>
                </a:solidFill>
              </a:rPr>
              <a:t>     potenciály z veľkej plochy, artefakty </a:t>
            </a:r>
          </a:p>
          <a:p>
            <a:pPr algn="just">
              <a:spcBef>
                <a:spcPts val="672"/>
              </a:spcBef>
            </a:pPr>
            <a:r>
              <a:rPr lang="sk-SK" sz="2800" dirty="0">
                <a:solidFill>
                  <a:schemeClr val="tx1"/>
                </a:solidFill>
              </a:rPr>
              <a:t> </a:t>
            </a:r>
            <a:r>
              <a:rPr lang="sk-SK" sz="2800" dirty="0" smtClean="0">
                <a:solidFill>
                  <a:schemeClr val="tx1"/>
                </a:solidFill>
              </a:rPr>
              <a:t>     vzniknuté pohybom.  </a:t>
            </a:r>
          </a:p>
          <a:p>
            <a:pPr algn="just">
              <a:spcBef>
                <a:spcPts val="672"/>
              </a:spcBef>
            </a:pPr>
            <a:r>
              <a:rPr lang="sk-SK" sz="2800" dirty="0" smtClean="0">
                <a:solidFill>
                  <a:schemeClr val="tx1"/>
                </a:solidFill>
              </a:rPr>
              <a:t>     </a:t>
            </a:r>
            <a:r>
              <a:rPr lang="sk-SK" sz="2800" b="1" dirty="0" smtClean="0">
                <a:solidFill>
                  <a:schemeClr val="tx1"/>
                </a:solidFill>
              </a:rPr>
              <a:t> Výhody </a:t>
            </a:r>
            <a:r>
              <a:rPr lang="sk-SK" sz="2800" dirty="0" smtClean="0">
                <a:solidFill>
                  <a:schemeClr val="tx1"/>
                </a:solidFill>
              </a:rPr>
              <a:t>– minimálny </a:t>
            </a:r>
            <a:r>
              <a:rPr lang="sk-SK" sz="2800" dirty="0" err="1" smtClean="0">
                <a:solidFill>
                  <a:schemeClr val="tx1"/>
                </a:solidFill>
              </a:rPr>
              <a:t>diskomfort</a:t>
            </a:r>
            <a:r>
              <a:rPr lang="sk-SK" sz="2800" dirty="0" smtClean="0">
                <a:solidFill>
                  <a:schemeClr val="tx1"/>
                </a:solidFill>
              </a:rPr>
              <a:t> </a:t>
            </a:r>
          </a:p>
          <a:p>
            <a:pPr algn="just">
              <a:spcBef>
                <a:spcPts val="672"/>
              </a:spcBef>
            </a:pPr>
            <a:r>
              <a:rPr lang="sk-SK" sz="2800" dirty="0">
                <a:solidFill>
                  <a:schemeClr val="tx1"/>
                </a:solidFill>
              </a:rPr>
              <a:t> </a:t>
            </a:r>
            <a:r>
              <a:rPr lang="sk-SK" sz="2800" dirty="0" smtClean="0">
                <a:solidFill>
                  <a:schemeClr val="tx1"/>
                </a:solidFill>
              </a:rPr>
              <a:t>     pacienta.</a:t>
            </a:r>
          </a:p>
        </p:txBody>
      </p:sp>
      <p:sp>
        <p:nvSpPr>
          <p:cNvPr id="80" name="BlokTextu 79"/>
          <p:cNvSpPr txBox="1"/>
          <p:nvPr/>
        </p:nvSpPr>
        <p:spPr>
          <a:xfrm>
            <a:off x="30675708" y="11862356"/>
            <a:ext cx="1036915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k-SK" sz="2800" b="1" dirty="0" smtClean="0">
                <a:solidFill>
                  <a:srgbClr val="FF0000"/>
                </a:solidFill>
              </a:rPr>
              <a:t>ELEKTRÓDY</a:t>
            </a:r>
            <a:endParaRPr lang="sk-SK" sz="2800" b="1" dirty="0">
              <a:solidFill>
                <a:srgbClr val="FF0000"/>
              </a:solidFill>
            </a:endParaRPr>
          </a:p>
        </p:txBody>
      </p:sp>
      <p:sp>
        <p:nvSpPr>
          <p:cNvPr id="8" name="Obdĺžnik 7"/>
          <p:cNvSpPr/>
          <p:nvPr/>
        </p:nvSpPr>
        <p:spPr>
          <a:xfrm>
            <a:off x="849843" y="7983773"/>
            <a:ext cx="7282913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</a:t>
            </a:r>
            <a:r>
              <a:rPr lang="sk-SK" sz="2400" dirty="0" smtClean="0"/>
              <a:t>1. </a:t>
            </a:r>
            <a:r>
              <a:rPr lang="sk-SK" sz="2400" dirty="0" smtClean="0"/>
              <a:t>Vznik membránového potenciálu. </a:t>
            </a:r>
            <a:endParaRPr lang="sk-SK" sz="2400" dirty="0" smtClean="0"/>
          </a:p>
          <a:p>
            <a:r>
              <a:rPr lang="sk-SK" sz="1600" dirty="0" smtClean="0"/>
              <a:t>Prebraté z: </a:t>
            </a:r>
            <a:r>
              <a:rPr lang="sk-SK" sz="1600" b="1" dirty="0" smtClean="0"/>
              <a:t>:</a:t>
            </a:r>
            <a:r>
              <a:rPr lang="sk-SK" sz="1600" b="1" dirty="0" err="1" smtClean="0">
                <a:hlinkClick r:id="rId16"/>
              </a:rPr>
              <a:t>https</a:t>
            </a:r>
            <a:r>
              <a:rPr lang="sk-SK" sz="1600" b="1" dirty="0">
                <a:hlinkClick r:id="rId16"/>
              </a:rPr>
              <a:t>://www.quora.com/What-is-the-shortest-way-to-describe-how-the-human-nervous-system-works</a:t>
            </a:r>
            <a:endParaRPr lang="sk-SK" sz="1600" dirty="0"/>
          </a:p>
        </p:txBody>
      </p:sp>
      <p:sp>
        <p:nvSpPr>
          <p:cNvPr id="81" name="Obdĺžnik 80"/>
          <p:cNvSpPr/>
          <p:nvPr/>
        </p:nvSpPr>
        <p:spPr>
          <a:xfrm>
            <a:off x="8286957" y="17699065"/>
            <a:ext cx="6377328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2. Akčný potenciál</a:t>
            </a:r>
            <a:r>
              <a:rPr lang="sk-SK" sz="1600" dirty="0" smtClean="0"/>
              <a:t>. </a:t>
            </a:r>
            <a:r>
              <a:rPr lang="sk-SK" sz="1600" dirty="0" smtClean="0"/>
              <a:t>Obrázok (upravený )</a:t>
            </a:r>
            <a:r>
              <a:rPr lang="sk-SK" sz="1600" dirty="0"/>
              <a:t>prevzatý z: http://www.odec.ca/projects/2004/syed4s0/public_html/index.htm </a:t>
            </a:r>
            <a:endParaRPr lang="sk-SK" sz="1600" dirty="0"/>
          </a:p>
        </p:txBody>
      </p:sp>
      <p:sp>
        <p:nvSpPr>
          <p:cNvPr id="82" name="Obdĺžnik 81"/>
          <p:cNvSpPr/>
          <p:nvPr/>
        </p:nvSpPr>
        <p:spPr>
          <a:xfrm>
            <a:off x="6355651" y="24706543"/>
            <a:ext cx="7736618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3. Šírenie akčného potenciálu v neuróne</a:t>
            </a:r>
            <a:r>
              <a:rPr lang="sk-SK" sz="1600" dirty="0" smtClean="0"/>
              <a:t>. </a:t>
            </a:r>
            <a:r>
              <a:rPr lang="sk-SK" sz="1600" dirty="0"/>
              <a:t>Prevzaté z: https://www.britannica.com/science/action-potential/images-videos/media/4491/66781 </a:t>
            </a:r>
            <a:endParaRPr lang="sk-SK" sz="1600" dirty="0"/>
          </a:p>
        </p:txBody>
      </p:sp>
      <p:sp>
        <p:nvSpPr>
          <p:cNvPr id="83" name="Obdĺžnik 82"/>
          <p:cNvSpPr/>
          <p:nvPr/>
        </p:nvSpPr>
        <p:spPr>
          <a:xfrm>
            <a:off x="15419615" y="10511113"/>
            <a:ext cx="12974145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4. Porovnanie vyšetrenia svalových a nervových vlákien</a:t>
            </a:r>
            <a:r>
              <a:rPr lang="sk-SK" sz="2400" dirty="0" smtClean="0"/>
              <a:t>. </a:t>
            </a:r>
            <a:r>
              <a:rPr lang="sk-SK" sz="1600" dirty="0" smtClean="0"/>
              <a:t>Obrázky prebraté z: </a:t>
            </a:r>
            <a:r>
              <a:rPr lang="sk-SK" sz="1600" b="1" dirty="0" smtClean="0">
                <a:hlinkClick r:id="rId17"/>
              </a:rPr>
              <a:t>http</a:t>
            </a:r>
            <a:r>
              <a:rPr lang="sk-SK" sz="1600" b="1" dirty="0">
                <a:hlinkClick r:id="rId17"/>
              </a:rPr>
              <a:t>://</a:t>
            </a:r>
            <a:r>
              <a:rPr lang="sk-SK" sz="1600" b="1" dirty="0" smtClean="0">
                <a:hlinkClick r:id="rId17"/>
              </a:rPr>
              <a:t>biomech.ftvs.cuni.cz/pbpk/kompendium/biomechanika/vlastnosti_komplex_sval.php</a:t>
            </a:r>
            <a:endParaRPr lang="sk-SK" sz="1600" b="1" dirty="0"/>
          </a:p>
        </p:txBody>
      </p:sp>
      <p:sp>
        <p:nvSpPr>
          <p:cNvPr id="85" name="Obdĺžnik 84"/>
          <p:cNvSpPr/>
          <p:nvPr/>
        </p:nvSpPr>
        <p:spPr>
          <a:xfrm>
            <a:off x="22616867" y="16917431"/>
            <a:ext cx="5604511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5. Meranie rýchlosti šírenia sa vzruchu v nervovom vlákne. </a:t>
            </a:r>
            <a:endParaRPr lang="sk-SK" sz="2400" dirty="0"/>
          </a:p>
        </p:txBody>
      </p:sp>
      <p:sp>
        <p:nvSpPr>
          <p:cNvPr id="87" name="Obdĺžnik 86"/>
          <p:cNvSpPr/>
          <p:nvPr/>
        </p:nvSpPr>
        <p:spPr>
          <a:xfrm>
            <a:off x="29816817" y="7059863"/>
            <a:ext cx="12541256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6. Bloková schéma </a:t>
            </a:r>
            <a:r>
              <a:rPr lang="sk-SK" sz="2400" dirty="0" err="1" smtClean="0"/>
              <a:t>elektromyografu</a:t>
            </a:r>
            <a:r>
              <a:rPr lang="sk-SK" sz="2400" dirty="0" smtClean="0"/>
              <a:t>. </a:t>
            </a:r>
            <a:r>
              <a:rPr lang="sk-SK" sz="1600" dirty="0" smtClean="0"/>
              <a:t>Obrázok </a:t>
            </a:r>
            <a:r>
              <a:rPr lang="sk-SK" sz="1600" dirty="0"/>
              <a:t>(preložený) prebratý z: https://www.slideshare.net/jineshkj/ec09-l25-biomedical-instrumentation-module-1</a:t>
            </a:r>
            <a:r>
              <a:rPr lang="sk-SK" sz="1600" dirty="0" smtClean="0"/>
              <a:t> </a:t>
            </a:r>
            <a:endParaRPr lang="sk-SK" sz="1600" dirty="0"/>
          </a:p>
        </p:txBody>
      </p:sp>
      <p:sp>
        <p:nvSpPr>
          <p:cNvPr id="89" name="Obdĺžnik 88"/>
          <p:cNvSpPr/>
          <p:nvPr/>
        </p:nvSpPr>
        <p:spPr>
          <a:xfrm>
            <a:off x="35698839" y="21044356"/>
            <a:ext cx="6649625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7. Ihlová elektróda a povrchové elektródy</a:t>
            </a:r>
            <a:r>
              <a:rPr lang="sk-SK" sz="2400" dirty="0"/>
              <a:t>. </a:t>
            </a:r>
            <a:r>
              <a:rPr lang="sk-SK" sz="1600" dirty="0"/>
              <a:t>Obrázok prevzatý z: https://telemedicina.med.muni.cz/pdm/detska-neurologie/index.php?pg=neurologicke-vysetreni--</a:t>
            </a:r>
            <a:r>
              <a:rPr lang="sk-SK" sz="1600" dirty="0" smtClean="0"/>
              <a:t>elektromyografie</a:t>
            </a:r>
            <a:endParaRPr lang="sk-SK" sz="1600" dirty="0"/>
          </a:p>
        </p:txBody>
      </p:sp>
      <p:sp>
        <p:nvSpPr>
          <p:cNvPr id="92" name="Obdĺžnik 91"/>
          <p:cNvSpPr/>
          <p:nvPr/>
        </p:nvSpPr>
        <p:spPr>
          <a:xfrm>
            <a:off x="29899644" y="25747454"/>
            <a:ext cx="6001552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k-SK" sz="2400" dirty="0" smtClean="0"/>
              <a:t>Obrázok 8. </a:t>
            </a:r>
            <a:r>
              <a:rPr lang="sk-SK" sz="2400" dirty="0"/>
              <a:t>S</a:t>
            </a:r>
            <a:r>
              <a:rPr lang="sk-SK" sz="2400" dirty="0" smtClean="0"/>
              <a:t>timulačné elektródy</a:t>
            </a:r>
            <a:r>
              <a:rPr lang="sk-SK" sz="2400" dirty="0" smtClean="0"/>
              <a:t>. </a:t>
            </a:r>
            <a:r>
              <a:rPr lang="sk-SK" sz="1600" dirty="0"/>
              <a:t>Obrázok prevzatý z: https://telemedicina.med.muni.cz/pdm/detska-neurologie/index.php?pg=neurologicke-vysetreni--elektromyografie</a:t>
            </a:r>
            <a:endParaRPr lang="sk-SK" sz="1600" dirty="0"/>
          </a:p>
        </p:txBody>
      </p:sp>
      <p:sp>
        <p:nvSpPr>
          <p:cNvPr id="38" name="BlokTextu 37"/>
          <p:cNvSpPr txBox="1"/>
          <p:nvPr/>
        </p:nvSpPr>
        <p:spPr>
          <a:xfrm>
            <a:off x="720380" y="21661248"/>
            <a:ext cx="5430732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2800" b="1" dirty="0">
                <a:solidFill>
                  <a:schemeClr val="tx2"/>
                </a:solidFill>
              </a:rPr>
              <a:t>Lokálne </a:t>
            </a:r>
            <a:r>
              <a:rPr lang="sk-SK" sz="2800" b="1" dirty="0" smtClean="0">
                <a:solidFill>
                  <a:schemeClr val="tx2"/>
                </a:solidFill>
              </a:rPr>
              <a:t>prúdy – pomalé šírenie vzruchu </a:t>
            </a:r>
            <a:r>
              <a:rPr lang="sk-SK" sz="2800" dirty="0"/>
              <a:t>(</a:t>
            </a:r>
            <a:r>
              <a:rPr lang="sk-SK" sz="2800" b="1" dirty="0"/>
              <a:t>v </a:t>
            </a:r>
            <a:r>
              <a:rPr lang="sk-SK" sz="2800" dirty="0"/>
              <a:t>= </a:t>
            </a:r>
            <a:r>
              <a:rPr lang="sk-SK" sz="2800" dirty="0" smtClean="0"/>
              <a:t>0,3-2m/s)</a:t>
            </a:r>
            <a:endParaRPr lang="sk-SK" sz="2800" dirty="0"/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sk-SK" sz="2800" dirty="0" err="1"/>
              <a:t>n</a:t>
            </a:r>
            <a:r>
              <a:rPr lang="sk-SK" sz="2800" dirty="0" err="1" smtClean="0"/>
              <a:t>emyelinizované</a:t>
            </a:r>
            <a:r>
              <a:rPr lang="sk-SK" sz="2800" dirty="0" smtClean="0"/>
              <a:t> vlákna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sk-SK" sz="2800" dirty="0"/>
              <a:t>e</a:t>
            </a:r>
            <a:r>
              <a:rPr lang="sk-SK" sz="2800" dirty="0" smtClean="0"/>
              <a:t>lektrický prúd sa vytvára medzi </a:t>
            </a:r>
            <a:r>
              <a:rPr lang="sk-SK" sz="2800" dirty="0"/>
              <a:t>podráždeným a nepodráždeným miestom </a:t>
            </a:r>
            <a:r>
              <a:rPr lang="sk-SK" sz="2800" dirty="0" smtClean="0"/>
              <a:t>membrány.</a:t>
            </a:r>
            <a:endParaRPr lang="sk-SK" sz="2800" dirty="0"/>
          </a:p>
        </p:txBody>
      </p:sp>
      <p:sp>
        <p:nvSpPr>
          <p:cNvPr id="98" name="Obdĺžnik 97"/>
          <p:cNvSpPr/>
          <p:nvPr/>
        </p:nvSpPr>
        <p:spPr>
          <a:xfrm>
            <a:off x="7732323" y="22740787"/>
            <a:ext cx="1393523" cy="43088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sk-SK" sz="2200" dirty="0"/>
              <a:t>t</a:t>
            </a:r>
            <a:r>
              <a:rPr lang="sk-SK" sz="2200" dirty="0" smtClean="0"/>
              <a:t>elo bunky</a:t>
            </a:r>
            <a:endParaRPr lang="sk-SK" sz="2200" dirty="0"/>
          </a:p>
        </p:txBody>
      </p:sp>
      <p:grpSp>
        <p:nvGrpSpPr>
          <p:cNvPr id="30" name="Skupina 29"/>
          <p:cNvGrpSpPr/>
          <p:nvPr/>
        </p:nvGrpSpPr>
        <p:grpSpPr>
          <a:xfrm>
            <a:off x="6120980" y="20529797"/>
            <a:ext cx="7567056" cy="4313163"/>
            <a:chOff x="5760940" y="20456628"/>
            <a:chExt cx="7567056" cy="4313163"/>
          </a:xfrm>
        </p:grpSpPr>
        <p:pic>
          <p:nvPicPr>
            <p:cNvPr id="23" name="Obrázok 22"/>
            <p:cNvPicPr>
              <a:picLocks noChangeAspect="1"/>
            </p:cNvPicPr>
            <p:nvPr/>
          </p:nvPicPr>
          <p:blipFill>
            <a:blip r:embed="rId18"/>
            <a:stretch>
              <a:fillRect/>
            </a:stretch>
          </p:blipFill>
          <p:spPr>
            <a:xfrm>
              <a:off x="6120980" y="20763792"/>
              <a:ext cx="7207016" cy="3972371"/>
            </a:xfrm>
            <a:prstGeom prst="rect">
              <a:avLst/>
            </a:prstGeom>
          </p:spPr>
        </p:pic>
        <p:sp>
          <p:nvSpPr>
            <p:cNvPr id="96" name="Obdĺžnik 95"/>
            <p:cNvSpPr/>
            <p:nvPr/>
          </p:nvSpPr>
          <p:spPr>
            <a:xfrm>
              <a:off x="6025628" y="24338904"/>
              <a:ext cx="2723374" cy="43088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sk-SK" sz="2200" dirty="0" err="1" smtClean="0">
                  <a:solidFill>
                    <a:schemeClr val="tx2"/>
                  </a:solidFill>
                </a:rPr>
                <a:t>Nemyelinizovaný</a:t>
              </a:r>
              <a:r>
                <a:rPr lang="sk-SK" sz="2200" dirty="0" smtClean="0">
                  <a:solidFill>
                    <a:schemeClr val="tx2"/>
                  </a:solidFill>
                </a:rPr>
                <a:t> </a:t>
              </a:r>
              <a:r>
                <a:rPr lang="sk-SK" sz="2200" dirty="0" err="1" smtClean="0">
                  <a:solidFill>
                    <a:schemeClr val="tx2"/>
                  </a:solidFill>
                </a:rPr>
                <a:t>axón</a:t>
              </a:r>
              <a:endParaRPr lang="sk-SK" sz="2200" dirty="0">
                <a:solidFill>
                  <a:schemeClr val="tx2"/>
                </a:solidFill>
              </a:endParaRPr>
            </a:p>
          </p:txBody>
        </p:sp>
        <p:sp>
          <p:nvSpPr>
            <p:cNvPr id="97" name="Obdĺžnik 96"/>
            <p:cNvSpPr/>
            <p:nvPr/>
          </p:nvSpPr>
          <p:spPr>
            <a:xfrm>
              <a:off x="5760940" y="21026536"/>
              <a:ext cx="2419252" cy="43088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sk-SK" sz="2200" dirty="0" err="1">
                  <a:solidFill>
                    <a:schemeClr val="tx2"/>
                  </a:solidFill>
                </a:rPr>
                <a:t>M</a:t>
              </a:r>
              <a:r>
                <a:rPr lang="sk-SK" sz="2200" dirty="0" err="1" smtClean="0">
                  <a:solidFill>
                    <a:schemeClr val="tx2"/>
                  </a:solidFill>
                </a:rPr>
                <a:t>yelinizovaný</a:t>
              </a:r>
              <a:r>
                <a:rPr lang="sk-SK" sz="2200" dirty="0" smtClean="0">
                  <a:solidFill>
                    <a:schemeClr val="tx2"/>
                  </a:solidFill>
                </a:rPr>
                <a:t> </a:t>
              </a:r>
              <a:r>
                <a:rPr lang="sk-SK" sz="2200" dirty="0" err="1" smtClean="0">
                  <a:solidFill>
                    <a:schemeClr val="tx2"/>
                  </a:solidFill>
                </a:rPr>
                <a:t>axón</a:t>
              </a:r>
              <a:endParaRPr lang="sk-SK" sz="2200" dirty="0">
                <a:solidFill>
                  <a:schemeClr val="tx2"/>
                </a:solidFill>
              </a:endParaRPr>
            </a:p>
          </p:txBody>
        </p:sp>
        <p:sp>
          <p:nvSpPr>
            <p:cNvPr id="99" name="Obdĺžnik 98"/>
            <p:cNvSpPr/>
            <p:nvPr/>
          </p:nvSpPr>
          <p:spPr>
            <a:xfrm>
              <a:off x="8137204" y="20954528"/>
              <a:ext cx="1353096" cy="76944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sk-SK" sz="2200" dirty="0" err="1" smtClean="0"/>
                <a:t>Ranvierov</a:t>
              </a:r>
              <a:r>
                <a:rPr lang="sk-SK" sz="2200" dirty="0" smtClean="0"/>
                <a:t> zárez</a:t>
              </a:r>
              <a:endParaRPr lang="sk-SK" sz="2200" dirty="0"/>
            </a:p>
          </p:txBody>
        </p:sp>
        <p:sp>
          <p:nvSpPr>
            <p:cNvPr id="101" name="Obdĺžnik 100"/>
            <p:cNvSpPr/>
            <p:nvPr/>
          </p:nvSpPr>
          <p:spPr>
            <a:xfrm>
              <a:off x="9490300" y="20456628"/>
              <a:ext cx="1491680" cy="76944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sk-SK" sz="2200" dirty="0" smtClean="0"/>
                <a:t>akčný potenciál</a:t>
              </a:r>
              <a:endParaRPr lang="sk-SK" sz="2200" dirty="0"/>
            </a:p>
          </p:txBody>
        </p:sp>
        <p:sp>
          <p:nvSpPr>
            <p:cNvPr id="102" name="Obdĺžnik 101"/>
            <p:cNvSpPr/>
            <p:nvPr/>
          </p:nvSpPr>
          <p:spPr>
            <a:xfrm>
              <a:off x="9001300" y="22147300"/>
              <a:ext cx="1341725" cy="76944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sk-SK" sz="2200" dirty="0" err="1" smtClean="0"/>
                <a:t>myelínová</a:t>
              </a:r>
              <a:r>
                <a:rPr lang="sk-SK" sz="2200" dirty="0" smtClean="0"/>
                <a:t> pošva</a:t>
              </a:r>
              <a:endParaRPr lang="sk-SK" sz="2200" dirty="0"/>
            </a:p>
          </p:txBody>
        </p:sp>
        <p:sp>
          <p:nvSpPr>
            <p:cNvPr id="103" name="Obdĺžnik 102"/>
            <p:cNvSpPr/>
            <p:nvPr/>
          </p:nvSpPr>
          <p:spPr>
            <a:xfrm>
              <a:off x="10382421" y="22132432"/>
              <a:ext cx="2523063" cy="430887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sk-SK" sz="2200" dirty="0"/>
                <a:t>š</a:t>
              </a:r>
              <a:r>
                <a:rPr lang="sk-SK" sz="2200" dirty="0" smtClean="0"/>
                <a:t>írenie depolarizácie</a:t>
              </a:r>
              <a:endParaRPr lang="sk-SK" sz="2200" dirty="0"/>
            </a:p>
          </p:txBody>
        </p:sp>
        <p:sp>
          <p:nvSpPr>
            <p:cNvPr id="105" name="Obdĺžnik 104"/>
            <p:cNvSpPr/>
            <p:nvPr/>
          </p:nvSpPr>
          <p:spPr>
            <a:xfrm>
              <a:off x="9289421" y="23712314"/>
              <a:ext cx="2186000" cy="43088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sk-SK" sz="2200" dirty="0" smtClean="0"/>
                <a:t>akčný potenciál</a:t>
              </a:r>
              <a:endParaRPr lang="sk-SK" sz="2200" dirty="0"/>
            </a:p>
          </p:txBody>
        </p:sp>
      </p:grpSp>
      <p:sp>
        <p:nvSpPr>
          <p:cNvPr id="34" name="BlokTextu 33"/>
          <p:cNvSpPr txBox="1"/>
          <p:nvPr/>
        </p:nvSpPr>
        <p:spPr>
          <a:xfrm>
            <a:off x="35644260" y="22017721"/>
            <a:ext cx="6567648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sk-SK" sz="2800" b="1" dirty="0" smtClean="0">
                <a:solidFill>
                  <a:srgbClr val="FF0000"/>
                </a:solidFill>
              </a:rPr>
              <a:t>Delenie elektród podľa použitia: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sk-SK" sz="2800" b="1" dirty="0" smtClean="0">
                <a:solidFill>
                  <a:schemeClr val="tx2"/>
                </a:solidFill>
              </a:rPr>
              <a:t>uzemňovacie elektródy </a:t>
            </a:r>
            <a:r>
              <a:rPr lang="sk-SK" sz="2800" dirty="0" smtClean="0"/>
              <a:t>– povrchové, zvyčajne vo forme </a:t>
            </a:r>
            <a:r>
              <a:rPr lang="sk-SK" sz="2800" dirty="0" err="1" smtClean="0"/>
              <a:t>fixovateľnej</a:t>
            </a:r>
            <a:r>
              <a:rPr lang="sk-SK" sz="2800" dirty="0" smtClean="0"/>
              <a:t> páskovej elektródy.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sk-SK" sz="2800" b="1" dirty="0" smtClean="0">
                <a:solidFill>
                  <a:schemeClr val="tx2"/>
                </a:solidFill>
              </a:rPr>
              <a:t>registračné elektródy </a:t>
            </a:r>
            <a:r>
              <a:rPr lang="sk-SK" sz="2800" dirty="0" smtClean="0"/>
              <a:t>(referenčná             a aktívna) – ihlové alebo povrchové. Snímajú elektrickú aktivitu svalu. Sú umiestnené nad vyšetrovaným svalom.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sk-SK" sz="2800" b="1" dirty="0" smtClean="0">
                <a:solidFill>
                  <a:schemeClr val="tx2"/>
                </a:solidFill>
              </a:rPr>
              <a:t>stimulačné elektródy </a:t>
            </a:r>
            <a:r>
              <a:rPr lang="sk-SK" sz="2800" dirty="0" smtClean="0"/>
              <a:t>– prispôsobené pre vyvolanie stimulácie.</a:t>
            </a:r>
            <a:endParaRPr lang="sk-SK" sz="2800" dirty="0"/>
          </a:p>
        </p:txBody>
      </p:sp>
      <p:pic>
        <p:nvPicPr>
          <p:cNvPr id="42" name="Obrázok 41"/>
          <p:cNvPicPr>
            <a:picLocks noChangeAspect="1"/>
          </p:cNvPicPr>
          <p:nvPr/>
        </p:nvPicPr>
        <p:blipFill>
          <a:blip r:embed="rId19"/>
          <a:stretch>
            <a:fillRect/>
          </a:stretch>
        </p:blipFill>
        <p:spPr>
          <a:xfrm>
            <a:off x="22681036" y="12313568"/>
            <a:ext cx="5330376" cy="4588253"/>
          </a:xfrm>
          <a:prstGeom prst="rect">
            <a:avLst/>
          </a:prstGeom>
        </p:spPr>
      </p:pic>
      <p:sp>
        <p:nvSpPr>
          <p:cNvPr id="24" name="BlokTextu 23"/>
          <p:cNvSpPr txBox="1"/>
          <p:nvPr/>
        </p:nvSpPr>
        <p:spPr>
          <a:xfrm>
            <a:off x="648372" y="27269226"/>
            <a:ext cx="30027336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600" dirty="0" smtClean="0"/>
              <a:t>Použité zdroje:1. </a:t>
            </a:r>
            <a:r>
              <a:rPr lang="sk-SK" sz="1600" dirty="0" err="1"/>
              <a:t>Craig</a:t>
            </a:r>
            <a:r>
              <a:rPr lang="sk-SK" sz="1600" dirty="0"/>
              <a:t> </a:t>
            </a:r>
            <a:r>
              <a:rPr lang="sk-SK" sz="1600" dirty="0" err="1"/>
              <a:t>Weinbeerg</a:t>
            </a:r>
            <a:r>
              <a:rPr lang="sk-SK" sz="1600" dirty="0"/>
              <a:t>, </a:t>
            </a:r>
            <a:r>
              <a:rPr lang="sk-SK" sz="1600" dirty="0" err="1"/>
              <a:t>Consciousness</a:t>
            </a:r>
            <a:r>
              <a:rPr lang="sk-SK" sz="1600" dirty="0"/>
              <a:t> </a:t>
            </a:r>
            <a:r>
              <a:rPr lang="sk-SK" sz="1600" dirty="0" err="1"/>
              <a:t>Conjecturerer</a:t>
            </a:r>
            <a:r>
              <a:rPr lang="sk-SK" sz="1600" dirty="0"/>
              <a:t>. </a:t>
            </a:r>
            <a:r>
              <a:rPr lang="en-US" sz="1600" b="1" dirty="0"/>
              <a:t>What is the shortest way to describe how the human nervous system works?</a:t>
            </a:r>
            <a:r>
              <a:rPr lang="sk-SK" sz="1600" b="1" dirty="0"/>
              <a:t> </a:t>
            </a:r>
            <a:r>
              <a:rPr lang="sk-SK" sz="1600" b="1" dirty="0" err="1"/>
              <a:t>Uploaded</a:t>
            </a:r>
            <a:r>
              <a:rPr lang="sk-SK" sz="1600" b="1" dirty="0"/>
              <a:t> 25.6.2012. dostupné na: </a:t>
            </a:r>
            <a:r>
              <a:rPr lang="sk-SK" sz="1600" b="1" dirty="0">
                <a:hlinkClick r:id="rId16"/>
              </a:rPr>
              <a:t>https://www.quora.com/What-is-the-shortest-way-to-describe-how-the-human-nervous-system-works</a:t>
            </a:r>
            <a:r>
              <a:rPr lang="sk-SK" sz="1600" b="1" dirty="0"/>
              <a:t> </a:t>
            </a:r>
            <a:r>
              <a:rPr lang="sk-SK" sz="1600" b="1" dirty="0" smtClean="0"/>
              <a:t>, 2. </a:t>
            </a:r>
            <a:r>
              <a:rPr lang="sk-SK" sz="1600" b="1" dirty="0" err="1" smtClean="0"/>
              <a:t>Action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potential</a:t>
            </a:r>
            <a:r>
              <a:rPr lang="sk-SK" sz="1600" b="1" dirty="0" smtClean="0"/>
              <a:t>. Dostupné na: </a:t>
            </a:r>
            <a:r>
              <a:rPr lang="sk-SK" sz="1600" b="1" dirty="0" err="1" smtClean="0"/>
              <a:t>Shabaz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Syed</a:t>
            </a:r>
            <a:r>
              <a:rPr lang="sk-SK" sz="1600" b="1" dirty="0" smtClean="0"/>
              <a:t>., </a:t>
            </a:r>
            <a:r>
              <a:rPr lang="sk-SK" sz="1600" b="1" dirty="0" err="1" smtClean="0"/>
              <a:t>Anca</a:t>
            </a:r>
            <a:r>
              <a:rPr lang="sk-SK" sz="1600" b="1" dirty="0" smtClean="0"/>
              <a:t> Toma, </a:t>
            </a:r>
            <a:r>
              <a:rPr lang="sk-SK" sz="1600" b="1" dirty="0" err="1" smtClean="0"/>
              <a:t>Pardeep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Scooch</a:t>
            </a:r>
            <a:r>
              <a:rPr lang="sk-SK" sz="1600" b="1" dirty="0" smtClean="0"/>
              <a:t>. </a:t>
            </a:r>
            <a:r>
              <a:rPr lang="sk-SK" sz="1600" b="1" dirty="0" err="1" smtClean="0"/>
              <a:t>Synapse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formation</a:t>
            </a:r>
            <a:r>
              <a:rPr lang="sk-SK" sz="1600" b="1" dirty="0" smtClean="0"/>
              <a:t> and </a:t>
            </a:r>
            <a:r>
              <a:rPr lang="sk-SK" sz="1600" b="1" dirty="0" err="1" smtClean="0"/>
              <a:t>influencing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factors</a:t>
            </a:r>
            <a:r>
              <a:rPr lang="sk-SK" sz="1600" b="1" dirty="0" smtClean="0"/>
              <a:t>. </a:t>
            </a:r>
            <a:r>
              <a:rPr lang="sk-SK" sz="1600" b="1" dirty="0" err="1" smtClean="0"/>
              <a:t>Virtual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Science</a:t>
            </a:r>
            <a:r>
              <a:rPr lang="sk-SK" sz="1600" b="1" dirty="0" smtClean="0"/>
              <a:t> Fair. </a:t>
            </a:r>
            <a:r>
              <a:rPr lang="sk-SK" sz="1600" b="1" dirty="0"/>
              <a:t>Dostupné na: </a:t>
            </a:r>
            <a:r>
              <a:rPr lang="sk-SK" sz="1600" b="1" dirty="0">
                <a:hlinkClick r:id="rId20"/>
              </a:rPr>
              <a:t>http://</a:t>
            </a:r>
            <a:r>
              <a:rPr lang="sk-SK" sz="1600" b="1" dirty="0" smtClean="0">
                <a:hlinkClick r:id="rId20"/>
              </a:rPr>
              <a:t>www.odec.ca/projects/2004/syed4s0/public_html/index.htm</a:t>
            </a:r>
            <a:r>
              <a:rPr lang="sk-SK" sz="1600" b="1" dirty="0" smtClean="0"/>
              <a:t> , 3. </a:t>
            </a:r>
            <a:r>
              <a:rPr lang="sk-SK" sz="1600" b="1" dirty="0" err="1" smtClean="0"/>
              <a:t>Action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Potential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Physiology</a:t>
            </a:r>
            <a:r>
              <a:rPr lang="sk-SK" sz="1600" b="1" dirty="0" smtClean="0"/>
              <a:t>. </a:t>
            </a:r>
            <a:r>
              <a:rPr lang="sk-SK" sz="1600" b="1" dirty="0" err="1" smtClean="0"/>
              <a:t>Encyclopeadia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Britannica</a:t>
            </a:r>
            <a:r>
              <a:rPr lang="sk-SK" sz="1600" b="1" dirty="0" smtClean="0"/>
              <a:t>. </a:t>
            </a:r>
            <a:r>
              <a:rPr lang="sk-SK" sz="1600" b="1" dirty="0"/>
              <a:t>Dostupné na: </a:t>
            </a:r>
            <a:r>
              <a:rPr lang="sk-SK" sz="1600" b="1" dirty="0">
                <a:hlinkClick r:id="rId21"/>
              </a:rPr>
              <a:t>https://</a:t>
            </a:r>
            <a:r>
              <a:rPr lang="sk-SK" sz="1600" b="1" dirty="0" smtClean="0">
                <a:hlinkClick r:id="rId21"/>
              </a:rPr>
              <a:t>www.britannica.com/science/action-potential/images-videos/media/4491/66781</a:t>
            </a:r>
            <a:r>
              <a:rPr lang="sk-SK" sz="1600" b="1" dirty="0" smtClean="0"/>
              <a:t>, 4. </a:t>
            </a:r>
            <a:r>
              <a:rPr lang="sk-SK" sz="1600" b="1" dirty="0"/>
              <a:t>Mechanické vlastnosti </a:t>
            </a:r>
            <a:r>
              <a:rPr lang="sk-SK" sz="1600" b="1" dirty="0" err="1"/>
              <a:t>kosterního</a:t>
            </a:r>
            <a:r>
              <a:rPr lang="sk-SK" sz="1600" b="1" dirty="0"/>
              <a:t> svalu. </a:t>
            </a:r>
            <a:r>
              <a:rPr lang="sk-SK" sz="1600" b="1" dirty="0" err="1"/>
              <a:t>Patobiomechanika</a:t>
            </a:r>
            <a:r>
              <a:rPr lang="sk-SK" sz="1600" b="1" dirty="0"/>
              <a:t> a </a:t>
            </a:r>
            <a:r>
              <a:rPr lang="sk-SK" sz="1600" b="1" dirty="0" err="1"/>
              <a:t>patokinesiologie</a:t>
            </a:r>
            <a:r>
              <a:rPr lang="sk-SK" sz="1600" b="1" dirty="0"/>
              <a:t>. </a:t>
            </a:r>
            <a:r>
              <a:rPr lang="sk-SK" sz="1600" b="1" dirty="0" err="1"/>
              <a:t>Kompedium</a:t>
            </a:r>
            <a:r>
              <a:rPr lang="sk-SK" sz="1600" b="1" dirty="0"/>
              <a:t>. Biomechanika. FTVŠ Univerzita Karlova. Dostupné na: </a:t>
            </a:r>
            <a:r>
              <a:rPr lang="sk-SK" sz="1600" b="1" dirty="0">
                <a:hlinkClick r:id="rId17"/>
              </a:rPr>
              <a:t>http://</a:t>
            </a:r>
            <a:r>
              <a:rPr lang="sk-SK" sz="1600" b="1" dirty="0" smtClean="0">
                <a:hlinkClick r:id="rId17"/>
              </a:rPr>
              <a:t>biomech.ftvs.cuni.cz/pbpk/kompendium/biomechanika/vlastnosti_komplex_sval.php</a:t>
            </a:r>
            <a:r>
              <a:rPr lang="sk-SK" sz="1600" b="1" dirty="0"/>
              <a:t> </a:t>
            </a:r>
            <a:r>
              <a:rPr lang="sk-SK" sz="1600" b="1" dirty="0" smtClean="0"/>
              <a:t>, 5. </a:t>
            </a:r>
            <a:r>
              <a:rPr lang="sk-SK" sz="1600" b="1" dirty="0" err="1" smtClean="0"/>
              <a:t>Jinesh</a:t>
            </a:r>
            <a:r>
              <a:rPr lang="sk-SK" sz="1600" b="1" dirty="0" smtClean="0"/>
              <a:t> K J. Bio-</a:t>
            </a:r>
            <a:r>
              <a:rPr lang="sk-SK" sz="1600" b="1" dirty="0" err="1" smtClean="0"/>
              <a:t>Medical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Instrumentation</a:t>
            </a:r>
            <a:r>
              <a:rPr lang="sk-SK" sz="1600" b="1" dirty="0" smtClean="0"/>
              <a:t> EC09 L25. </a:t>
            </a:r>
            <a:r>
              <a:rPr lang="sk-SK" sz="1600" b="1" dirty="0" err="1" smtClean="0"/>
              <a:t>Jyothi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Engineering</a:t>
            </a:r>
            <a:r>
              <a:rPr lang="sk-SK" sz="1600" b="1" dirty="0" smtClean="0"/>
              <a:t> </a:t>
            </a:r>
            <a:r>
              <a:rPr lang="sk-SK" sz="1600" b="1" dirty="0" err="1" smtClean="0"/>
              <a:t>College</a:t>
            </a:r>
            <a:r>
              <a:rPr lang="sk-SK" sz="1600" b="1" dirty="0" smtClean="0"/>
              <a:t>, </a:t>
            </a:r>
            <a:r>
              <a:rPr lang="sk-SK" sz="1600" b="1" dirty="0" err="1" smtClean="0"/>
              <a:t>Thrissur</a:t>
            </a:r>
            <a:r>
              <a:rPr lang="sk-SK" sz="1600" b="1" dirty="0" smtClean="0"/>
              <a:t>. </a:t>
            </a:r>
            <a:r>
              <a:rPr lang="sk-SK" sz="1600" b="1" dirty="0"/>
              <a:t>Dostupné na: </a:t>
            </a:r>
            <a:r>
              <a:rPr lang="sk-SK" sz="1600" b="1" dirty="0">
                <a:hlinkClick r:id="rId22"/>
              </a:rPr>
              <a:t>https://</a:t>
            </a:r>
            <a:r>
              <a:rPr lang="sk-SK" sz="1600" b="1" dirty="0" smtClean="0">
                <a:hlinkClick r:id="rId22"/>
              </a:rPr>
              <a:t>www.slideshare.net/jineshkj/ec09-l25-biomedical-instrumentation-module-1</a:t>
            </a:r>
            <a:r>
              <a:rPr lang="sk-SK" sz="1600" b="1" dirty="0" smtClean="0"/>
              <a:t> , 6. </a:t>
            </a:r>
            <a:r>
              <a:rPr lang="sk-SK" sz="1600" dirty="0"/>
              <a:t>De </a:t>
            </a:r>
            <a:r>
              <a:rPr lang="sk-SK" sz="1600" dirty="0" err="1"/>
              <a:t>Luca</a:t>
            </a:r>
            <a:r>
              <a:rPr lang="sk-SK" sz="1600" dirty="0"/>
              <a:t> CJ. A </a:t>
            </a:r>
            <a:r>
              <a:rPr lang="sk-SK" sz="1600" dirty="0" err="1"/>
              <a:t>practicum</a:t>
            </a:r>
            <a:r>
              <a:rPr lang="sk-SK" sz="1600" dirty="0"/>
              <a:t> on </a:t>
            </a:r>
            <a:r>
              <a:rPr lang="sk-SK" sz="1600" dirty="0" err="1"/>
              <a:t>the</a:t>
            </a:r>
            <a:r>
              <a:rPr lang="sk-SK" sz="1600" dirty="0"/>
              <a:t> </a:t>
            </a:r>
            <a:r>
              <a:rPr lang="sk-SK" sz="1600" dirty="0" err="1"/>
              <a:t>Use</a:t>
            </a:r>
            <a:r>
              <a:rPr lang="sk-SK" sz="1600" dirty="0"/>
              <a:t> of </a:t>
            </a:r>
            <a:r>
              <a:rPr lang="sk-SK" sz="1600" dirty="0" err="1"/>
              <a:t>sEMG</a:t>
            </a:r>
            <a:r>
              <a:rPr lang="sk-SK" sz="1600" dirty="0"/>
              <a:t> </a:t>
            </a:r>
            <a:r>
              <a:rPr lang="sk-SK" sz="1600" dirty="0" err="1"/>
              <a:t>Signals</a:t>
            </a:r>
            <a:r>
              <a:rPr lang="sk-SK" sz="1600" dirty="0"/>
              <a:t> in </a:t>
            </a:r>
            <a:r>
              <a:rPr lang="sk-SK" sz="1600" dirty="0" err="1"/>
              <a:t>Movement</a:t>
            </a:r>
            <a:r>
              <a:rPr lang="sk-SK" sz="1600" dirty="0"/>
              <a:t> </a:t>
            </a:r>
            <a:r>
              <a:rPr lang="sk-SK" sz="1600" dirty="0" err="1"/>
              <a:t>Sciences</a:t>
            </a:r>
            <a:r>
              <a:rPr lang="sk-SK" sz="1600" dirty="0"/>
              <a:t>. Dostupné na: </a:t>
            </a:r>
            <a:r>
              <a:rPr lang="sk-SK" sz="1600" dirty="0">
                <a:hlinkClick r:id="rId23"/>
              </a:rPr>
              <a:t>http://</a:t>
            </a:r>
            <a:r>
              <a:rPr lang="sk-SK" sz="1600" dirty="0" smtClean="0">
                <a:hlinkClick r:id="rId23"/>
              </a:rPr>
              <a:t>www.delsys.com/education/center/tutorials/practicum</a:t>
            </a:r>
            <a:r>
              <a:rPr lang="sk-SK" sz="1600" dirty="0" smtClean="0"/>
              <a:t> , 7. Neurologické </a:t>
            </a:r>
            <a:r>
              <a:rPr lang="sk-SK" sz="1600" dirty="0" err="1" smtClean="0"/>
              <a:t>vyšetření</a:t>
            </a:r>
            <a:r>
              <a:rPr lang="sk-SK" sz="1600" dirty="0" smtClean="0"/>
              <a:t> – </a:t>
            </a:r>
            <a:r>
              <a:rPr lang="sk-SK" sz="1600" dirty="0" err="1" smtClean="0"/>
              <a:t>Eléktromyografie</a:t>
            </a:r>
            <a:r>
              <a:rPr lang="sk-SK" sz="1600" dirty="0" smtClean="0"/>
              <a:t>. </a:t>
            </a:r>
            <a:r>
              <a:rPr lang="sk-SK" sz="1600" dirty="0" err="1" smtClean="0"/>
              <a:t>Dětská</a:t>
            </a:r>
            <a:r>
              <a:rPr lang="sk-SK" sz="1600" dirty="0" smtClean="0"/>
              <a:t> </a:t>
            </a:r>
            <a:r>
              <a:rPr lang="sk-SK" sz="1600" dirty="0" err="1" smtClean="0"/>
              <a:t>neurologie</a:t>
            </a:r>
            <a:r>
              <a:rPr lang="sk-SK" sz="1600" dirty="0" smtClean="0"/>
              <a:t>. </a:t>
            </a:r>
            <a:r>
              <a:rPr lang="sk-SK" sz="1600" dirty="0" err="1" smtClean="0"/>
              <a:t>Institut</a:t>
            </a:r>
            <a:r>
              <a:rPr lang="sk-SK" sz="1600" dirty="0" smtClean="0"/>
              <a:t> </a:t>
            </a:r>
            <a:r>
              <a:rPr lang="sk-SK" sz="1600" dirty="0" err="1" smtClean="0"/>
              <a:t>biostatistiky</a:t>
            </a:r>
            <a:r>
              <a:rPr lang="sk-SK" sz="1600" dirty="0" smtClean="0"/>
              <a:t> a analýz </a:t>
            </a:r>
            <a:r>
              <a:rPr lang="sk-SK" sz="1600" dirty="0" err="1" smtClean="0"/>
              <a:t>Masarykovy</a:t>
            </a:r>
            <a:r>
              <a:rPr lang="sk-SK" sz="1600" dirty="0" smtClean="0"/>
              <a:t> univerzity, Brno. </a:t>
            </a:r>
            <a:r>
              <a:rPr lang="sk-SK" sz="1600" dirty="0"/>
              <a:t>Dostupné na: </a:t>
            </a:r>
            <a:r>
              <a:rPr lang="sk-SK" sz="1600" dirty="0">
                <a:hlinkClick r:id="rId24"/>
              </a:rPr>
              <a:t>https://telemedicina.med.muni.cz/pdm/detska-neurologie/index.php?pg=neurologicke-vysetreni--</a:t>
            </a:r>
            <a:r>
              <a:rPr lang="sk-SK" sz="1600" dirty="0" smtClean="0">
                <a:hlinkClick r:id="rId24"/>
              </a:rPr>
              <a:t>elektromyografie</a:t>
            </a:r>
            <a:r>
              <a:rPr lang="sk-SK" sz="1600" dirty="0" smtClean="0"/>
              <a:t> </a:t>
            </a:r>
            <a:endParaRPr lang="sk-SK" sz="1600" dirty="0"/>
          </a:p>
          <a:p>
            <a:endParaRPr lang="sk-SK" sz="1600" b="1" dirty="0"/>
          </a:p>
          <a:p>
            <a:endParaRPr lang="sk-SK" sz="1600" dirty="0"/>
          </a:p>
        </p:txBody>
      </p:sp>
      <p:sp>
        <p:nvSpPr>
          <p:cNvPr id="32" name="BlokTextu 31"/>
          <p:cNvSpPr txBox="1"/>
          <p:nvPr/>
        </p:nvSpPr>
        <p:spPr>
          <a:xfrm>
            <a:off x="16778164" y="26510458"/>
            <a:ext cx="1058517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600" dirty="0" smtClean="0"/>
              <a:t>Obrázok </a:t>
            </a:r>
            <a:r>
              <a:rPr lang="sk-SK" sz="1600" dirty="0"/>
              <a:t>(preložené) prevzatý: http://delsys.com/Attachments_pdf/download/tutorials/06_a-practicum-on-the-use-of-semg-signals-in-movement-sciences.pdf</a:t>
            </a:r>
          </a:p>
        </p:txBody>
      </p:sp>
    </p:spTree>
    <p:extLst>
      <p:ext uri="{BB962C8B-B14F-4D97-AF65-F5344CB8AC3E}">
        <p14:creationId xmlns:p14="http://schemas.microsoft.com/office/powerpoint/2010/main" val="41019041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1527</TotalTime>
  <Words>943</Words>
  <Application>Microsoft Office PowerPoint</Application>
  <PresentationFormat>Vlastná</PresentationFormat>
  <Paragraphs>96</Paragraphs>
  <Slides>1</Slides>
  <Notes>1</Notes>
  <HiddenSlides>0</HiddenSlides>
  <MMClips>0</MMClips>
  <ScaleCrop>false</ScaleCrop>
  <HeadingPairs>
    <vt:vector size="6" baseType="variant">
      <vt:variant>
        <vt:lpstr>Použité písma</vt:lpstr>
      </vt:variant>
      <vt:variant>
        <vt:i4>5</vt:i4>
      </vt:variant>
      <vt:variant>
        <vt:lpstr>Motív</vt:lpstr>
      </vt:variant>
      <vt:variant>
        <vt:i4>1</vt:i4>
      </vt:variant>
      <vt:variant>
        <vt:lpstr>Nadpisy snímok</vt:lpstr>
      </vt:variant>
      <vt:variant>
        <vt:i4>1</vt:i4>
      </vt:variant>
    </vt:vector>
  </HeadingPairs>
  <TitlesOfParts>
    <vt:vector size="7" baseType="lpstr">
      <vt:lpstr>Arial</vt:lpstr>
      <vt:lpstr>Calibri</vt:lpstr>
      <vt:lpstr>Cambria Math</vt:lpstr>
      <vt:lpstr>Shonar Bangla</vt:lpstr>
      <vt:lpstr>Wingdings</vt:lpstr>
      <vt:lpstr>Motív Office</vt:lpstr>
      <vt:lpstr>Prezentácia programu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Prezentácia programu PowerPoint</dc:title>
  <dc:creator>zuzana.balazsiova</dc:creator>
  <cp:lastModifiedBy>Balázsiová Zuzana</cp:lastModifiedBy>
  <cp:revision>138</cp:revision>
  <cp:lastPrinted>2017-11-28T15:03:45Z</cp:lastPrinted>
  <dcterms:created xsi:type="dcterms:W3CDTF">2017-11-17T08:52:11Z</dcterms:created>
  <dcterms:modified xsi:type="dcterms:W3CDTF">2018-11-02T11:00:00Z</dcterms:modified>
</cp:coreProperties>
</file>