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</p:sldMasterIdLst>
  <p:notesMasterIdLst>
    <p:notesMasterId r:id="rId29"/>
  </p:notesMasterIdLst>
  <p:sldIdLst>
    <p:sldId id="256" r:id="rId3"/>
    <p:sldId id="257" r:id="rId4"/>
    <p:sldId id="258" r:id="rId5"/>
    <p:sldId id="263" r:id="rId6"/>
    <p:sldId id="259" r:id="rId7"/>
    <p:sldId id="265" r:id="rId8"/>
    <p:sldId id="261" r:id="rId9"/>
    <p:sldId id="264" r:id="rId10"/>
    <p:sldId id="267" r:id="rId11"/>
    <p:sldId id="269" r:id="rId12"/>
    <p:sldId id="268" r:id="rId13"/>
    <p:sldId id="270" r:id="rId14"/>
    <p:sldId id="306" r:id="rId15"/>
    <p:sldId id="273" r:id="rId16"/>
    <p:sldId id="271" r:id="rId17"/>
    <p:sldId id="275" r:id="rId18"/>
    <p:sldId id="280" r:id="rId19"/>
    <p:sldId id="307" r:id="rId20"/>
    <p:sldId id="301" r:id="rId21"/>
    <p:sldId id="302" r:id="rId22"/>
    <p:sldId id="303" r:id="rId23"/>
    <p:sldId id="281" r:id="rId24"/>
    <p:sldId id="300" r:id="rId25"/>
    <p:sldId id="277" r:id="rId26"/>
    <p:sldId id="304" r:id="rId27"/>
    <p:sldId id="305" r:id="rId28"/>
  </p:sldIdLst>
  <p:sldSz cx="9144000" cy="6858000" type="screen4x3"/>
  <p:notesSz cx="6858000" cy="9947275"/>
  <p:defaultTextStyle>
    <a:defPPr>
      <a:defRPr lang="sk-SK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redný štýl 2 - zvýraznenie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3532" autoAdjust="0"/>
    <p:restoredTop sz="94651" autoAdjust="0"/>
  </p:normalViewPr>
  <p:slideViewPr>
    <p:cSldViewPr>
      <p:cViewPr varScale="1">
        <p:scale>
          <a:sx n="109" d="100"/>
          <a:sy n="109" d="100"/>
        </p:scale>
        <p:origin x="1794" y="10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theme" Target="theme/theme1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viewProps" Target="viewProp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presProps" Target="presProps.xml"/><Relationship Id="rId8" Type="http://schemas.openxmlformats.org/officeDocument/2006/relationships/slide" Target="slides/slide6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hlavičky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k-SK"/>
          </a:p>
        </p:txBody>
      </p:sp>
      <p:sp>
        <p:nvSpPr>
          <p:cNvPr id="3" name="Zástupný symbol dátumu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AB45A5F-5D38-4EED-99DC-A588C0240D65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4" name="Zástupný symbol obrazu snímky 3"/>
          <p:cNvSpPr>
            <a:spLocks noGrp="1" noRot="1" noChangeAspect="1"/>
          </p:cNvSpPr>
          <p:nvPr>
            <p:ph type="sldImg" idx="2"/>
          </p:nvPr>
        </p:nvSpPr>
        <p:spPr>
          <a:xfrm>
            <a:off x="942975" y="746125"/>
            <a:ext cx="4972050" cy="3730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k-SK"/>
          </a:p>
        </p:txBody>
      </p:sp>
      <p:sp>
        <p:nvSpPr>
          <p:cNvPr id="5" name="Zástupný symbol poznámok 4"/>
          <p:cNvSpPr>
            <a:spLocks noGrp="1"/>
          </p:cNvSpPr>
          <p:nvPr>
            <p:ph type="body" sz="quarter" idx="3"/>
          </p:nvPr>
        </p:nvSpPr>
        <p:spPr>
          <a:xfrm>
            <a:off x="685800" y="4724400"/>
            <a:ext cx="5486400" cy="44767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4"/>
          </p:nvPr>
        </p:nvSpPr>
        <p:spPr>
          <a:xfrm>
            <a:off x="0" y="9448800"/>
            <a:ext cx="29718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5"/>
          </p:nvPr>
        </p:nvSpPr>
        <p:spPr>
          <a:xfrm>
            <a:off x="3884613" y="9448800"/>
            <a:ext cx="29718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F0598F2-3F6D-4CC1-BEAF-C5A69AECC192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58290854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obrazu snímky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Zástupný symbol poznámok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sk-SK" dirty="0"/>
          </a:p>
        </p:txBody>
      </p:sp>
      <p:sp>
        <p:nvSpPr>
          <p:cNvPr id="4" name="Zástupný symbol čísla snímky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F0598F2-3F6D-4CC1-BEAF-C5A69AECC192}" type="slidenum">
              <a:rPr lang="sk-SK" smtClean="0"/>
              <a:t>4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21613290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objekt pre obrázok snímky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Zástupný objekt pre poznámky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sk-SK" dirty="0"/>
          </a:p>
        </p:txBody>
      </p:sp>
      <p:sp>
        <p:nvSpPr>
          <p:cNvPr id="4" name="Zástupný objekt pre číslo snímky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F0598F2-3F6D-4CC1-BEAF-C5A69AECC192}" type="slidenum">
              <a:rPr lang="sk-SK" smtClean="0"/>
              <a:t>9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98934434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obrazu snímky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Zástupný symbol poznámok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sk-SK" dirty="0"/>
          </a:p>
        </p:txBody>
      </p:sp>
      <p:sp>
        <p:nvSpPr>
          <p:cNvPr id="4" name="Zástupný symbol čísla snímky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F0598F2-3F6D-4CC1-BEAF-C5A69AECC192}" type="slidenum">
              <a:rPr lang="sk-SK" smtClean="0"/>
              <a:t>12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59948036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obrazu snímky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Zástupný symbol poznámok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sk-SK" dirty="0"/>
          </a:p>
        </p:txBody>
      </p:sp>
      <p:sp>
        <p:nvSpPr>
          <p:cNvPr id="4" name="Zástupný symbol čísla snímky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F0598F2-3F6D-4CC1-BEAF-C5A69AECC192}" type="slidenum">
              <a:rPr lang="sk-SK" smtClean="0"/>
              <a:t>13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77571495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á snímk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k-SK" smtClean="0"/>
              <a:t>Upravte štýl predlohy podnadpisov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35C782-F507-4E31-A893-3A6BAD83BEC8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71C71-C7E7-49D0-9B17-C2F214F63460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46893384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35C782-F507-4E31-A893-3A6BAD83BEC8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71C71-C7E7-49D0-9B17-C2F214F63460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83791472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Hlavička sekc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35C782-F507-4E31-A893-3A6BAD83BEC8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71C71-C7E7-49D0-9B17-C2F214F63460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5160802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obsahu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35C782-F507-4E31-A893-3A6BAD83BEC8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71C71-C7E7-49D0-9B17-C2F214F63460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73755379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an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4" name="Zástupný symbol obsahu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Zástupný symbol textu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6" name="Zástupný symbol obsahu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7" name="Zástupný symbol dátumu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35C782-F507-4E31-A893-3A6BAD83BEC8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8" name="Zástupný symbol päty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9" name="Zástupný symbol čísla snímky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71C71-C7E7-49D0-9B17-C2F214F63460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78117577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Len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dátumu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35C782-F507-4E31-A893-3A6BAD83BEC8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4" name="Zástupný symbol päty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5" name="Zástupný symbol čísla snímky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71C71-C7E7-49D0-9B17-C2F214F63460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7355781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dátumu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35C782-F507-4E31-A893-3A6BAD83BEC8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3" name="Zástupný symbol päty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4" name="Zástupný symbol čísla snímky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71C71-C7E7-49D0-9B17-C2F214F63460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73530219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textu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35C782-F507-4E31-A893-3A6BAD83BEC8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71C71-C7E7-49D0-9B17-C2F214F63460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93547679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ok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obrázka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k-SK"/>
          </a:p>
        </p:txBody>
      </p:sp>
      <p:sp>
        <p:nvSpPr>
          <p:cNvPr id="4" name="Zástupný symbol textu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35C782-F507-4E31-A893-3A6BAD83BEC8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71C71-C7E7-49D0-9B17-C2F214F63460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05407786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z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zvislého textu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35C782-F507-4E31-A893-3A6BAD83BEC8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71C71-C7E7-49D0-9B17-C2F214F63460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98951703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Z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zvislého textu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35C782-F507-4E31-A893-3A6BAD83BEC8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71C71-C7E7-49D0-9B17-C2F214F63460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44738837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á snímk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6"/>
            <a:ext cx="7772400" cy="1470025"/>
          </a:xfrm>
        </p:spPr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3534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87069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0603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74138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1767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61207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04742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48276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k-SK" smtClean="0"/>
              <a:t>Upravte štýl predlohy podnadpisov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83513042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65619415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Hlavička sekc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1"/>
            <a:ext cx="7772400" cy="1362075"/>
          </a:xfrm>
        </p:spPr>
        <p:txBody>
          <a:bodyPr anchor="t"/>
          <a:lstStyle>
            <a:lvl1pPr algn="l">
              <a:defRPr sz="3809" b="1" cap="all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722313" y="2906714"/>
            <a:ext cx="7772400" cy="1500187"/>
          </a:xfrm>
        </p:spPr>
        <p:txBody>
          <a:bodyPr anchor="b"/>
          <a:lstStyle>
            <a:lvl1pPr marL="0" indent="0">
              <a:buNone/>
              <a:defRPr sz="1904">
                <a:solidFill>
                  <a:schemeClr val="tx1">
                    <a:tint val="75000"/>
                  </a:schemeClr>
                </a:solidFill>
              </a:defRPr>
            </a:lvl1pPr>
            <a:lvl2pPr marL="435346" indent="0">
              <a:buNone/>
              <a:defRPr sz="1714">
                <a:solidFill>
                  <a:schemeClr val="tx1">
                    <a:tint val="75000"/>
                  </a:schemeClr>
                </a:solidFill>
              </a:defRPr>
            </a:lvl2pPr>
            <a:lvl3pPr marL="870692" indent="0">
              <a:buNone/>
              <a:defRPr sz="1524">
                <a:solidFill>
                  <a:schemeClr val="tx1">
                    <a:tint val="75000"/>
                  </a:schemeClr>
                </a:solidFill>
              </a:defRPr>
            </a:lvl3pPr>
            <a:lvl4pPr marL="1306038" indent="0">
              <a:buNone/>
              <a:defRPr sz="1333">
                <a:solidFill>
                  <a:schemeClr val="tx1">
                    <a:tint val="75000"/>
                  </a:schemeClr>
                </a:solidFill>
              </a:defRPr>
            </a:lvl4pPr>
            <a:lvl5pPr marL="1741383" indent="0">
              <a:buNone/>
              <a:defRPr sz="1333">
                <a:solidFill>
                  <a:schemeClr val="tx1">
                    <a:tint val="75000"/>
                  </a:schemeClr>
                </a:solidFill>
              </a:defRPr>
            </a:lvl5pPr>
            <a:lvl6pPr marL="2176729" indent="0">
              <a:buNone/>
              <a:defRPr sz="1333">
                <a:solidFill>
                  <a:schemeClr val="tx1">
                    <a:tint val="75000"/>
                  </a:schemeClr>
                </a:solidFill>
              </a:defRPr>
            </a:lvl6pPr>
            <a:lvl7pPr marL="2612075" indent="0">
              <a:buNone/>
              <a:defRPr sz="1333">
                <a:solidFill>
                  <a:schemeClr val="tx1">
                    <a:tint val="75000"/>
                  </a:schemeClr>
                </a:solidFill>
              </a:defRPr>
            </a:lvl7pPr>
            <a:lvl8pPr marL="3047421" indent="0">
              <a:buNone/>
              <a:defRPr sz="1333">
                <a:solidFill>
                  <a:schemeClr val="tx1">
                    <a:tint val="75000"/>
                  </a:schemeClr>
                </a:solidFill>
              </a:defRPr>
            </a:lvl8pPr>
            <a:lvl9pPr marL="3482767" indent="0">
              <a:buNone/>
              <a:defRPr sz="1333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97724436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sz="half" idx="1"/>
          </p:nvPr>
        </p:nvSpPr>
        <p:spPr>
          <a:xfrm>
            <a:off x="2160588" y="6721476"/>
            <a:ext cx="19365912" cy="19008725"/>
          </a:xfrm>
        </p:spPr>
        <p:txBody>
          <a:bodyPr/>
          <a:lstStyle>
            <a:lvl1pPr>
              <a:defRPr sz="2666"/>
            </a:lvl1pPr>
            <a:lvl2pPr>
              <a:defRPr sz="2285"/>
            </a:lvl2pPr>
            <a:lvl3pPr>
              <a:defRPr sz="1904"/>
            </a:lvl3pPr>
            <a:lvl4pPr>
              <a:defRPr sz="1714"/>
            </a:lvl4pPr>
            <a:lvl5pPr>
              <a:defRPr sz="1714"/>
            </a:lvl5pPr>
            <a:lvl6pPr>
              <a:defRPr sz="1714"/>
            </a:lvl6pPr>
            <a:lvl7pPr>
              <a:defRPr sz="1714"/>
            </a:lvl7pPr>
            <a:lvl8pPr>
              <a:defRPr sz="1714"/>
            </a:lvl8pPr>
            <a:lvl9pPr>
              <a:defRPr sz="1714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obsahu 3"/>
          <p:cNvSpPr>
            <a:spLocks noGrp="1"/>
          </p:cNvSpPr>
          <p:nvPr>
            <p:ph sz="half" idx="2"/>
          </p:nvPr>
        </p:nvSpPr>
        <p:spPr>
          <a:xfrm>
            <a:off x="21678901" y="6721476"/>
            <a:ext cx="19365913" cy="19008725"/>
          </a:xfrm>
        </p:spPr>
        <p:txBody>
          <a:bodyPr/>
          <a:lstStyle>
            <a:lvl1pPr>
              <a:defRPr sz="2666"/>
            </a:lvl1pPr>
            <a:lvl2pPr>
              <a:defRPr sz="2285"/>
            </a:lvl2pPr>
            <a:lvl3pPr>
              <a:defRPr sz="1904"/>
            </a:lvl3pPr>
            <a:lvl4pPr>
              <a:defRPr sz="1714"/>
            </a:lvl4pPr>
            <a:lvl5pPr>
              <a:defRPr sz="1714"/>
            </a:lvl5pPr>
            <a:lvl6pPr>
              <a:defRPr sz="1714"/>
            </a:lvl6pPr>
            <a:lvl7pPr>
              <a:defRPr sz="1714"/>
            </a:lvl7pPr>
            <a:lvl8pPr>
              <a:defRPr sz="1714"/>
            </a:lvl8pPr>
            <a:lvl9pPr>
              <a:defRPr sz="1714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40545759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an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285" b="1"/>
            </a:lvl1pPr>
            <a:lvl2pPr marL="435346" indent="0">
              <a:buNone/>
              <a:defRPr sz="1904" b="1"/>
            </a:lvl2pPr>
            <a:lvl3pPr marL="870692" indent="0">
              <a:buNone/>
              <a:defRPr sz="1714" b="1"/>
            </a:lvl3pPr>
            <a:lvl4pPr marL="1306038" indent="0">
              <a:buNone/>
              <a:defRPr sz="1524" b="1"/>
            </a:lvl4pPr>
            <a:lvl5pPr marL="1741383" indent="0">
              <a:buNone/>
              <a:defRPr sz="1524" b="1"/>
            </a:lvl5pPr>
            <a:lvl6pPr marL="2176729" indent="0">
              <a:buNone/>
              <a:defRPr sz="1524" b="1"/>
            </a:lvl6pPr>
            <a:lvl7pPr marL="2612075" indent="0">
              <a:buNone/>
              <a:defRPr sz="1524" b="1"/>
            </a:lvl7pPr>
            <a:lvl8pPr marL="3047421" indent="0">
              <a:buNone/>
              <a:defRPr sz="1524" b="1"/>
            </a:lvl8pPr>
            <a:lvl9pPr marL="3482767" indent="0">
              <a:buNone/>
              <a:defRPr sz="1524" b="1"/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4" name="Zástupný symbol obsahu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285"/>
            </a:lvl1pPr>
            <a:lvl2pPr>
              <a:defRPr sz="1904"/>
            </a:lvl2pPr>
            <a:lvl3pPr>
              <a:defRPr sz="1714"/>
            </a:lvl3pPr>
            <a:lvl4pPr>
              <a:defRPr sz="1524"/>
            </a:lvl4pPr>
            <a:lvl5pPr>
              <a:defRPr sz="1524"/>
            </a:lvl5pPr>
            <a:lvl6pPr>
              <a:defRPr sz="1524"/>
            </a:lvl6pPr>
            <a:lvl7pPr>
              <a:defRPr sz="1524"/>
            </a:lvl7pPr>
            <a:lvl8pPr>
              <a:defRPr sz="1524"/>
            </a:lvl8pPr>
            <a:lvl9pPr>
              <a:defRPr sz="1524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Zástupný symbol textu 4"/>
          <p:cNvSpPr>
            <a:spLocks noGrp="1"/>
          </p:cNvSpPr>
          <p:nvPr>
            <p:ph type="body" sz="quarter" idx="3"/>
          </p:nvPr>
        </p:nvSpPr>
        <p:spPr>
          <a:xfrm>
            <a:off x="4645026" y="1535113"/>
            <a:ext cx="4041775" cy="639762"/>
          </a:xfrm>
        </p:spPr>
        <p:txBody>
          <a:bodyPr anchor="b"/>
          <a:lstStyle>
            <a:lvl1pPr marL="0" indent="0">
              <a:buNone/>
              <a:defRPr sz="2285" b="1"/>
            </a:lvl1pPr>
            <a:lvl2pPr marL="435346" indent="0">
              <a:buNone/>
              <a:defRPr sz="1904" b="1"/>
            </a:lvl2pPr>
            <a:lvl3pPr marL="870692" indent="0">
              <a:buNone/>
              <a:defRPr sz="1714" b="1"/>
            </a:lvl3pPr>
            <a:lvl4pPr marL="1306038" indent="0">
              <a:buNone/>
              <a:defRPr sz="1524" b="1"/>
            </a:lvl4pPr>
            <a:lvl5pPr marL="1741383" indent="0">
              <a:buNone/>
              <a:defRPr sz="1524" b="1"/>
            </a:lvl5pPr>
            <a:lvl6pPr marL="2176729" indent="0">
              <a:buNone/>
              <a:defRPr sz="1524" b="1"/>
            </a:lvl6pPr>
            <a:lvl7pPr marL="2612075" indent="0">
              <a:buNone/>
              <a:defRPr sz="1524" b="1"/>
            </a:lvl7pPr>
            <a:lvl8pPr marL="3047421" indent="0">
              <a:buNone/>
              <a:defRPr sz="1524" b="1"/>
            </a:lvl8pPr>
            <a:lvl9pPr marL="3482767" indent="0">
              <a:buNone/>
              <a:defRPr sz="1524" b="1"/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6" name="Zástupný symbol obsahu 5"/>
          <p:cNvSpPr>
            <a:spLocks noGrp="1"/>
          </p:cNvSpPr>
          <p:nvPr>
            <p:ph sz="quarter" idx="4"/>
          </p:nvPr>
        </p:nvSpPr>
        <p:spPr>
          <a:xfrm>
            <a:off x="4645026" y="2174875"/>
            <a:ext cx="4041775" cy="3951288"/>
          </a:xfrm>
        </p:spPr>
        <p:txBody>
          <a:bodyPr/>
          <a:lstStyle>
            <a:lvl1pPr>
              <a:defRPr sz="2285"/>
            </a:lvl1pPr>
            <a:lvl2pPr>
              <a:defRPr sz="1904"/>
            </a:lvl2pPr>
            <a:lvl3pPr>
              <a:defRPr sz="1714"/>
            </a:lvl3pPr>
            <a:lvl4pPr>
              <a:defRPr sz="1524"/>
            </a:lvl4pPr>
            <a:lvl5pPr>
              <a:defRPr sz="1524"/>
            </a:lvl5pPr>
            <a:lvl6pPr>
              <a:defRPr sz="1524"/>
            </a:lvl6pPr>
            <a:lvl7pPr>
              <a:defRPr sz="1524"/>
            </a:lvl7pPr>
            <a:lvl8pPr>
              <a:defRPr sz="1524"/>
            </a:lvl8pPr>
            <a:lvl9pPr>
              <a:defRPr sz="1524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7" name="Zástupný symbol dátumu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8" name="Zástupný symbol päty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9" name="Zástupný symbol čísla snímky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25071652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Len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dátumu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4" name="Zástupný symbol päty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5" name="Zástupný symbol čísla snímky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10861656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dátumu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3" name="Zástupný symbol päty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4" name="Zástupný symbol čísla snímky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734788583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1" y="273050"/>
            <a:ext cx="3008313" cy="1162050"/>
          </a:xfrm>
        </p:spPr>
        <p:txBody>
          <a:bodyPr anchor="b"/>
          <a:lstStyle>
            <a:lvl1pPr algn="l">
              <a:defRPr sz="1904" b="1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3575050" y="273051"/>
            <a:ext cx="5111750" cy="5853113"/>
          </a:xfrm>
        </p:spPr>
        <p:txBody>
          <a:bodyPr/>
          <a:lstStyle>
            <a:lvl1pPr>
              <a:defRPr sz="3047"/>
            </a:lvl1pPr>
            <a:lvl2pPr>
              <a:defRPr sz="2666"/>
            </a:lvl2pPr>
            <a:lvl3pPr>
              <a:defRPr sz="2285"/>
            </a:lvl3pPr>
            <a:lvl4pPr>
              <a:defRPr sz="1904"/>
            </a:lvl4pPr>
            <a:lvl5pPr>
              <a:defRPr sz="1904"/>
            </a:lvl5pPr>
            <a:lvl6pPr>
              <a:defRPr sz="1904"/>
            </a:lvl6pPr>
            <a:lvl7pPr>
              <a:defRPr sz="1904"/>
            </a:lvl7pPr>
            <a:lvl8pPr>
              <a:defRPr sz="1904"/>
            </a:lvl8pPr>
            <a:lvl9pPr>
              <a:defRPr sz="1904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textu 3"/>
          <p:cNvSpPr>
            <a:spLocks noGrp="1"/>
          </p:cNvSpPr>
          <p:nvPr>
            <p:ph type="body" sz="half" idx="2"/>
          </p:nvPr>
        </p:nvSpPr>
        <p:spPr>
          <a:xfrm>
            <a:off x="457201" y="1435101"/>
            <a:ext cx="3008313" cy="4691063"/>
          </a:xfrm>
        </p:spPr>
        <p:txBody>
          <a:bodyPr/>
          <a:lstStyle>
            <a:lvl1pPr marL="0" indent="0">
              <a:buNone/>
              <a:defRPr sz="1333"/>
            </a:lvl1pPr>
            <a:lvl2pPr marL="435346" indent="0">
              <a:buNone/>
              <a:defRPr sz="1143"/>
            </a:lvl2pPr>
            <a:lvl3pPr marL="870692" indent="0">
              <a:buNone/>
              <a:defRPr sz="952"/>
            </a:lvl3pPr>
            <a:lvl4pPr marL="1306038" indent="0">
              <a:buNone/>
              <a:defRPr sz="868"/>
            </a:lvl4pPr>
            <a:lvl5pPr marL="1741383" indent="0">
              <a:buNone/>
              <a:defRPr sz="868"/>
            </a:lvl5pPr>
            <a:lvl6pPr marL="2176729" indent="0">
              <a:buNone/>
              <a:defRPr sz="868"/>
            </a:lvl6pPr>
            <a:lvl7pPr marL="2612075" indent="0">
              <a:buNone/>
              <a:defRPr sz="868"/>
            </a:lvl7pPr>
            <a:lvl8pPr marL="3047421" indent="0">
              <a:buNone/>
              <a:defRPr sz="868"/>
            </a:lvl8pPr>
            <a:lvl9pPr marL="3482767" indent="0">
              <a:buNone/>
              <a:defRPr sz="868"/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09636627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ok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1904" b="1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obrázka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047"/>
            </a:lvl1pPr>
            <a:lvl2pPr marL="435346" indent="0">
              <a:buNone/>
              <a:defRPr sz="2666"/>
            </a:lvl2pPr>
            <a:lvl3pPr marL="870692" indent="0">
              <a:buNone/>
              <a:defRPr sz="2285"/>
            </a:lvl3pPr>
            <a:lvl4pPr marL="1306038" indent="0">
              <a:buNone/>
              <a:defRPr sz="1904"/>
            </a:lvl4pPr>
            <a:lvl5pPr marL="1741383" indent="0">
              <a:buNone/>
              <a:defRPr sz="1904"/>
            </a:lvl5pPr>
            <a:lvl6pPr marL="2176729" indent="0">
              <a:buNone/>
              <a:defRPr sz="1904"/>
            </a:lvl6pPr>
            <a:lvl7pPr marL="2612075" indent="0">
              <a:buNone/>
              <a:defRPr sz="1904"/>
            </a:lvl7pPr>
            <a:lvl8pPr marL="3047421" indent="0">
              <a:buNone/>
              <a:defRPr sz="1904"/>
            </a:lvl8pPr>
            <a:lvl9pPr marL="3482767" indent="0">
              <a:buNone/>
              <a:defRPr sz="1904"/>
            </a:lvl9pPr>
          </a:lstStyle>
          <a:p>
            <a:endParaRPr lang="sk-SK"/>
          </a:p>
        </p:txBody>
      </p:sp>
      <p:sp>
        <p:nvSpPr>
          <p:cNvPr id="4" name="Zástupný symbol textu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333"/>
            </a:lvl1pPr>
            <a:lvl2pPr marL="435346" indent="0">
              <a:buNone/>
              <a:defRPr sz="1143"/>
            </a:lvl2pPr>
            <a:lvl3pPr marL="870692" indent="0">
              <a:buNone/>
              <a:defRPr sz="952"/>
            </a:lvl3pPr>
            <a:lvl4pPr marL="1306038" indent="0">
              <a:buNone/>
              <a:defRPr sz="868"/>
            </a:lvl4pPr>
            <a:lvl5pPr marL="1741383" indent="0">
              <a:buNone/>
              <a:defRPr sz="868"/>
            </a:lvl5pPr>
            <a:lvl6pPr marL="2176729" indent="0">
              <a:buNone/>
              <a:defRPr sz="868"/>
            </a:lvl6pPr>
            <a:lvl7pPr marL="2612075" indent="0">
              <a:buNone/>
              <a:defRPr sz="868"/>
            </a:lvl7pPr>
            <a:lvl8pPr marL="3047421" indent="0">
              <a:buNone/>
              <a:defRPr sz="868"/>
            </a:lvl8pPr>
            <a:lvl9pPr marL="3482767" indent="0">
              <a:buNone/>
              <a:defRPr sz="868"/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4156583948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z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zvislého textu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94411759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Z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vislý nadpis 1"/>
          <p:cNvSpPr>
            <a:spLocks noGrp="1"/>
          </p:cNvSpPr>
          <p:nvPr>
            <p:ph type="title" orient="vert"/>
          </p:nvPr>
        </p:nvSpPr>
        <p:spPr>
          <a:xfrm>
            <a:off x="31324551" y="1154114"/>
            <a:ext cx="9720263" cy="24576087"/>
          </a:xfrm>
        </p:spPr>
        <p:txBody>
          <a:bodyPr vert="eaVert"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zvislého textu 2"/>
          <p:cNvSpPr>
            <a:spLocks noGrp="1"/>
          </p:cNvSpPr>
          <p:nvPr>
            <p:ph type="body" orient="vert" idx="1"/>
          </p:nvPr>
        </p:nvSpPr>
        <p:spPr>
          <a:xfrm>
            <a:off x="2160588" y="1154114"/>
            <a:ext cx="29011562" cy="24576087"/>
          </a:xfrm>
        </p:spPr>
        <p:txBody>
          <a:bodyPr vert="eaVert"/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12767310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nadpisu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235C782-F507-4E31-A893-3A6BAD83BEC8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D271C71-C7E7-49D0-9B17-C2F214F63460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60399838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k-SK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nadpisu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411480" tIns="205740" rIns="411480" bIns="205740" rtlCol="0" anchor="ctr">
            <a:normAutofit/>
          </a:bodyPr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457200" y="1600201"/>
            <a:ext cx="8229600" cy="4525963"/>
          </a:xfrm>
          <a:prstGeom prst="rect">
            <a:avLst/>
          </a:prstGeom>
        </p:spPr>
        <p:txBody>
          <a:bodyPr vert="horz" lIns="411480" tIns="205740" rIns="411480" bIns="205740" rtlCol="0">
            <a:normAutofit/>
          </a:bodyPr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2"/>
          </p:nvPr>
        </p:nvSpPr>
        <p:spPr>
          <a:xfrm>
            <a:off x="457200" y="6356351"/>
            <a:ext cx="2133600" cy="365125"/>
          </a:xfrm>
          <a:prstGeom prst="rect">
            <a:avLst/>
          </a:prstGeom>
        </p:spPr>
        <p:txBody>
          <a:bodyPr vert="horz" lIns="411480" tIns="205740" rIns="411480" bIns="205740" rtlCol="0" anchor="ctr"/>
          <a:lstStyle>
            <a:lvl1pPr algn="l">
              <a:defRPr sz="114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3"/>
          </p:nvPr>
        </p:nvSpPr>
        <p:spPr>
          <a:xfrm>
            <a:off x="3124200" y="6356351"/>
            <a:ext cx="2895600" cy="365125"/>
          </a:xfrm>
          <a:prstGeom prst="rect">
            <a:avLst/>
          </a:prstGeom>
        </p:spPr>
        <p:txBody>
          <a:bodyPr vert="horz" lIns="411480" tIns="205740" rIns="411480" bIns="205740" rtlCol="0" anchor="ctr"/>
          <a:lstStyle>
            <a:lvl1pPr algn="ctr">
              <a:defRPr sz="114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4"/>
          </p:nvPr>
        </p:nvSpPr>
        <p:spPr>
          <a:xfrm>
            <a:off x="6553200" y="6356351"/>
            <a:ext cx="2133600" cy="365125"/>
          </a:xfrm>
          <a:prstGeom prst="rect">
            <a:avLst/>
          </a:prstGeom>
        </p:spPr>
        <p:txBody>
          <a:bodyPr vert="horz" lIns="411480" tIns="205740" rIns="411480" bIns="205740" rtlCol="0" anchor="ctr"/>
          <a:lstStyle>
            <a:lvl1pPr algn="r">
              <a:defRPr sz="114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29974035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defTabSz="870692" rtl="0" eaLnBrk="1" latinLnBrk="0" hangingPunct="1">
        <a:spcBef>
          <a:spcPct val="0"/>
        </a:spcBef>
        <a:buNone/>
        <a:defRPr sz="419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26509" indent="-326509" algn="l" defTabSz="870692" rtl="0" eaLnBrk="1" latinLnBrk="0" hangingPunct="1">
        <a:spcBef>
          <a:spcPct val="20000"/>
        </a:spcBef>
        <a:buFont typeface="Arial" panose="020B0604020202020204" pitchFamily="34" charset="0"/>
        <a:buChar char="•"/>
        <a:defRPr sz="3047" kern="1200">
          <a:solidFill>
            <a:schemeClr val="tx1"/>
          </a:solidFill>
          <a:latin typeface="+mn-lt"/>
          <a:ea typeface="+mn-ea"/>
          <a:cs typeface="+mn-cs"/>
        </a:defRPr>
      </a:lvl1pPr>
      <a:lvl2pPr marL="707437" indent="-272091" algn="l" defTabSz="870692" rtl="0" eaLnBrk="1" latinLnBrk="0" hangingPunct="1">
        <a:spcBef>
          <a:spcPct val="20000"/>
        </a:spcBef>
        <a:buFont typeface="Arial" panose="020B0604020202020204" pitchFamily="34" charset="0"/>
        <a:buChar char="–"/>
        <a:defRPr sz="2666" kern="1200">
          <a:solidFill>
            <a:schemeClr val="tx1"/>
          </a:solidFill>
          <a:latin typeface="+mn-lt"/>
          <a:ea typeface="+mn-ea"/>
          <a:cs typeface="+mn-cs"/>
        </a:defRPr>
      </a:lvl2pPr>
      <a:lvl3pPr marL="1088365" indent="-217673" algn="l" defTabSz="870692" rtl="0" eaLnBrk="1" latinLnBrk="0" hangingPunct="1">
        <a:spcBef>
          <a:spcPct val="20000"/>
        </a:spcBef>
        <a:buFont typeface="Arial" panose="020B0604020202020204" pitchFamily="34" charset="0"/>
        <a:buChar char="•"/>
        <a:defRPr sz="2285" kern="1200">
          <a:solidFill>
            <a:schemeClr val="tx1"/>
          </a:solidFill>
          <a:latin typeface="+mn-lt"/>
          <a:ea typeface="+mn-ea"/>
          <a:cs typeface="+mn-cs"/>
        </a:defRPr>
      </a:lvl3pPr>
      <a:lvl4pPr marL="1523710" indent="-217673" algn="l" defTabSz="870692" rtl="0" eaLnBrk="1" latinLnBrk="0" hangingPunct="1">
        <a:spcBef>
          <a:spcPct val="20000"/>
        </a:spcBef>
        <a:buFont typeface="Arial" panose="020B0604020202020204" pitchFamily="34" charset="0"/>
        <a:buChar char="–"/>
        <a:defRPr sz="1904" kern="1200">
          <a:solidFill>
            <a:schemeClr val="tx1"/>
          </a:solidFill>
          <a:latin typeface="+mn-lt"/>
          <a:ea typeface="+mn-ea"/>
          <a:cs typeface="+mn-cs"/>
        </a:defRPr>
      </a:lvl4pPr>
      <a:lvl5pPr marL="1959056" indent="-217673" algn="l" defTabSz="870692" rtl="0" eaLnBrk="1" latinLnBrk="0" hangingPunct="1">
        <a:spcBef>
          <a:spcPct val="20000"/>
        </a:spcBef>
        <a:buFont typeface="Arial" panose="020B0604020202020204" pitchFamily="34" charset="0"/>
        <a:buChar char="»"/>
        <a:defRPr sz="1904" kern="1200">
          <a:solidFill>
            <a:schemeClr val="tx1"/>
          </a:solidFill>
          <a:latin typeface="+mn-lt"/>
          <a:ea typeface="+mn-ea"/>
          <a:cs typeface="+mn-cs"/>
        </a:defRPr>
      </a:lvl5pPr>
      <a:lvl6pPr marL="2394402" indent="-217673" algn="l" defTabSz="870692" rtl="0" eaLnBrk="1" latinLnBrk="0" hangingPunct="1">
        <a:spcBef>
          <a:spcPct val="20000"/>
        </a:spcBef>
        <a:buFont typeface="Arial" panose="020B0604020202020204" pitchFamily="34" charset="0"/>
        <a:buChar char="•"/>
        <a:defRPr sz="1904" kern="1200">
          <a:solidFill>
            <a:schemeClr val="tx1"/>
          </a:solidFill>
          <a:latin typeface="+mn-lt"/>
          <a:ea typeface="+mn-ea"/>
          <a:cs typeface="+mn-cs"/>
        </a:defRPr>
      </a:lvl6pPr>
      <a:lvl7pPr marL="2829748" indent="-217673" algn="l" defTabSz="870692" rtl="0" eaLnBrk="1" latinLnBrk="0" hangingPunct="1">
        <a:spcBef>
          <a:spcPct val="20000"/>
        </a:spcBef>
        <a:buFont typeface="Arial" panose="020B0604020202020204" pitchFamily="34" charset="0"/>
        <a:buChar char="•"/>
        <a:defRPr sz="1904" kern="1200">
          <a:solidFill>
            <a:schemeClr val="tx1"/>
          </a:solidFill>
          <a:latin typeface="+mn-lt"/>
          <a:ea typeface="+mn-ea"/>
          <a:cs typeface="+mn-cs"/>
        </a:defRPr>
      </a:lvl7pPr>
      <a:lvl8pPr marL="3265094" indent="-217673" algn="l" defTabSz="870692" rtl="0" eaLnBrk="1" latinLnBrk="0" hangingPunct="1">
        <a:spcBef>
          <a:spcPct val="20000"/>
        </a:spcBef>
        <a:buFont typeface="Arial" panose="020B0604020202020204" pitchFamily="34" charset="0"/>
        <a:buChar char="•"/>
        <a:defRPr sz="1904" kern="1200">
          <a:solidFill>
            <a:schemeClr val="tx1"/>
          </a:solidFill>
          <a:latin typeface="+mn-lt"/>
          <a:ea typeface="+mn-ea"/>
          <a:cs typeface="+mn-cs"/>
        </a:defRPr>
      </a:lvl8pPr>
      <a:lvl9pPr marL="3700440" indent="-217673" algn="l" defTabSz="870692" rtl="0" eaLnBrk="1" latinLnBrk="0" hangingPunct="1">
        <a:spcBef>
          <a:spcPct val="20000"/>
        </a:spcBef>
        <a:buFont typeface="Arial" panose="020B0604020202020204" pitchFamily="34" charset="0"/>
        <a:buChar char="•"/>
        <a:defRPr sz="1904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k-SK"/>
      </a:defPPr>
      <a:lvl1pPr marL="0" algn="l" defTabSz="870692" rtl="0" eaLnBrk="1" latinLnBrk="0" hangingPunct="1">
        <a:defRPr sz="1714" kern="1200">
          <a:solidFill>
            <a:schemeClr val="tx1"/>
          </a:solidFill>
          <a:latin typeface="+mn-lt"/>
          <a:ea typeface="+mn-ea"/>
          <a:cs typeface="+mn-cs"/>
        </a:defRPr>
      </a:lvl1pPr>
      <a:lvl2pPr marL="435346" algn="l" defTabSz="870692" rtl="0" eaLnBrk="1" latinLnBrk="0" hangingPunct="1">
        <a:defRPr sz="1714" kern="1200">
          <a:solidFill>
            <a:schemeClr val="tx1"/>
          </a:solidFill>
          <a:latin typeface="+mn-lt"/>
          <a:ea typeface="+mn-ea"/>
          <a:cs typeface="+mn-cs"/>
        </a:defRPr>
      </a:lvl2pPr>
      <a:lvl3pPr marL="870692" algn="l" defTabSz="870692" rtl="0" eaLnBrk="1" latinLnBrk="0" hangingPunct="1">
        <a:defRPr sz="1714" kern="1200">
          <a:solidFill>
            <a:schemeClr val="tx1"/>
          </a:solidFill>
          <a:latin typeface="+mn-lt"/>
          <a:ea typeface="+mn-ea"/>
          <a:cs typeface="+mn-cs"/>
        </a:defRPr>
      </a:lvl3pPr>
      <a:lvl4pPr marL="1306038" algn="l" defTabSz="870692" rtl="0" eaLnBrk="1" latinLnBrk="0" hangingPunct="1">
        <a:defRPr sz="1714" kern="1200">
          <a:solidFill>
            <a:schemeClr val="tx1"/>
          </a:solidFill>
          <a:latin typeface="+mn-lt"/>
          <a:ea typeface="+mn-ea"/>
          <a:cs typeface="+mn-cs"/>
        </a:defRPr>
      </a:lvl4pPr>
      <a:lvl5pPr marL="1741383" algn="l" defTabSz="870692" rtl="0" eaLnBrk="1" latinLnBrk="0" hangingPunct="1">
        <a:defRPr sz="1714" kern="1200">
          <a:solidFill>
            <a:schemeClr val="tx1"/>
          </a:solidFill>
          <a:latin typeface="+mn-lt"/>
          <a:ea typeface="+mn-ea"/>
          <a:cs typeface="+mn-cs"/>
        </a:defRPr>
      </a:lvl5pPr>
      <a:lvl6pPr marL="2176729" algn="l" defTabSz="870692" rtl="0" eaLnBrk="1" latinLnBrk="0" hangingPunct="1">
        <a:defRPr sz="1714" kern="1200">
          <a:solidFill>
            <a:schemeClr val="tx1"/>
          </a:solidFill>
          <a:latin typeface="+mn-lt"/>
          <a:ea typeface="+mn-ea"/>
          <a:cs typeface="+mn-cs"/>
        </a:defRPr>
      </a:lvl6pPr>
      <a:lvl7pPr marL="2612075" algn="l" defTabSz="870692" rtl="0" eaLnBrk="1" latinLnBrk="0" hangingPunct="1">
        <a:defRPr sz="1714" kern="1200">
          <a:solidFill>
            <a:schemeClr val="tx1"/>
          </a:solidFill>
          <a:latin typeface="+mn-lt"/>
          <a:ea typeface="+mn-ea"/>
          <a:cs typeface="+mn-cs"/>
        </a:defRPr>
      </a:lvl7pPr>
      <a:lvl8pPr marL="3047421" algn="l" defTabSz="870692" rtl="0" eaLnBrk="1" latinLnBrk="0" hangingPunct="1">
        <a:defRPr sz="1714" kern="1200">
          <a:solidFill>
            <a:schemeClr val="tx1"/>
          </a:solidFill>
          <a:latin typeface="+mn-lt"/>
          <a:ea typeface="+mn-ea"/>
          <a:cs typeface="+mn-cs"/>
        </a:defRPr>
      </a:lvl8pPr>
      <a:lvl9pPr marL="3482767" algn="l" defTabSz="870692" rtl="0" eaLnBrk="1" latinLnBrk="0" hangingPunct="1">
        <a:defRPr sz="1714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5" Type="http://schemas.openxmlformats.org/officeDocument/2006/relationships/hyperlink" Target="https://paulech.blog.sme.sk/c/360345/kokain-znasilnuje-neurony.html" TargetMode="External"/><Relationship Id="rId4" Type="http://schemas.openxmlformats.org/officeDocument/2006/relationships/hyperlink" Target="https://cs.wikipedia.org/wiki/Synapse" TargetMode="Externa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hyperlink" Target="http://images.slideplayer.cz/8/2295302/slides/slide_64.jpg" TargetMode="External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hyperlink" Target="http://www.bu.edu/ids/research-projects/muscles-alive/" TargetMode="External"/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.xml"/><Relationship Id="rId4" Type="http://schemas.openxmlformats.org/officeDocument/2006/relationships/hyperlink" Target="http://biomech.ftvs.cuni.cz/pbpk/kompendium/biomechanika/images/BOt6-1.gif" TargetMode="Externa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4.xml"/><Relationship Id="rId5" Type="http://schemas.openxmlformats.org/officeDocument/2006/relationships/hyperlink" Target="http://130.237.83.53/medicaldevices/album/Ch%206%20Measurement%20methods%20&amp;%20values/slides/F%206-21%20Motor%20conduction%20velocity.jpg" TargetMode="External"/><Relationship Id="rId4" Type="http://schemas.openxmlformats.org/officeDocument/2006/relationships/image" Target="../media/image10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http://raiith.iith.ac.in/2793/1/07516567.pdf" TargetMode="External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hyperlink" Target="http://slideplayer.cz/slide/3340906/" TargetMode="External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slideshare.net/jineshkj/ec09-l25-biomedical-instrumentation-module-1" TargetMode="Externa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6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6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hyperlink" Target="http://www.lf.upjs.sk/ceea/doc5/01%20Saniova%20Fyziologia%20nervoveho%20systemu%20CEEA%202013.pdf" TargetMode="External"/><Relationship Id="rId13" Type="http://schemas.openxmlformats.org/officeDocument/2006/relationships/hyperlink" Target="http://www.bu.edu/ids/research-projects/muscles-alive/" TargetMode="External"/><Relationship Id="rId18" Type="http://schemas.openxmlformats.org/officeDocument/2006/relationships/hyperlink" Target="https://www.slideshare.net/jineshkj/ec09-l25-biomedical-instrumentation-module-1" TargetMode="External"/><Relationship Id="rId3" Type="http://schemas.openxmlformats.org/officeDocument/2006/relationships/hyperlink" Target="https://ppt-online.org/25526" TargetMode="External"/><Relationship Id="rId7" Type="http://schemas.openxmlformats.org/officeDocument/2006/relationships/hyperlink" Target="https://www.britannica.com/science/action-potential" TargetMode="External"/><Relationship Id="rId12" Type="http://schemas.openxmlformats.org/officeDocument/2006/relationships/hyperlink" Target="https://www.intechopen.com/books/electrodiagnosis-in-new-frontiers-of-clinical-research/overview-of-the-application-of-emg-recording-in-the-diagnosis-and-approach-of-neurological-disorders" TargetMode="External"/><Relationship Id="rId17" Type="http://schemas.openxmlformats.org/officeDocument/2006/relationships/hyperlink" Target="http://slideplayer.cz/slide/3340906/" TargetMode="External"/><Relationship Id="rId2" Type="http://schemas.openxmlformats.org/officeDocument/2006/relationships/hyperlink" Target="https://www.quora.com/What-is-the-shortest-way-to-describe-how-the-human-nervous-system-works" TargetMode="External"/><Relationship Id="rId16" Type="http://schemas.openxmlformats.org/officeDocument/2006/relationships/hyperlink" Target="http://raiith.iith.ac.in/2793/1/07516567.pdf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schools.aglasem.com/851" TargetMode="External"/><Relationship Id="rId11" Type="http://schemas.openxmlformats.org/officeDocument/2006/relationships/hyperlink" Target="http://slideplayer.cz/slide/2295302/release/woothee" TargetMode="External"/><Relationship Id="rId5" Type="http://schemas.openxmlformats.org/officeDocument/2006/relationships/hyperlink" Target="http://hyperphysics.phy-astr.gsu.edu/hbase/biology/actpot.html%202012-05-08" TargetMode="External"/><Relationship Id="rId15" Type="http://schemas.openxmlformats.org/officeDocument/2006/relationships/hyperlink" Target="http://biomech.ftvs.cuni.cz/pbpk/kompendium/biomechanika/vlastnosti_komplex_sval.php" TargetMode="External"/><Relationship Id="rId10" Type="http://schemas.openxmlformats.org/officeDocument/2006/relationships/hyperlink" Target="https://cs.wikipedia.org/wiki/Synapse" TargetMode="External"/><Relationship Id="rId19" Type="http://schemas.openxmlformats.org/officeDocument/2006/relationships/hyperlink" Target="http://biomech.ftvs.cuni.cz/pbpk/kompendium/biomechanika/experiment_metody_emg.php" TargetMode="External"/><Relationship Id="rId4" Type="http://schemas.openxmlformats.org/officeDocument/2006/relationships/hyperlink" Target="http://slideplayer.cz/slide/3658277/" TargetMode="External"/><Relationship Id="rId9" Type="http://schemas.openxmlformats.org/officeDocument/2006/relationships/hyperlink" Target="https://paulech.blog.sme.sk/c/360345/kokain-znasilnuje-neurony.html" TargetMode="External"/><Relationship Id="rId14" Type="http://schemas.openxmlformats.org/officeDocument/2006/relationships/hyperlink" Target="http://osevneu.jfmed.uniba.sk/" TargetMode="Externa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hyperlink" Target="https://books.google.sk/books?id=3jpzKwb2vSYC&amp;printsec=frontcover&amp;redir_esc=y#v=onepage&amp;q&amp;f=false" TargetMode="External"/><Relationship Id="rId2" Type="http://schemas.openxmlformats.org/officeDocument/2006/relationships/hyperlink" Target="http://www.delsys.com/education/center/tutorials/practicum" TargetMode="External"/><Relationship Id="rId1" Type="http://schemas.openxmlformats.org/officeDocument/2006/relationships/slideLayout" Target="../slideLayouts/slideLayout6.xml"/><Relationship Id="rId6" Type="http://schemas.openxmlformats.org/officeDocument/2006/relationships/hyperlink" Target="http://130.237.83.53/medicaldevices/album/Ch%206%20Measurement%20methods%20&amp;%20values/slides/F%206-20%20Electromyography.html" TargetMode="External"/><Relationship Id="rId5" Type="http://schemas.openxmlformats.org/officeDocument/2006/relationships/hyperlink" Target="http://www.apjhs.com/pdf/18-Upper-limb-nerve-conduction-parameters-of-healthy-young-adults.pdf" TargetMode="External"/><Relationship Id="rId4" Type="http://schemas.openxmlformats.org/officeDocument/2006/relationships/hyperlink" Target="https://www.researchgate.net/publication/235397678_Influence_of_Age_Gender_and_Sidedness_on_Ulnar_Nerve_Conduction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204864"/>
            <a:ext cx="7772400" cy="1470025"/>
          </a:xfrm>
        </p:spPr>
        <p:txBody>
          <a:bodyPr/>
          <a:lstStyle/>
          <a:p>
            <a:r>
              <a:rPr lang="sk-SK" dirty="0" smtClean="0"/>
              <a:t>Elektrodiagnostické metódy </a:t>
            </a:r>
            <a:endParaRPr lang="sk-SK" dirty="0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259632" y="3327425"/>
            <a:ext cx="6400800" cy="694928"/>
          </a:xfrm>
        </p:spPr>
        <p:txBody>
          <a:bodyPr/>
          <a:lstStyle/>
          <a:p>
            <a:r>
              <a:rPr lang="sk-SK" dirty="0" smtClean="0"/>
              <a:t>ELEKTROMYOGRAFIA - EMG</a:t>
            </a:r>
            <a:endParaRPr lang="sk-SK" dirty="0"/>
          </a:p>
        </p:txBody>
      </p:sp>
      <p:sp>
        <p:nvSpPr>
          <p:cNvPr id="4" name="BlokTextu 3"/>
          <p:cNvSpPr txBox="1"/>
          <p:nvPr/>
        </p:nvSpPr>
        <p:spPr>
          <a:xfrm>
            <a:off x="5940152" y="6093296"/>
            <a:ext cx="29906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dirty="0" smtClean="0"/>
              <a:t>RNDr. Zuzana Balázsiová, PhD.</a:t>
            </a:r>
            <a:endParaRPr lang="sk-SK" dirty="0"/>
          </a:p>
        </p:txBody>
      </p:sp>
      <p:sp>
        <p:nvSpPr>
          <p:cNvPr id="6" name="BlokTextu 5"/>
          <p:cNvSpPr txBox="1"/>
          <p:nvPr/>
        </p:nvSpPr>
        <p:spPr>
          <a:xfrm>
            <a:off x="835079" y="580162"/>
            <a:ext cx="7473842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sk-SK" sz="2400" dirty="0" smtClean="0"/>
              <a:t>Univerzita Komenského, Lekárska Fakulta v Bratislave</a:t>
            </a:r>
          </a:p>
          <a:p>
            <a:pPr algn="ctr"/>
            <a:r>
              <a:rPr lang="sk-SK" sz="2400" dirty="0" smtClean="0"/>
              <a:t>Ústav lekárskej fyziky, biofyziky, informatiky a </a:t>
            </a:r>
            <a:r>
              <a:rPr lang="sk-SK" sz="2400" dirty="0" err="1" smtClean="0"/>
              <a:t>telemedicíny</a:t>
            </a:r>
            <a:endParaRPr lang="sk-SK" sz="2400" dirty="0"/>
          </a:p>
        </p:txBody>
      </p:sp>
    </p:spTree>
    <p:extLst>
      <p:ext uri="{BB962C8B-B14F-4D97-AF65-F5344CB8AC3E}">
        <p14:creationId xmlns:p14="http://schemas.microsoft.com/office/powerpoint/2010/main" val="14627458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sk-SK" dirty="0" smtClean="0"/>
              <a:t>Základné pojmy - čo treba vedieť </a:t>
            </a:r>
            <a:endParaRPr lang="sk-SK" dirty="0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sk-SK" dirty="0" err="1" smtClean="0"/>
              <a:t>Jónové</a:t>
            </a:r>
            <a:r>
              <a:rPr lang="sk-SK" dirty="0" smtClean="0"/>
              <a:t> zloženie bunky, </a:t>
            </a:r>
            <a:r>
              <a:rPr lang="sk-SK" dirty="0" err="1" smtClean="0"/>
              <a:t>kľudový</a:t>
            </a:r>
            <a:r>
              <a:rPr lang="sk-SK" dirty="0" smtClean="0"/>
              <a:t> potenciál </a:t>
            </a:r>
            <a:r>
              <a:rPr lang="sk-SK" sz="2800" dirty="0" smtClean="0"/>
              <a:t>(</a:t>
            </a:r>
            <a:r>
              <a:rPr lang="sk-SK" sz="2800" dirty="0" err="1" smtClean="0"/>
              <a:t>Nernstova-Goldmannova</a:t>
            </a:r>
            <a:r>
              <a:rPr lang="sk-SK" sz="2800" dirty="0" smtClean="0"/>
              <a:t> rovnica)</a:t>
            </a:r>
          </a:p>
          <a:p>
            <a:r>
              <a:rPr lang="sk-SK" dirty="0" smtClean="0"/>
              <a:t>Akčný potenciál (AP): vznik a priebeh, od čoho závisí, ako dlho trvá, šírenie AP – metóda lokálnych prúdov a </a:t>
            </a:r>
            <a:r>
              <a:rPr lang="sk-SK" dirty="0" err="1" smtClean="0"/>
              <a:t>Saltatorické</a:t>
            </a:r>
            <a:r>
              <a:rPr lang="sk-SK" dirty="0" smtClean="0"/>
              <a:t> vedenie, od čoho závisí šírenie AP porovnanie </a:t>
            </a:r>
            <a:r>
              <a:rPr lang="sk-SK" dirty="0" err="1" smtClean="0"/>
              <a:t>kľudového</a:t>
            </a:r>
            <a:r>
              <a:rPr lang="sk-SK" dirty="0"/>
              <a:t> </a:t>
            </a:r>
            <a:r>
              <a:rPr lang="sk-SK" dirty="0" smtClean="0"/>
              <a:t>potenciálu a AP, </a:t>
            </a:r>
          </a:p>
          <a:p>
            <a:r>
              <a:rPr lang="sk-SK" dirty="0" err="1" smtClean="0"/>
              <a:t>synaptický</a:t>
            </a:r>
            <a:r>
              <a:rPr lang="sk-SK" dirty="0" smtClean="0"/>
              <a:t> prenos, </a:t>
            </a:r>
            <a:r>
              <a:rPr lang="sk-SK" dirty="0" err="1" smtClean="0"/>
              <a:t>synapsa</a:t>
            </a:r>
            <a:r>
              <a:rPr lang="sk-SK" dirty="0" smtClean="0"/>
              <a:t> – nervovo svalová platnička</a:t>
            </a:r>
          </a:p>
          <a:p>
            <a:r>
              <a:rPr lang="sk-SK" dirty="0" smtClean="0"/>
              <a:t>Elektrické vlastnosti tkanív: vodivosť, odpor</a:t>
            </a:r>
          </a:p>
          <a:p>
            <a:r>
              <a:rPr lang="sk-SK" dirty="0" smtClean="0"/>
              <a:t>Aktívne elektrické prejavy tkanív: motorická jednotka</a:t>
            </a:r>
          </a:p>
          <a:p>
            <a:r>
              <a:rPr lang="sk-SK" dirty="0" smtClean="0"/>
              <a:t>Elektrická dráždivosť: podnet, vzruch, prahová intenzita, </a:t>
            </a:r>
            <a:r>
              <a:rPr lang="sk-SK" dirty="0" err="1" smtClean="0"/>
              <a:t>chronaxia</a:t>
            </a:r>
            <a:r>
              <a:rPr lang="sk-SK" dirty="0" smtClean="0"/>
              <a:t>, </a:t>
            </a:r>
            <a:r>
              <a:rPr lang="sk-SK" dirty="0" err="1" smtClean="0"/>
              <a:t>reobáza</a:t>
            </a:r>
            <a:endParaRPr lang="sk-SK" dirty="0" smtClean="0"/>
          </a:p>
        </p:txBody>
      </p:sp>
    </p:spTree>
    <p:extLst>
      <p:ext uri="{BB962C8B-B14F-4D97-AF65-F5344CB8AC3E}">
        <p14:creationId xmlns:p14="http://schemas.microsoft.com/office/powerpoint/2010/main" val="796599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67544" y="4274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sk-SK" sz="3600" dirty="0" err="1" smtClean="0"/>
              <a:t>Jónové</a:t>
            </a:r>
            <a:r>
              <a:rPr lang="sk-SK" sz="3600" dirty="0" smtClean="0"/>
              <a:t> zloženie bunky, </a:t>
            </a:r>
            <a:r>
              <a:rPr lang="sk-SK" sz="3600" dirty="0" err="1" smtClean="0"/>
              <a:t>kľudový</a:t>
            </a:r>
            <a:r>
              <a:rPr lang="sk-SK" sz="3600" dirty="0" smtClean="0"/>
              <a:t> membránový potenciál</a:t>
            </a:r>
            <a:endParaRPr lang="sk-SK" sz="3600" dirty="0"/>
          </a:p>
        </p:txBody>
      </p:sp>
      <p:sp>
        <p:nvSpPr>
          <p:cNvPr id="3" name="Zástupný symbol obsahu 2"/>
          <p:cNvSpPr>
            <a:spLocks noGrp="1"/>
          </p:cNvSpPr>
          <p:nvPr>
            <p:ph sz="half" idx="1"/>
          </p:nvPr>
        </p:nvSpPr>
        <p:spPr>
          <a:xfrm>
            <a:off x="426501" y="1052736"/>
            <a:ext cx="8388424" cy="2376264"/>
          </a:xfrm>
        </p:spPr>
        <p:txBody>
          <a:bodyPr>
            <a:noAutofit/>
          </a:bodyPr>
          <a:lstStyle/>
          <a:p>
            <a:pPr marL="0" indent="0" algn="just">
              <a:buNone/>
            </a:pPr>
            <a:r>
              <a:rPr lang="sk-SK" sz="2400" dirty="0" smtClean="0"/>
              <a:t>Základné </a:t>
            </a:r>
            <a:r>
              <a:rPr lang="sk-SK" sz="2400" dirty="0" err="1" smtClean="0"/>
              <a:t>jóny</a:t>
            </a:r>
            <a:r>
              <a:rPr lang="sk-SK" sz="2400" dirty="0" smtClean="0"/>
              <a:t> v bunke: Na</a:t>
            </a:r>
            <a:r>
              <a:rPr lang="sk-SK" sz="2400" baseline="30000" dirty="0" smtClean="0"/>
              <a:t>+</a:t>
            </a:r>
            <a:r>
              <a:rPr lang="sk-SK" sz="2400" dirty="0" smtClean="0"/>
              <a:t>, K</a:t>
            </a:r>
            <a:r>
              <a:rPr lang="sk-SK" sz="2400" baseline="30000" dirty="0" smtClean="0"/>
              <a:t>+</a:t>
            </a:r>
            <a:r>
              <a:rPr lang="sk-SK" sz="2400" dirty="0" smtClean="0"/>
              <a:t>, </a:t>
            </a:r>
            <a:r>
              <a:rPr lang="sk-SK" sz="2400" dirty="0" err="1" smtClean="0"/>
              <a:t>Cl</a:t>
            </a:r>
            <a:r>
              <a:rPr lang="sk-SK" sz="2400" baseline="30000" dirty="0" smtClean="0"/>
              <a:t>-</a:t>
            </a:r>
            <a:r>
              <a:rPr lang="sk-SK" sz="2400" dirty="0" smtClean="0"/>
              <a:t>, bielkoviny</a:t>
            </a:r>
            <a:r>
              <a:rPr lang="sk-SK" sz="2400" baseline="30000" dirty="0" smtClean="0"/>
              <a:t>-</a:t>
            </a:r>
          </a:p>
          <a:p>
            <a:pPr marL="0" indent="0" algn="just">
              <a:buNone/>
            </a:pPr>
            <a:r>
              <a:rPr lang="sk-SK" sz="2400" dirty="0" smtClean="0"/>
              <a:t>Ich nerovnomerné rozloženie na oboch stranách bunkovej membrány zapríčiňuje  vznik elektrického potenciálového rozdielu, nazývaného </a:t>
            </a:r>
            <a:r>
              <a:rPr lang="sk-SK" sz="2400" b="1" dirty="0" err="1" smtClean="0"/>
              <a:t>kľudový</a:t>
            </a:r>
            <a:r>
              <a:rPr lang="sk-SK" sz="2400" b="1" dirty="0" smtClean="0"/>
              <a:t> membránový potenciál</a:t>
            </a:r>
            <a:r>
              <a:rPr lang="sk-SK" sz="2400" dirty="0" smtClean="0"/>
              <a:t>. Jeho veľkosť je ovplyvnená </a:t>
            </a:r>
            <a:r>
              <a:rPr lang="sk-SK" sz="2400" dirty="0" err="1" smtClean="0"/>
              <a:t>permeabilitou</a:t>
            </a:r>
            <a:r>
              <a:rPr lang="sk-SK" sz="2400" dirty="0" smtClean="0"/>
              <a:t> membrány pre každý typ </a:t>
            </a:r>
            <a:r>
              <a:rPr lang="sk-SK" sz="2400" dirty="0" err="1" smtClean="0"/>
              <a:t>jónov</a:t>
            </a:r>
            <a:r>
              <a:rPr lang="sk-SK" sz="2400" dirty="0" smtClean="0"/>
              <a:t> a  množstvom Na</a:t>
            </a:r>
            <a:r>
              <a:rPr lang="sk-SK" sz="2400" baseline="30000" dirty="0" smtClean="0"/>
              <a:t>+</a:t>
            </a:r>
            <a:r>
              <a:rPr lang="sk-SK" sz="2400" dirty="0" smtClean="0"/>
              <a:t>, K</a:t>
            </a:r>
            <a:r>
              <a:rPr lang="sk-SK" sz="2400" baseline="30000" dirty="0" smtClean="0"/>
              <a:t>+</a:t>
            </a:r>
            <a:r>
              <a:rPr lang="sk-SK" sz="2400" dirty="0" smtClean="0"/>
              <a:t>, Cl</a:t>
            </a:r>
            <a:r>
              <a:rPr lang="sk-SK" sz="2400" baseline="30000" dirty="0" smtClean="0"/>
              <a:t>-</a:t>
            </a:r>
            <a:r>
              <a:rPr lang="sk-SK" sz="2400" dirty="0" smtClean="0"/>
              <a:t> </a:t>
            </a:r>
            <a:r>
              <a:rPr lang="sk-SK" sz="2400" dirty="0" err="1" smtClean="0"/>
              <a:t>jónov</a:t>
            </a:r>
            <a:r>
              <a:rPr lang="sk-SK" sz="2400" dirty="0" smtClean="0"/>
              <a:t> na každej strane membrány. </a:t>
            </a:r>
          </a:p>
        </p:txBody>
      </p:sp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7" y="3375756"/>
            <a:ext cx="4224129" cy="30775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Obdĺžnik 5"/>
          <p:cNvSpPr/>
          <p:nvPr/>
        </p:nvSpPr>
        <p:spPr>
          <a:xfrm>
            <a:off x="179512" y="6405471"/>
            <a:ext cx="3702058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800" dirty="0" smtClean="0"/>
              <a:t>Prebraté z: https</a:t>
            </a:r>
            <a:r>
              <a:rPr lang="sk-SK" sz="800" dirty="0"/>
              <a:t>://www.quora.com/What-is-the-shortest-way-to-describe-how-the-human-nervous-system-works</a:t>
            </a:r>
          </a:p>
        </p:txBody>
      </p:sp>
      <p:pic>
        <p:nvPicPr>
          <p:cNvPr id="1032" name="Picture 8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743" t="45306" r="2025" b="32233"/>
          <a:stretch/>
        </p:blipFill>
        <p:spPr bwMode="auto">
          <a:xfrm>
            <a:off x="4845160" y="4512658"/>
            <a:ext cx="3672261" cy="7174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BlokTextu 8"/>
          <p:cNvSpPr txBox="1"/>
          <p:nvPr/>
        </p:nvSpPr>
        <p:spPr>
          <a:xfrm>
            <a:off x="4691671" y="3750403"/>
            <a:ext cx="421583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dirty="0" err="1" smtClean="0"/>
              <a:t>Goldmannova</a:t>
            </a:r>
            <a:r>
              <a:rPr lang="sk-SK" dirty="0" smtClean="0"/>
              <a:t> rovnica – výpočet membránového potenciálu</a:t>
            </a:r>
            <a:endParaRPr lang="sk-SK" dirty="0"/>
          </a:p>
        </p:txBody>
      </p:sp>
      <p:sp>
        <p:nvSpPr>
          <p:cNvPr id="10" name="BlokTextu 9"/>
          <p:cNvSpPr txBox="1"/>
          <p:nvPr/>
        </p:nvSpPr>
        <p:spPr>
          <a:xfrm>
            <a:off x="5364088" y="5462060"/>
            <a:ext cx="228139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dirty="0" err="1" smtClean="0"/>
              <a:t>P</a:t>
            </a:r>
            <a:r>
              <a:rPr lang="sk-SK" sz="1400" baseline="-25000" dirty="0" err="1" smtClean="0"/>
              <a:t>K</a:t>
            </a:r>
            <a:r>
              <a:rPr lang="sk-SK" dirty="0" err="1" smtClean="0"/>
              <a:t>:P</a:t>
            </a:r>
            <a:r>
              <a:rPr lang="sk-SK" sz="1400" baseline="-25000" dirty="0" err="1" smtClean="0"/>
              <a:t>Na</a:t>
            </a:r>
            <a:r>
              <a:rPr lang="sk-SK" dirty="0" err="1" smtClean="0"/>
              <a:t>:P</a:t>
            </a:r>
            <a:r>
              <a:rPr lang="sk-SK" sz="1400" baseline="-25000" dirty="0" err="1" smtClean="0"/>
              <a:t>Cl</a:t>
            </a:r>
            <a:r>
              <a:rPr lang="sk-SK" dirty="0" smtClean="0"/>
              <a:t> = 1:0,04:0,45</a:t>
            </a:r>
            <a:endParaRPr lang="sk-SK" dirty="0"/>
          </a:p>
        </p:txBody>
      </p:sp>
      <p:sp>
        <p:nvSpPr>
          <p:cNvPr id="4" name="BlokTextu 3"/>
          <p:cNvSpPr txBox="1"/>
          <p:nvPr/>
        </p:nvSpPr>
        <p:spPr>
          <a:xfrm>
            <a:off x="5005556" y="5949280"/>
            <a:ext cx="369158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dirty="0" smtClean="0"/>
              <a:t>P – </a:t>
            </a:r>
            <a:r>
              <a:rPr lang="sk-SK" dirty="0" err="1" smtClean="0"/>
              <a:t>permeabilita</a:t>
            </a:r>
            <a:r>
              <a:rPr lang="sk-SK" dirty="0" smtClean="0"/>
              <a:t> bunkovej membrány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20750597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303092" y="-234280"/>
            <a:ext cx="8229600" cy="1143000"/>
          </a:xfrm>
        </p:spPr>
        <p:txBody>
          <a:bodyPr>
            <a:normAutofit/>
          </a:bodyPr>
          <a:lstStyle/>
          <a:p>
            <a:r>
              <a:rPr lang="sk-SK" sz="3200" dirty="0" smtClean="0"/>
              <a:t>Akčný potenciál (AP)</a:t>
            </a:r>
            <a:endParaRPr lang="sk-SK" sz="3200" dirty="0"/>
          </a:p>
        </p:txBody>
      </p:sp>
      <p:sp>
        <p:nvSpPr>
          <p:cNvPr id="3" name="BlokTextu 2"/>
          <p:cNvSpPr txBox="1"/>
          <p:nvPr/>
        </p:nvSpPr>
        <p:spPr>
          <a:xfrm>
            <a:off x="107504" y="620688"/>
            <a:ext cx="8856984" cy="10618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sk-SK" sz="2100" b="1" dirty="0" smtClean="0"/>
              <a:t>Dráždivosť </a:t>
            </a:r>
            <a:r>
              <a:rPr lang="sk-SK" sz="2100" dirty="0" smtClean="0"/>
              <a:t>= odpoveď na podnet: vlastnosť všetkých živých systémov.  Prejavuje sa zmenou elektrického napätia na membráne. Podmienkou pre vznik AP je, aby depolarizácia membrány dosiahla </a:t>
            </a:r>
            <a:r>
              <a:rPr lang="sk-SK" sz="2100" b="1" dirty="0" smtClean="0"/>
              <a:t>prahovú hodnotu </a:t>
            </a:r>
            <a:r>
              <a:rPr lang="sk-SK" sz="2100" dirty="0" smtClean="0"/>
              <a:t>(50-55mV...).</a:t>
            </a:r>
            <a:r>
              <a:rPr lang="sk-SK" sz="2100" dirty="0" smtClean="0">
                <a:solidFill>
                  <a:srgbClr val="FF0000"/>
                </a:solidFill>
              </a:rPr>
              <a:t> </a:t>
            </a:r>
            <a:endParaRPr lang="sk-SK" sz="2100" dirty="0"/>
          </a:p>
        </p:txBody>
      </p:sp>
      <p:sp>
        <p:nvSpPr>
          <p:cNvPr id="10" name="BlokTextu 9"/>
          <p:cNvSpPr txBox="1"/>
          <p:nvPr/>
        </p:nvSpPr>
        <p:spPr>
          <a:xfrm>
            <a:off x="107504" y="1628800"/>
            <a:ext cx="4176463" cy="526297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sk-SK" sz="2100" dirty="0"/>
              <a:t>Následne dôjde k transportu iónov cez selektívne napätím riadené iónové kanály bunkovej </a:t>
            </a:r>
            <a:r>
              <a:rPr lang="sk-SK" sz="2100" dirty="0" smtClean="0"/>
              <a:t>membrány:</a:t>
            </a:r>
            <a:endParaRPr lang="sk-SK" sz="2100" dirty="0"/>
          </a:p>
          <a:p>
            <a:pPr algn="just"/>
            <a:r>
              <a:rPr lang="sk-SK" sz="2100" dirty="0" smtClean="0"/>
              <a:t>1. Na</a:t>
            </a:r>
            <a:r>
              <a:rPr lang="sk-SK" sz="2100" dirty="0"/>
              <a:t>+ rýchlo vtečú do </a:t>
            </a:r>
            <a:r>
              <a:rPr lang="sk-SK" sz="2100" dirty="0" smtClean="0"/>
              <a:t>bunky (depolarizácia) </a:t>
            </a:r>
          </a:p>
          <a:p>
            <a:pPr algn="just"/>
            <a:r>
              <a:rPr lang="sk-SK" sz="2100" dirty="0" smtClean="0"/>
              <a:t>2. následne </a:t>
            </a:r>
            <a:r>
              <a:rPr lang="sk-SK" sz="2100" dirty="0"/>
              <a:t>K+ pomaly vytečú z </a:t>
            </a:r>
            <a:r>
              <a:rPr lang="sk-SK" sz="2100" dirty="0" smtClean="0"/>
              <a:t>bunky (</a:t>
            </a:r>
            <a:r>
              <a:rPr lang="sk-SK" sz="2100" dirty="0" err="1" smtClean="0"/>
              <a:t>repolarizácia</a:t>
            </a:r>
            <a:r>
              <a:rPr lang="sk-SK" sz="2100" dirty="0" smtClean="0"/>
              <a:t>)</a:t>
            </a:r>
          </a:p>
          <a:p>
            <a:pPr algn="just"/>
            <a:r>
              <a:rPr lang="sk-SK" sz="2100" dirty="0" smtClean="0"/>
              <a:t>3. Na-K pumpa na vonkajšej </a:t>
            </a:r>
            <a:r>
              <a:rPr lang="sk-SK" sz="2100" dirty="0" err="1" smtClean="0"/>
              <a:t>stranemembrány</a:t>
            </a:r>
            <a:r>
              <a:rPr lang="sk-SK" sz="2100" dirty="0" smtClean="0"/>
              <a:t> zabezpečuje návrat koncentrácie </a:t>
            </a:r>
            <a:r>
              <a:rPr lang="sk-SK" sz="2100" dirty="0" err="1" smtClean="0"/>
              <a:t>jónov</a:t>
            </a:r>
            <a:r>
              <a:rPr lang="sk-SK" sz="2100" dirty="0" smtClean="0"/>
              <a:t> na oboch stranách membrány do pôvodného stavu </a:t>
            </a:r>
          </a:p>
          <a:p>
            <a:pPr algn="just"/>
            <a:r>
              <a:rPr lang="sk-SK" sz="2100" dirty="0" smtClean="0"/>
              <a:t>AP </a:t>
            </a:r>
            <a:r>
              <a:rPr lang="sk-SK" sz="2100" dirty="0"/>
              <a:t>sa šíri po celej bunkovej membráne – napr. šírenie AP nervovým vláknom. AP trvá niekoľko ms a závisí od typu tkaniva</a:t>
            </a:r>
            <a:r>
              <a:rPr lang="sk-SK" sz="2100" dirty="0" smtClean="0"/>
              <a:t>.</a:t>
            </a:r>
            <a:endParaRPr lang="sk-SK" sz="2100" dirty="0"/>
          </a:p>
        </p:txBody>
      </p:sp>
      <p:pic>
        <p:nvPicPr>
          <p:cNvPr id="7" name="Obrázok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83968" y="1798505"/>
            <a:ext cx="4464496" cy="4583351"/>
          </a:xfrm>
          <a:prstGeom prst="rect">
            <a:avLst/>
          </a:prstGeom>
        </p:spPr>
      </p:pic>
      <p:sp>
        <p:nvSpPr>
          <p:cNvPr id="8" name="Obdĺžnik 7"/>
          <p:cNvSpPr/>
          <p:nvPr/>
        </p:nvSpPr>
        <p:spPr>
          <a:xfrm>
            <a:off x="4216743" y="6525344"/>
            <a:ext cx="4747745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800" dirty="0" smtClean="0">
                <a:solidFill>
                  <a:srgbClr val="000000"/>
                </a:solidFill>
                <a:latin typeface="Times New Roman" panose="02020603050405020304" pitchFamily="18" charset="0"/>
              </a:rPr>
              <a:t>Obrázok prebratý z:Charand </a:t>
            </a:r>
            <a:r>
              <a:rPr lang="sk-SK" sz="800" dirty="0">
                <a:solidFill>
                  <a:srgbClr val="000000"/>
                </a:solidFill>
                <a:latin typeface="Times New Roman" panose="02020603050405020304" pitchFamily="18" charset="0"/>
              </a:rPr>
              <a:t>KX. http://hyperphysics.phy-astr.gsu.edu/hbase/biology/actpot.html </a:t>
            </a:r>
            <a:r>
              <a:rPr lang="sk-SK" sz="800" dirty="0" smtClean="0">
                <a:solidFill>
                  <a:srgbClr val="000000"/>
                </a:solidFill>
                <a:latin typeface="Times New Roman" panose="02020603050405020304" pitchFamily="18" charset="0"/>
              </a:rPr>
              <a:t>2012-05-08 </a:t>
            </a:r>
            <a:endParaRPr lang="sk-SK" sz="800" dirty="0"/>
          </a:p>
        </p:txBody>
      </p:sp>
    </p:spTree>
    <p:extLst>
      <p:ext uri="{BB962C8B-B14F-4D97-AF65-F5344CB8AC3E}">
        <p14:creationId xmlns:p14="http://schemas.microsoft.com/office/powerpoint/2010/main" val="4214595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sk-SK" sz="3600" dirty="0" smtClean="0"/>
              <a:t>Porovnanie </a:t>
            </a:r>
            <a:r>
              <a:rPr lang="sk-SK" sz="3600" dirty="0" err="1" smtClean="0"/>
              <a:t>kľudového</a:t>
            </a:r>
            <a:r>
              <a:rPr lang="sk-SK" sz="3600" dirty="0" smtClean="0"/>
              <a:t> a akčného potenciálu</a:t>
            </a:r>
            <a:endParaRPr lang="sk-SK" sz="3600" dirty="0"/>
          </a:p>
        </p:txBody>
      </p:sp>
      <p:graphicFrame>
        <p:nvGraphicFramePr>
          <p:cNvPr id="3" name="Tabuľka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22817822"/>
              </p:ext>
            </p:extLst>
          </p:nvPr>
        </p:nvGraphicFramePr>
        <p:xfrm>
          <a:off x="395536" y="1628801"/>
          <a:ext cx="8352928" cy="3380596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176464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4176464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526903">
                <a:tc>
                  <a:txBody>
                    <a:bodyPr/>
                    <a:lstStyle/>
                    <a:p>
                      <a:pPr algn="ctr"/>
                      <a:r>
                        <a:rPr lang="sk-SK" sz="2400" dirty="0" err="1" smtClean="0"/>
                        <a:t>Kľudový</a:t>
                      </a:r>
                      <a:r>
                        <a:rPr lang="sk-SK" sz="2400" dirty="0" smtClean="0"/>
                        <a:t> potenciál</a:t>
                      </a:r>
                      <a:endParaRPr lang="sk-SK" sz="2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sk-SK" sz="2400" dirty="0" smtClean="0"/>
                        <a:t>Akčný</a:t>
                      </a:r>
                      <a:r>
                        <a:rPr lang="sk-SK" sz="2400" baseline="0" dirty="0" smtClean="0"/>
                        <a:t> potenciál </a:t>
                      </a:r>
                      <a:r>
                        <a:rPr lang="sk-SK" sz="2400" dirty="0" smtClean="0"/>
                        <a:t>(AP)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270229">
                <a:tc>
                  <a:txBody>
                    <a:bodyPr/>
                    <a:lstStyle/>
                    <a:p>
                      <a:r>
                        <a:rPr lang="sk-SK" sz="2400" dirty="0" smtClean="0"/>
                        <a:t>Rozdiel potenciálov vo vnútri a na povrchu nervového vlákna, bez nervového impulzu</a:t>
                      </a:r>
                      <a:endParaRPr lang="sk-SK" sz="2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sk-SK" sz="2400" dirty="0" smtClean="0"/>
                        <a:t>Rozdiel potenciálov vo vnútri a na povrchu nervového vlákna, keď</a:t>
                      </a:r>
                      <a:r>
                        <a:rPr lang="sk-SK" sz="2400" baseline="0" dirty="0" smtClean="0"/>
                        <a:t> vedie nervový impulz</a:t>
                      </a:r>
                      <a:endParaRPr lang="sk-SK" sz="2400" dirty="0" smtClean="0"/>
                    </a:p>
                    <a:p>
                      <a:endParaRPr lang="sk-SK" sz="2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299213">
                <a:tc>
                  <a:txBody>
                    <a:bodyPr/>
                    <a:lstStyle/>
                    <a:p>
                      <a:r>
                        <a:rPr lang="sk-SK" sz="2400" dirty="0" smtClean="0"/>
                        <a:t>Membrána je viac priepustná </a:t>
                      </a:r>
                      <a:r>
                        <a:rPr lang="sk-SK" sz="2400" baseline="0" dirty="0" smtClean="0"/>
                        <a:t> pre K</a:t>
                      </a:r>
                      <a:r>
                        <a:rPr lang="sk-SK" sz="2400" baseline="30000" dirty="0" smtClean="0"/>
                        <a:t>+</a:t>
                      </a:r>
                      <a:r>
                        <a:rPr lang="sk-SK" sz="2400" baseline="0" dirty="0" smtClean="0"/>
                        <a:t> ióny ako pre Na</a:t>
                      </a:r>
                      <a:r>
                        <a:rPr lang="sk-SK" sz="2400" baseline="30000" dirty="0" smtClean="0"/>
                        <a:t>+</a:t>
                      </a:r>
                      <a:r>
                        <a:rPr lang="sk-SK" sz="2400" baseline="0" dirty="0" smtClean="0"/>
                        <a:t> ióny</a:t>
                      </a:r>
                      <a:endParaRPr lang="sk-SK" sz="2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sk-SK" sz="2400" dirty="0" smtClean="0"/>
                        <a:t>Membrána je viac priepustná</a:t>
                      </a:r>
                      <a:r>
                        <a:rPr lang="sk-SK" sz="2400" baseline="0" dirty="0" smtClean="0"/>
                        <a:t> pre Na</a:t>
                      </a:r>
                      <a:r>
                        <a:rPr lang="sk-SK" sz="2400" baseline="30000" dirty="0" smtClean="0"/>
                        <a:t>+</a:t>
                      </a:r>
                      <a:r>
                        <a:rPr lang="sk-SK" sz="2400" baseline="0" dirty="0" smtClean="0"/>
                        <a:t>  ióny ako pre K</a:t>
                      </a:r>
                      <a:r>
                        <a:rPr lang="sk-SK" sz="2400" baseline="30000" dirty="0" smtClean="0"/>
                        <a:t>+</a:t>
                      </a:r>
                      <a:r>
                        <a:rPr lang="sk-SK" sz="2400" baseline="0" dirty="0" smtClean="0"/>
                        <a:t>  ióny</a:t>
                      </a:r>
                    </a:p>
                    <a:p>
                      <a:endParaRPr lang="sk-SK" sz="2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sp>
        <p:nvSpPr>
          <p:cNvPr id="4" name="Obdĺžnik 3"/>
          <p:cNvSpPr/>
          <p:nvPr/>
        </p:nvSpPr>
        <p:spPr>
          <a:xfrm>
            <a:off x="323528" y="5521483"/>
            <a:ext cx="2061783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k-SK" sz="800" dirty="0" smtClean="0"/>
              <a:t>Prevzaté z: https</a:t>
            </a:r>
            <a:r>
              <a:rPr lang="sk-SK" sz="800" dirty="0"/>
              <a:t>://schools.aglasem.com/851</a:t>
            </a:r>
          </a:p>
        </p:txBody>
      </p:sp>
    </p:spTree>
    <p:extLst>
      <p:ext uri="{BB962C8B-B14F-4D97-AF65-F5344CB8AC3E}">
        <p14:creationId xmlns:p14="http://schemas.microsoft.com/office/powerpoint/2010/main" val="36765835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-171400"/>
            <a:ext cx="8229600" cy="1143000"/>
          </a:xfrm>
        </p:spPr>
        <p:txBody>
          <a:bodyPr>
            <a:normAutofit/>
          </a:bodyPr>
          <a:lstStyle/>
          <a:p>
            <a:r>
              <a:rPr lang="sk-SK" sz="3200" dirty="0" smtClean="0"/>
              <a:t>Šírenie AP</a:t>
            </a:r>
            <a:endParaRPr lang="sk-SK" sz="3200" dirty="0">
              <a:solidFill>
                <a:srgbClr val="00B050"/>
              </a:solidFill>
            </a:endParaRPr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79712" y="2708920"/>
            <a:ext cx="7089205" cy="39678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Obdĺžnik 8"/>
          <p:cNvSpPr/>
          <p:nvPr/>
        </p:nvSpPr>
        <p:spPr>
          <a:xfrm>
            <a:off x="89396" y="6453336"/>
            <a:ext cx="2489147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800" dirty="0" smtClean="0"/>
              <a:t>Obrázok </a:t>
            </a:r>
            <a:r>
              <a:rPr lang="sk-SK" sz="800" dirty="0" err="1" smtClean="0"/>
              <a:t>prevzratý</a:t>
            </a:r>
            <a:r>
              <a:rPr lang="sk-SK" sz="800" dirty="0" smtClean="0"/>
              <a:t> z: https</a:t>
            </a:r>
            <a:r>
              <a:rPr lang="sk-SK" sz="800" dirty="0"/>
              <a:t>://www.britannica.com/science/action-potential</a:t>
            </a:r>
          </a:p>
        </p:txBody>
      </p:sp>
      <p:sp>
        <p:nvSpPr>
          <p:cNvPr id="8" name="BlokTextu 7"/>
          <p:cNvSpPr txBox="1"/>
          <p:nvPr/>
        </p:nvSpPr>
        <p:spPr>
          <a:xfrm>
            <a:off x="22578" y="764704"/>
            <a:ext cx="4621429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2400" dirty="0" err="1" smtClean="0">
                <a:solidFill>
                  <a:srgbClr val="FF0000"/>
                </a:solidFill>
              </a:rPr>
              <a:t>Saltatorické</a:t>
            </a:r>
            <a:r>
              <a:rPr lang="sk-SK" sz="2400" dirty="0" smtClean="0">
                <a:solidFill>
                  <a:srgbClr val="FF0000"/>
                </a:solidFill>
              </a:rPr>
              <a:t> vedenie - </a:t>
            </a:r>
            <a:r>
              <a:rPr lang="sk-SK" sz="2400" dirty="0" smtClean="0"/>
              <a:t>izolačné vlastnosti </a:t>
            </a:r>
            <a:r>
              <a:rPr lang="sk-SK" sz="2400" dirty="0" err="1" smtClean="0"/>
              <a:t>myelínu</a:t>
            </a:r>
            <a:r>
              <a:rPr lang="sk-SK" sz="2400" dirty="0" smtClean="0"/>
              <a:t> (vysoký odpor), prúd sa uzatvára medzi susednými </a:t>
            </a:r>
            <a:r>
              <a:rPr lang="sk-SK" sz="2400" dirty="0" err="1" smtClean="0"/>
              <a:t>Ranvierovými</a:t>
            </a:r>
            <a:r>
              <a:rPr lang="sk-SK" sz="2400" dirty="0" smtClean="0"/>
              <a:t> zárezmi, rýchle šírenie vzruchu </a:t>
            </a:r>
            <a:endParaRPr lang="sk-SK" sz="2400" dirty="0"/>
          </a:p>
        </p:txBody>
      </p:sp>
      <p:sp>
        <p:nvSpPr>
          <p:cNvPr id="11" name="BlokTextu 10"/>
          <p:cNvSpPr txBox="1"/>
          <p:nvPr/>
        </p:nvSpPr>
        <p:spPr>
          <a:xfrm>
            <a:off x="5148063" y="769928"/>
            <a:ext cx="3920853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sk-SK"/>
            </a:defPPr>
            <a:lvl1pPr>
              <a:defRPr sz="2400">
                <a:solidFill>
                  <a:srgbClr val="FF0000"/>
                </a:solidFill>
              </a:defRPr>
            </a:lvl1pPr>
          </a:lstStyle>
          <a:p>
            <a:r>
              <a:rPr lang="sk-SK" dirty="0"/>
              <a:t>Lokálne </a:t>
            </a:r>
            <a:r>
              <a:rPr lang="sk-SK" dirty="0" smtClean="0"/>
              <a:t>prúdy – </a:t>
            </a:r>
            <a:r>
              <a:rPr lang="sk-SK" dirty="0" smtClean="0">
                <a:solidFill>
                  <a:schemeClr val="tx1"/>
                </a:solidFill>
              </a:rPr>
              <a:t>vytvárajú sa </a:t>
            </a:r>
            <a:r>
              <a:rPr lang="sk-SK" dirty="0">
                <a:solidFill>
                  <a:schemeClr val="tx1"/>
                </a:solidFill>
              </a:rPr>
              <a:t>medzi podráždeným a nepodráždeným miestom </a:t>
            </a:r>
            <a:r>
              <a:rPr lang="sk-SK" dirty="0" smtClean="0">
                <a:solidFill>
                  <a:schemeClr val="tx1"/>
                </a:solidFill>
              </a:rPr>
              <a:t>membrány, šírenie vzruchu je pomalšie ako </a:t>
            </a:r>
            <a:r>
              <a:rPr lang="sk-SK" dirty="0" err="1" smtClean="0">
                <a:solidFill>
                  <a:schemeClr val="tx1"/>
                </a:solidFill>
              </a:rPr>
              <a:t>saltatorické</a:t>
            </a:r>
            <a:endParaRPr lang="sk-SK" dirty="0">
              <a:solidFill>
                <a:schemeClr val="tx1"/>
              </a:solidFill>
            </a:endParaRPr>
          </a:p>
        </p:txBody>
      </p:sp>
      <p:sp>
        <p:nvSpPr>
          <p:cNvPr id="3" name="Obdĺžnik 2"/>
          <p:cNvSpPr/>
          <p:nvPr/>
        </p:nvSpPr>
        <p:spPr>
          <a:xfrm>
            <a:off x="90221" y="3861048"/>
            <a:ext cx="212667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k-SK" dirty="0" err="1">
                <a:solidFill>
                  <a:srgbClr val="FF0000"/>
                </a:solidFill>
              </a:rPr>
              <a:t>Saltatorické</a:t>
            </a:r>
            <a:r>
              <a:rPr lang="sk-SK" dirty="0">
                <a:solidFill>
                  <a:srgbClr val="FF0000"/>
                </a:solidFill>
              </a:rPr>
              <a:t> vedenie </a:t>
            </a:r>
          </a:p>
        </p:txBody>
      </p:sp>
      <p:sp>
        <p:nvSpPr>
          <p:cNvPr id="4" name="Obdĺžnik 3"/>
          <p:cNvSpPr/>
          <p:nvPr/>
        </p:nvSpPr>
        <p:spPr>
          <a:xfrm>
            <a:off x="323528" y="5589240"/>
            <a:ext cx="150797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k-SK" dirty="0">
                <a:solidFill>
                  <a:srgbClr val="FF0000"/>
                </a:solidFill>
              </a:rPr>
              <a:t>Lokálne prúdy</a:t>
            </a:r>
          </a:p>
        </p:txBody>
      </p:sp>
    </p:spTree>
    <p:extLst>
      <p:ext uri="{BB962C8B-B14F-4D97-AF65-F5344CB8AC3E}">
        <p14:creationId xmlns:p14="http://schemas.microsoft.com/office/powerpoint/2010/main" val="20603854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327992" y="-15974"/>
            <a:ext cx="8229600" cy="1143000"/>
          </a:xfrm>
        </p:spPr>
        <p:txBody>
          <a:bodyPr>
            <a:normAutofit/>
          </a:bodyPr>
          <a:lstStyle/>
          <a:p>
            <a:r>
              <a:rPr lang="sk-SK" sz="3600" dirty="0" smtClean="0"/>
              <a:t>Čo ovplyvňuje šírenie AP</a:t>
            </a:r>
            <a:endParaRPr lang="sk-SK" sz="3600" dirty="0"/>
          </a:p>
        </p:txBody>
      </p:sp>
      <p:sp>
        <p:nvSpPr>
          <p:cNvPr id="3" name="BlokTextu 2"/>
          <p:cNvSpPr txBox="1"/>
          <p:nvPr/>
        </p:nvSpPr>
        <p:spPr>
          <a:xfrm>
            <a:off x="334219" y="2708920"/>
            <a:ext cx="8035577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2800" dirty="0" smtClean="0"/>
              <a:t>Rýchlosť šírenia AP je:</a:t>
            </a:r>
          </a:p>
          <a:p>
            <a:r>
              <a:rPr lang="sk-SK" sz="2800" dirty="0" smtClean="0">
                <a:solidFill>
                  <a:srgbClr val="FF0000"/>
                </a:solidFill>
              </a:rPr>
              <a:t>Priamoúmerné hrúbke nerv. vlákna</a:t>
            </a:r>
          </a:p>
          <a:p>
            <a:r>
              <a:rPr lang="sk-SK" sz="2800" dirty="0" smtClean="0">
                <a:solidFill>
                  <a:schemeClr val="tx2"/>
                </a:solidFill>
              </a:rPr>
              <a:t>Nepriamoúmerné prahu dráždivosti (čím je hrubšie, tým má nižší prah dráždivosti – ľahšie sa podráždi</a:t>
            </a:r>
          </a:p>
          <a:p>
            <a:r>
              <a:rPr lang="sk-SK" sz="2800" dirty="0" smtClean="0"/>
              <a:t>Trvanie AP je nepriamoúmerné hrúbke nervového vlákna  (čím je hrubšie – tým je trvanie AP kratšie)</a:t>
            </a:r>
            <a:endParaRPr lang="sk-SK" sz="2800" dirty="0"/>
          </a:p>
        </p:txBody>
      </p:sp>
      <p:sp>
        <p:nvSpPr>
          <p:cNvPr id="4" name="BlokTextu 3"/>
          <p:cNvSpPr txBox="1"/>
          <p:nvPr/>
        </p:nvSpPr>
        <p:spPr>
          <a:xfrm>
            <a:off x="352846" y="980728"/>
            <a:ext cx="8539633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2800" dirty="0" smtClean="0"/>
              <a:t>Dráždivosť nervu, rýchlosť priebehu AP a rýchlosť vedenia závisí od hrúbky </a:t>
            </a:r>
            <a:r>
              <a:rPr lang="sk-SK" sz="2800" dirty="0" err="1" smtClean="0"/>
              <a:t>axónu</a:t>
            </a:r>
            <a:r>
              <a:rPr lang="sk-SK" sz="2800" dirty="0" smtClean="0"/>
              <a:t> a od prítomnosti /neporušenosti </a:t>
            </a:r>
            <a:r>
              <a:rPr lang="sk-SK" sz="2800" dirty="0" err="1" smtClean="0"/>
              <a:t>myelínovej</a:t>
            </a:r>
            <a:r>
              <a:rPr lang="sk-SK" sz="2800" dirty="0" smtClean="0"/>
              <a:t> pošvy</a:t>
            </a:r>
            <a:endParaRPr lang="sk-SK" sz="2800" dirty="0"/>
          </a:p>
        </p:txBody>
      </p:sp>
    </p:spTree>
    <p:extLst>
      <p:ext uri="{BB962C8B-B14F-4D97-AF65-F5344CB8AC3E}">
        <p14:creationId xmlns:p14="http://schemas.microsoft.com/office/powerpoint/2010/main" val="12869820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67544" y="188640"/>
            <a:ext cx="8229600" cy="1143000"/>
          </a:xfrm>
        </p:spPr>
        <p:txBody>
          <a:bodyPr>
            <a:normAutofit/>
          </a:bodyPr>
          <a:lstStyle/>
          <a:p>
            <a:r>
              <a:rPr lang="sk-SK" dirty="0" err="1" smtClean="0"/>
              <a:t>Synaptický</a:t>
            </a:r>
            <a:r>
              <a:rPr lang="sk-SK" dirty="0" smtClean="0"/>
              <a:t> prenos</a:t>
            </a:r>
            <a:endParaRPr lang="sk-SK" dirty="0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395536" y="1124744"/>
            <a:ext cx="8229600" cy="4525963"/>
          </a:xfrm>
        </p:spPr>
        <p:txBody>
          <a:bodyPr/>
          <a:lstStyle/>
          <a:p>
            <a:r>
              <a:rPr lang="sk-SK" dirty="0"/>
              <a:t>Prenos signálu medzi nervovými a svalovými bunkami</a:t>
            </a:r>
          </a:p>
        </p:txBody>
      </p:sp>
      <p:sp>
        <p:nvSpPr>
          <p:cNvPr id="4" name="BlokTextu 3"/>
          <p:cNvSpPr txBox="1"/>
          <p:nvPr/>
        </p:nvSpPr>
        <p:spPr>
          <a:xfrm>
            <a:off x="683568" y="2276872"/>
            <a:ext cx="3240360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2400" dirty="0" smtClean="0"/>
              <a:t>Elektrický prenos –obojsmerný prenos AP. U človeka sa uplatňuje vo veľmi malej miere pri kontrakcii srdcového svalu a hladkého svalstva  </a:t>
            </a:r>
            <a:endParaRPr lang="sk-SK" sz="2400" dirty="0"/>
          </a:p>
        </p:txBody>
      </p:sp>
      <p:sp>
        <p:nvSpPr>
          <p:cNvPr id="9" name="BlokTextu 8"/>
          <p:cNvSpPr txBox="1"/>
          <p:nvPr/>
        </p:nvSpPr>
        <p:spPr>
          <a:xfrm>
            <a:off x="5076056" y="2420888"/>
            <a:ext cx="324036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2400" dirty="0" smtClean="0"/>
              <a:t>Chemický  prenos  </a:t>
            </a:r>
            <a:r>
              <a:rPr lang="sk-SK" sz="2400" dirty="0"/>
              <a:t>p</a:t>
            </a:r>
            <a:r>
              <a:rPr lang="sk-SK" sz="2400" dirty="0" smtClean="0"/>
              <a:t>omocou bielkovín, </a:t>
            </a:r>
            <a:r>
              <a:rPr lang="sk-SK" sz="2400" b="1" u="sng" dirty="0" smtClean="0">
                <a:solidFill>
                  <a:schemeClr val="tx2"/>
                </a:solidFill>
              </a:rPr>
              <a:t>jednosmerný prenos AP medzi bunkami</a:t>
            </a:r>
            <a:endParaRPr lang="sk-SK" sz="2400" b="1" u="sng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734510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67544" y="188640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sk-SK" dirty="0" err="1" smtClean="0"/>
              <a:t>Synaptický</a:t>
            </a:r>
            <a:r>
              <a:rPr lang="sk-SK" dirty="0" smtClean="0"/>
              <a:t> prenos – chemický prenos</a:t>
            </a:r>
            <a:endParaRPr lang="sk-SK" dirty="0"/>
          </a:p>
        </p:txBody>
      </p:sp>
      <p:sp>
        <p:nvSpPr>
          <p:cNvPr id="5" name="BlokTextu 4"/>
          <p:cNvSpPr txBox="1"/>
          <p:nvPr/>
        </p:nvSpPr>
        <p:spPr>
          <a:xfrm>
            <a:off x="0" y="1224116"/>
            <a:ext cx="3635896" cy="526297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2400" b="1" dirty="0" smtClean="0">
                <a:solidFill>
                  <a:schemeClr val="accent1"/>
                </a:solidFill>
              </a:rPr>
              <a:t>Vzruch sa rozšíril až na koniec neurónu</a:t>
            </a:r>
          </a:p>
          <a:p>
            <a:r>
              <a:rPr lang="sk-SK" sz="2400" dirty="0" smtClean="0"/>
              <a:t>1. Otvorenie napätím riadených Ca</a:t>
            </a:r>
            <a:r>
              <a:rPr lang="sk-SK" sz="2400" baseline="30000" dirty="0" smtClean="0"/>
              <a:t>2+ </a:t>
            </a:r>
            <a:r>
              <a:rPr lang="sk-SK" sz="2400" dirty="0" smtClean="0"/>
              <a:t>kanálov</a:t>
            </a:r>
          </a:p>
          <a:p>
            <a:r>
              <a:rPr lang="sk-SK" sz="2400" dirty="0" smtClean="0"/>
              <a:t>2. </a:t>
            </a:r>
            <a:r>
              <a:rPr lang="sk-SK" sz="2400" dirty="0" err="1" smtClean="0"/>
              <a:t>väzikuly</a:t>
            </a:r>
            <a:r>
              <a:rPr lang="sk-SK" sz="2400" dirty="0" smtClean="0"/>
              <a:t> sa zlúčia s membránou bunky a „vypustia“ </a:t>
            </a:r>
            <a:r>
              <a:rPr lang="sk-SK" sz="2400" dirty="0" err="1" smtClean="0"/>
              <a:t>neurotransmiter</a:t>
            </a:r>
            <a:r>
              <a:rPr lang="sk-SK" sz="2400" dirty="0" smtClean="0"/>
              <a:t> (</a:t>
            </a:r>
            <a:r>
              <a:rPr lang="sk-SK" sz="2400" dirty="0" err="1" smtClean="0"/>
              <a:t>acetylcholín</a:t>
            </a:r>
            <a:r>
              <a:rPr lang="sk-SK" sz="2400" dirty="0" smtClean="0"/>
              <a:t>, </a:t>
            </a:r>
            <a:r>
              <a:rPr lang="sk-SK" sz="2400" dirty="0" err="1" smtClean="0"/>
              <a:t>serotonín</a:t>
            </a:r>
            <a:r>
              <a:rPr lang="sk-SK" sz="2400" dirty="0" smtClean="0"/>
              <a:t>, </a:t>
            </a:r>
            <a:r>
              <a:rPr lang="sk-SK" sz="2400" dirty="0" err="1" smtClean="0"/>
              <a:t>dopamín</a:t>
            </a:r>
            <a:r>
              <a:rPr lang="sk-SK" sz="2400" dirty="0" smtClean="0"/>
              <a:t>...)</a:t>
            </a:r>
          </a:p>
          <a:p>
            <a:r>
              <a:rPr lang="sk-SK" sz="2400" dirty="0"/>
              <a:t>3. </a:t>
            </a:r>
            <a:r>
              <a:rPr lang="sk-SK" sz="2400" dirty="0" err="1" smtClean="0"/>
              <a:t>Neurotransmiter</a:t>
            </a:r>
            <a:r>
              <a:rPr lang="sk-SK" sz="2400" dirty="0" smtClean="0"/>
              <a:t> </a:t>
            </a:r>
            <a:r>
              <a:rPr lang="sk-SK" sz="2400" dirty="0"/>
              <a:t>difúziou prejde na druhú stranu štrbiny v dôsledku čoho sa na tejto strane otvoria </a:t>
            </a:r>
            <a:r>
              <a:rPr lang="sk-SK" sz="2400" dirty="0" smtClean="0"/>
              <a:t>Na</a:t>
            </a:r>
            <a:r>
              <a:rPr lang="sk-SK" sz="2400" baseline="30000" dirty="0" smtClean="0"/>
              <a:t>+</a:t>
            </a:r>
            <a:r>
              <a:rPr lang="sk-SK" sz="2400" dirty="0" smtClean="0"/>
              <a:t> </a:t>
            </a:r>
            <a:r>
              <a:rPr lang="sk-SK" sz="2400" dirty="0"/>
              <a:t>kanály. </a:t>
            </a:r>
          </a:p>
        </p:txBody>
      </p:sp>
      <p:pic>
        <p:nvPicPr>
          <p:cNvPr id="3078" name="Picture 6" descr="Schéma synapsie - prechodu medzi dvomi neurónmi.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-1939"/>
          <a:stretch/>
        </p:blipFill>
        <p:spPr bwMode="auto">
          <a:xfrm>
            <a:off x="3491880" y="1628801"/>
            <a:ext cx="5652120" cy="35624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BlokTextu 6"/>
          <p:cNvSpPr txBox="1"/>
          <p:nvPr/>
        </p:nvSpPr>
        <p:spPr>
          <a:xfrm>
            <a:off x="3824146" y="5469031"/>
            <a:ext cx="504056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2400" dirty="0" smtClean="0"/>
              <a:t>4. Vtok Na</a:t>
            </a:r>
            <a:r>
              <a:rPr lang="sk-SK" sz="2400" baseline="30000" dirty="0" smtClean="0"/>
              <a:t>+</a:t>
            </a:r>
            <a:r>
              <a:rPr lang="sk-SK" sz="2400" dirty="0" smtClean="0"/>
              <a:t> vyvolá vznik nového vzruchu na prijímajúcom neuróne</a:t>
            </a:r>
          </a:p>
        </p:txBody>
      </p:sp>
      <p:sp>
        <p:nvSpPr>
          <p:cNvPr id="3" name="Obdĺžnik 2"/>
          <p:cNvSpPr/>
          <p:nvPr/>
        </p:nvSpPr>
        <p:spPr>
          <a:xfrm>
            <a:off x="179512" y="6487095"/>
            <a:ext cx="8685194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800" dirty="0"/>
              <a:t>Obrázok prevzatý z: </a:t>
            </a:r>
            <a:r>
              <a:rPr lang="sk-SK" sz="800" dirty="0">
                <a:hlinkClick r:id="rId4"/>
              </a:rPr>
              <a:t>https://</a:t>
            </a:r>
            <a:r>
              <a:rPr lang="sk-SK" sz="800" dirty="0" smtClean="0">
                <a:hlinkClick r:id="rId4"/>
              </a:rPr>
              <a:t>cs.wikipedia.org/wiki/Synapse</a:t>
            </a:r>
            <a:r>
              <a:rPr lang="sk-SK" sz="800" dirty="0"/>
              <a:t> </a:t>
            </a:r>
            <a:r>
              <a:rPr lang="sk-SK" sz="800" dirty="0" smtClean="0"/>
              <a:t>, </a:t>
            </a:r>
            <a:r>
              <a:rPr lang="sk-SK" sz="800" b="1" dirty="0" smtClean="0">
                <a:hlinkClick r:id="rId5"/>
              </a:rPr>
              <a:t>https</a:t>
            </a:r>
            <a:r>
              <a:rPr lang="sk-SK" sz="800" b="1" dirty="0">
                <a:hlinkClick r:id="rId5"/>
              </a:rPr>
              <a:t>://paulech.blog.sme.sk/c/360345/kokain-znasilnuje-neurony.html</a:t>
            </a:r>
            <a:r>
              <a:rPr lang="sk-SK" sz="800" b="1" dirty="0"/>
              <a:t> </a:t>
            </a:r>
          </a:p>
          <a:p>
            <a:endParaRPr lang="sk-SK" sz="800" dirty="0"/>
          </a:p>
        </p:txBody>
      </p:sp>
    </p:spTree>
    <p:extLst>
      <p:ext uri="{BB962C8B-B14F-4D97-AF65-F5344CB8AC3E}">
        <p14:creationId xmlns:p14="http://schemas.microsoft.com/office/powerpoint/2010/main" val="33289916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Motorická jednotka (MU)</a:t>
            </a:r>
            <a:endParaRPr lang="sk-SK" dirty="0"/>
          </a:p>
        </p:txBody>
      </p:sp>
      <p:sp>
        <p:nvSpPr>
          <p:cNvPr id="4" name="BlokTextu 3"/>
          <p:cNvSpPr txBox="1"/>
          <p:nvPr/>
        </p:nvSpPr>
        <p:spPr>
          <a:xfrm>
            <a:off x="395536" y="1772816"/>
            <a:ext cx="3990181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2400" dirty="0" smtClean="0"/>
              <a:t>Počet svalových vlákien, ktoré sú riadené 1 neurónom. </a:t>
            </a:r>
          </a:p>
          <a:p>
            <a:r>
              <a:rPr lang="sk-SK" sz="2400" dirty="0" smtClean="0"/>
              <a:t>Jemné pohyby – malý počet vlákien (pohyby očnej gule – 1 MU obsahuje 10 vlákien)</a:t>
            </a:r>
          </a:p>
          <a:p>
            <a:r>
              <a:rPr lang="sk-SK" sz="2400" dirty="0" smtClean="0"/>
              <a:t>Hrubé pohyby – veľký počet vlákien (pohyby bicepsu – 1MU obsahuje niekoľko tisíc vlákien )</a:t>
            </a:r>
            <a:endParaRPr lang="sk-SK" sz="2400" dirty="0"/>
          </a:p>
        </p:txBody>
      </p:sp>
      <p:pic>
        <p:nvPicPr>
          <p:cNvPr id="1026" name="Picture 2" descr="http://images.slideplayer.cz/8/2295302/slides/slide_64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8441" t="30545" r="6462" b="11956"/>
          <a:stretch/>
        </p:blipFill>
        <p:spPr bwMode="auto">
          <a:xfrm>
            <a:off x="4211960" y="1222821"/>
            <a:ext cx="4824536" cy="54722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Obdĺžnik 4"/>
          <p:cNvSpPr/>
          <p:nvPr/>
        </p:nvSpPr>
        <p:spPr>
          <a:xfrm>
            <a:off x="0" y="6362684"/>
            <a:ext cx="4572000" cy="215444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sk-SK" sz="800" dirty="0" smtClean="0"/>
              <a:t>Obrázok prevzatý z: </a:t>
            </a:r>
            <a:r>
              <a:rPr lang="sk-SK" sz="800" dirty="0" smtClean="0">
                <a:hlinkClick r:id="rId3"/>
              </a:rPr>
              <a:t>http</a:t>
            </a:r>
            <a:r>
              <a:rPr lang="sk-SK" sz="800" dirty="0">
                <a:hlinkClick r:id="rId3"/>
              </a:rPr>
              <a:t>://</a:t>
            </a:r>
            <a:r>
              <a:rPr lang="sk-SK" sz="800" dirty="0" smtClean="0">
                <a:hlinkClick r:id="rId3"/>
              </a:rPr>
              <a:t>images.slideplayer.cz/8/2295302/slides/slide_64.jpg</a:t>
            </a:r>
            <a:endParaRPr lang="sk-SK" sz="800" dirty="0" smtClean="0"/>
          </a:p>
        </p:txBody>
      </p:sp>
    </p:spTree>
    <p:extLst>
      <p:ext uri="{BB962C8B-B14F-4D97-AF65-F5344CB8AC3E}">
        <p14:creationId xmlns:p14="http://schemas.microsoft.com/office/powerpoint/2010/main" val="39633820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67544" y="100658"/>
            <a:ext cx="8229600" cy="1143000"/>
          </a:xfrm>
        </p:spPr>
        <p:txBody>
          <a:bodyPr>
            <a:normAutofit/>
          </a:bodyPr>
          <a:lstStyle/>
          <a:p>
            <a:pPr algn="l"/>
            <a:r>
              <a:rPr lang="sk-SK" sz="3200" dirty="0" smtClean="0"/>
              <a:t>Aktívne elektrické vlastnosti tkanív  a orgánov -</a:t>
            </a:r>
            <a:endParaRPr lang="sk-SK" sz="3200" b="1" dirty="0">
              <a:solidFill>
                <a:srgbClr val="00B050"/>
              </a:solidFill>
            </a:endParaRPr>
          </a:p>
        </p:txBody>
      </p:sp>
      <p:sp>
        <p:nvSpPr>
          <p:cNvPr id="3" name="Zástupný symbol obsahu 2"/>
          <p:cNvSpPr>
            <a:spLocks noGrp="1"/>
          </p:cNvSpPr>
          <p:nvPr>
            <p:ph sz="half" idx="1"/>
          </p:nvPr>
        </p:nvSpPr>
        <p:spPr>
          <a:xfrm>
            <a:off x="240085" y="4679927"/>
            <a:ext cx="8809681" cy="1296144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sk-SK" sz="2400" dirty="0"/>
              <a:t>s</a:t>
            </a:r>
            <a:r>
              <a:rPr lang="sk-SK" sz="2400" dirty="0" smtClean="0"/>
              <a:t>ú dané interferenciou, časovou a priestorovou sumáciou jednotlivých elementárnych AP. Výsledný snímaný prejav je ovplyvňovaný elektrickými vlastnosťami tkanív medzi elektródou a sledovaným tkanivom (orgánom)</a:t>
            </a:r>
            <a:endParaRPr lang="sk-SK" sz="2400" dirty="0"/>
          </a:p>
        </p:txBody>
      </p:sp>
      <p:sp>
        <p:nvSpPr>
          <p:cNvPr id="4" name="Obdĺžnik 3"/>
          <p:cNvSpPr/>
          <p:nvPr/>
        </p:nvSpPr>
        <p:spPr>
          <a:xfrm>
            <a:off x="270949" y="6237312"/>
            <a:ext cx="4572000" cy="215444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sk-SK" sz="800" dirty="0" smtClean="0"/>
              <a:t>Obrázok prebratý z: </a:t>
            </a:r>
            <a:r>
              <a:rPr lang="sk-SK" sz="800" dirty="0">
                <a:hlinkClick r:id="rId2"/>
              </a:rPr>
              <a:t>http://www.bu.edu/ids/research-projects/muscles-alive</a:t>
            </a:r>
            <a:r>
              <a:rPr lang="sk-SK" sz="800" dirty="0" smtClean="0">
                <a:hlinkClick r:id="rId2"/>
              </a:rPr>
              <a:t>/</a:t>
            </a:r>
            <a:r>
              <a:rPr lang="sk-SK" sz="800" dirty="0" smtClean="0"/>
              <a:t>  </a:t>
            </a:r>
            <a:endParaRPr lang="sk-SK" sz="800" dirty="0"/>
          </a:p>
        </p:txBody>
      </p:sp>
      <p:pic>
        <p:nvPicPr>
          <p:cNvPr id="2050" name="Picture 2" descr="EMG_signal_decompositio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64779" y="1052736"/>
            <a:ext cx="5962625" cy="36157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560968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-46856" y="44624"/>
            <a:ext cx="9155360" cy="1143000"/>
          </a:xfrm>
        </p:spPr>
        <p:txBody>
          <a:bodyPr>
            <a:noAutofit/>
          </a:bodyPr>
          <a:lstStyle/>
          <a:p>
            <a:r>
              <a:rPr lang="sk-SK" sz="3200" dirty="0" err="1" smtClean="0"/>
              <a:t>Neurofyziologické</a:t>
            </a:r>
            <a:r>
              <a:rPr lang="sk-SK" sz="3200" dirty="0" smtClean="0"/>
              <a:t> </a:t>
            </a:r>
            <a:r>
              <a:rPr lang="sk-SK" sz="3200" dirty="0"/>
              <a:t>vyšetrovacie metódy</a:t>
            </a:r>
            <a:br>
              <a:rPr lang="sk-SK" sz="3200" dirty="0"/>
            </a:br>
            <a:r>
              <a:rPr lang="sk-SK" sz="3200" dirty="0" err="1"/>
              <a:t>Elektromyografia</a:t>
            </a:r>
            <a:r>
              <a:rPr lang="sk-SK" sz="3200" dirty="0"/>
              <a:t> </a:t>
            </a:r>
            <a:r>
              <a:rPr lang="sk-SK" sz="3200" dirty="0" smtClean="0"/>
              <a:t>(EMG), </a:t>
            </a:r>
            <a:r>
              <a:rPr lang="sk-SK" sz="3200" dirty="0" err="1" smtClean="0"/>
              <a:t>Elektroneurografia</a:t>
            </a:r>
            <a:r>
              <a:rPr lang="sk-SK" sz="3200" dirty="0" smtClean="0"/>
              <a:t> ENG</a:t>
            </a:r>
            <a:endParaRPr lang="sk-SK" sz="3200" dirty="0"/>
          </a:p>
        </p:txBody>
      </p:sp>
      <p:sp>
        <p:nvSpPr>
          <p:cNvPr id="4" name="Zástupný symbol obsahu 3"/>
          <p:cNvSpPr>
            <a:spLocks noGrp="1"/>
          </p:cNvSpPr>
          <p:nvPr>
            <p:ph sz="half" idx="1"/>
          </p:nvPr>
        </p:nvSpPr>
        <p:spPr>
          <a:xfrm>
            <a:off x="93440" y="1124744"/>
            <a:ext cx="4334544" cy="45259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sk-SK" sz="2400" b="1" dirty="0" smtClean="0">
                <a:solidFill>
                  <a:srgbClr val="FF0000"/>
                </a:solidFill>
              </a:rPr>
              <a:t>EMG – informácia o stave svalových vlákien</a:t>
            </a:r>
          </a:p>
          <a:p>
            <a:pPr>
              <a:spcBef>
                <a:spcPts val="0"/>
              </a:spcBef>
            </a:pPr>
            <a:r>
              <a:rPr lang="sk-SK" sz="2400" dirty="0" smtClean="0"/>
              <a:t>Vyšetrenie aktivity periférnych motorických jednotiek </a:t>
            </a:r>
            <a:r>
              <a:rPr lang="sk-SK" sz="2400" dirty="0" smtClean="0">
                <a:solidFill>
                  <a:schemeClr val="accent1"/>
                </a:solidFill>
              </a:rPr>
              <a:t>Grafický záznam - </a:t>
            </a:r>
            <a:r>
              <a:rPr lang="sk-SK" sz="2400" dirty="0" err="1" smtClean="0">
                <a:solidFill>
                  <a:schemeClr val="accent1"/>
                </a:solidFill>
              </a:rPr>
              <a:t>elektromyogram</a:t>
            </a:r>
            <a:r>
              <a:rPr lang="sk-SK" sz="2400" dirty="0" smtClean="0">
                <a:solidFill>
                  <a:schemeClr val="accent1"/>
                </a:solidFill>
              </a:rPr>
              <a:t> </a:t>
            </a:r>
          </a:p>
          <a:p>
            <a:pPr>
              <a:spcBef>
                <a:spcPts val="0"/>
              </a:spcBef>
            </a:pPr>
            <a:r>
              <a:rPr lang="sk-SK" sz="2400" dirty="0" smtClean="0"/>
              <a:t>Meria sa elektrická aktivita – trvanie a amplitúda AP</a:t>
            </a:r>
          </a:p>
          <a:p>
            <a:pPr>
              <a:spcBef>
                <a:spcPts val="0"/>
              </a:spcBef>
            </a:pPr>
            <a:r>
              <a:rPr lang="sk-SK" sz="2400" dirty="0" smtClean="0">
                <a:solidFill>
                  <a:schemeClr val="accent1"/>
                </a:solidFill>
              </a:rPr>
              <a:t>Elektrická stimulácia svalu</a:t>
            </a:r>
          </a:p>
          <a:p>
            <a:pPr>
              <a:spcBef>
                <a:spcPts val="0"/>
              </a:spcBef>
            </a:pPr>
            <a:r>
              <a:rPr lang="sk-SK" sz="2400" dirty="0" smtClean="0"/>
              <a:t>Invazívna a neinvazívna (podľa typu elektród)</a:t>
            </a:r>
          </a:p>
          <a:p>
            <a:endParaRPr lang="sk-SK" sz="2400" dirty="0"/>
          </a:p>
        </p:txBody>
      </p:sp>
      <p:sp>
        <p:nvSpPr>
          <p:cNvPr id="2" name="Zástupný symbol obsahu 1"/>
          <p:cNvSpPr>
            <a:spLocks noGrp="1"/>
          </p:cNvSpPr>
          <p:nvPr>
            <p:ph sz="half" idx="2"/>
          </p:nvPr>
        </p:nvSpPr>
        <p:spPr>
          <a:xfrm>
            <a:off x="4427984" y="1124744"/>
            <a:ext cx="4716016" cy="45259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sk-SK" sz="2400" b="1" dirty="0" smtClean="0">
                <a:solidFill>
                  <a:srgbClr val="FF0000"/>
                </a:solidFill>
              </a:rPr>
              <a:t>ENG – informácia o stave nervových vlákien</a:t>
            </a:r>
          </a:p>
          <a:p>
            <a:pPr>
              <a:spcBef>
                <a:spcPts val="0"/>
              </a:spcBef>
            </a:pPr>
            <a:r>
              <a:rPr lang="sk-SK" sz="2400" dirty="0" smtClean="0"/>
              <a:t>Vyšetrenie vodivosti (schopnosti viesť vzruch) motorických a senzorických nervov</a:t>
            </a:r>
          </a:p>
          <a:p>
            <a:pPr>
              <a:spcBef>
                <a:spcPts val="0"/>
              </a:spcBef>
            </a:pPr>
            <a:r>
              <a:rPr lang="sk-SK" sz="2400" dirty="0" smtClean="0">
                <a:solidFill>
                  <a:schemeClr val="accent1"/>
                </a:solidFill>
              </a:rPr>
              <a:t>Grafický záznam - </a:t>
            </a:r>
            <a:r>
              <a:rPr lang="sk-SK" sz="2400" dirty="0" err="1" smtClean="0">
                <a:solidFill>
                  <a:schemeClr val="accent1"/>
                </a:solidFill>
              </a:rPr>
              <a:t>elektroneurogram</a:t>
            </a:r>
            <a:endParaRPr lang="sk-SK" sz="2400" dirty="0" smtClean="0">
              <a:solidFill>
                <a:schemeClr val="accent1"/>
              </a:solidFill>
            </a:endParaRPr>
          </a:p>
          <a:p>
            <a:pPr>
              <a:spcBef>
                <a:spcPts val="0"/>
              </a:spcBef>
            </a:pPr>
            <a:r>
              <a:rPr lang="sk-SK" sz="2400" dirty="0" smtClean="0"/>
              <a:t>Meria sa rýchlosť vedenia periférnym nervom</a:t>
            </a:r>
          </a:p>
          <a:p>
            <a:pPr>
              <a:spcBef>
                <a:spcPts val="0"/>
              </a:spcBef>
            </a:pPr>
            <a:r>
              <a:rPr lang="sk-SK" sz="2400" dirty="0" smtClean="0">
                <a:solidFill>
                  <a:schemeClr val="accent1"/>
                </a:solidFill>
              </a:rPr>
              <a:t>Elektrická stimulácia nervu</a:t>
            </a:r>
          </a:p>
          <a:p>
            <a:pPr>
              <a:spcBef>
                <a:spcPts val="0"/>
              </a:spcBef>
            </a:pPr>
            <a:r>
              <a:rPr lang="sk-SK" sz="2400" dirty="0" smtClean="0"/>
              <a:t>Neinvazívna</a:t>
            </a:r>
            <a:endParaRPr lang="sk-SK" sz="2400" dirty="0"/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85" t="67898" r="6381"/>
          <a:stretch/>
        </p:blipFill>
        <p:spPr bwMode="auto">
          <a:xfrm>
            <a:off x="542286" y="5247804"/>
            <a:ext cx="3043336" cy="13753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099" name="Picture 3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1890" r="44228" b="32018"/>
          <a:stretch/>
        </p:blipFill>
        <p:spPr bwMode="auto">
          <a:xfrm>
            <a:off x="4867218" y="5195249"/>
            <a:ext cx="3043336" cy="142785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BlokTextu 4"/>
          <p:cNvSpPr txBox="1"/>
          <p:nvPr/>
        </p:nvSpPr>
        <p:spPr>
          <a:xfrm>
            <a:off x="139158" y="6623105"/>
            <a:ext cx="4911922" cy="21544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z="800" dirty="0" smtClean="0"/>
              <a:t>Obrázky (upravené</a:t>
            </a:r>
            <a:r>
              <a:rPr lang="sk-SK" sz="800" dirty="0"/>
              <a:t>) prevzaté z: </a:t>
            </a:r>
            <a:r>
              <a:rPr lang="sk-SK" sz="800" dirty="0">
                <a:hlinkClick r:id="rId4"/>
              </a:rPr>
              <a:t>http://</a:t>
            </a:r>
            <a:r>
              <a:rPr lang="sk-SK" sz="800" dirty="0" smtClean="0">
                <a:hlinkClick r:id="rId4"/>
              </a:rPr>
              <a:t>biomech.ftvs.cuni.cz/pbpk/kompendium/biomechanika/images/BOt6-1.gif</a:t>
            </a:r>
            <a:r>
              <a:rPr lang="sk-SK" sz="800" dirty="0" smtClean="0"/>
              <a:t> </a:t>
            </a:r>
            <a:endParaRPr lang="sk-SK" sz="800" dirty="0"/>
          </a:p>
        </p:txBody>
      </p:sp>
    </p:spTree>
    <p:extLst>
      <p:ext uri="{BB962C8B-B14F-4D97-AF65-F5344CB8AC3E}">
        <p14:creationId xmlns:p14="http://schemas.microsoft.com/office/powerpoint/2010/main" val="12922338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Obrázok 21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625" r="29744" b="8430"/>
          <a:stretch/>
        </p:blipFill>
        <p:spPr>
          <a:xfrm>
            <a:off x="5292080" y="960495"/>
            <a:ext cx="3312368" cy="4509976"/>
          </a:xfrm>
          <a:prstGeom prst="rect">
            <a:avLst/>
          </a:prstGeom>
        </p:spPr>
      </p:pic>
      <p:sp>
        <p:nvSpPr>
          <p:cNvPr id="5" name="Nadpis 4"/>
          <p:cNvSpPr>
            <a:spLocks noGrp="1"/>
          </p:cNvSpPr>
          <p:nvPr>
            <p:ph type="title"/>
          </p:nvPr>
        </p:nvSpPr>
        <p:spPr>
          <a:xfrm>
            <a:off x="256493" y="-99392"/>
            <a:ext cx="8229600" cy="1143000"/>
          </a:xfrm>
        </p:spPr>
        <p:txBody>
          <a:bodyPr>
            <a:normAutofit/>
          </a:bodyPr>
          <a:lstStyle/>
          <a:p>
            <a:r>
              <a:rPr lang="sk-SK" sz="3600" dirty="0" smtClean="0"/>
              <a:t>ENG – </a:t>
            </a:r>
            <a:r>
              <a:rPr lang="sk-SK" sz="3600" dirty="0" err="1" smtClean="0"/>
              <a:t>elektroneurografia</a:t>
            </a:r>
            <a:endParaRPr lang="sk-SK" sz="3600" b="1" dirty="0">
              <a:solidFill>
                <a:srgbClr val="C00000"/>
              </a:solidFill>
            </a:endParaRPr>
          </a:p>
        </p:txBody>
      </p:sp>
      <p:sp>
        <p:nvSpPr>
          <p:cNvPr id="7" name="BlokTextu 6"/>
          <p:cNvSpPr txBox="1"/>
          <p:nvPr/>
        </p:nvSpPr>
        <p:spPr>
          <a:xfrm>
            <a:off x="73612" y="935335"/>
            <a:ext cx="4858427" cy="489364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sk-SK" sz="2400" dirty="0" smtClean="0"/>
              <a:t>Nerv je stimulovaný stimulačnou elektródou na 2 miestach (tam, kde je nerv najbližšie k povrchu). Vzdialenosť stimulovaných bodov poznáme. Zaznamenáva sa čas, ktorý uplynie medzi dráždiacim impulzom  a odpoveďou (</a:t>
            </a:r>
            <a:r>
              <a:rPr lang="sk-SK" sz="2400" dirty="0" err="1" smtClean="0"/>
              <a:t>zášklbom</a:t>
            </a:r>
            <a:r>
              <a:rPr lang="sk-SK" sz="2400" dirty="0" smtClean="0"/>
              <a:t> svalu) – latencia, pre obe stimulované miesta. Z rozdielu latencií na oboch elektródach a rozdielu vzdialeností medzi stimul miestom a aktivovaným svalom  sa vypočíta rýchlosť vedenia (v)</a:t>
            </a:r>
          </a:p>
        </p:txBody>
      </p:sp>
      <p:sp>
        <p:nvSpPr>
          <p:cNvPr id="14" name="BlokTextu 13"/>
          <p:cNvSpPr txBox="1"/>
          <p:nvPr/>
        </p:nvSpPr>
        <p:spPr>
          <a:xfrm>
            <a:off x="1187624" y="6090592"/>
            <a:ext cx="637670" cy="21544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endParaRPr lang="sk-SK" sz="8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4" name="Obdĺžnik 23"/>
              <p:cNvSpPr/>
              <p:nvPr/>
            </p:nvSpPr>
            <p:spPr>
              <a:xfrm>
                <a:off x="4499992" y="5950387"/>
                <a:ext cx="4464496" cy="647613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sk-SK" i="1" smtClean="0">
                          <a:latin typeface="Cambria Math"/>
                        </a:rPr>
                        <m:t>𝑣</m:t>
                      </m:r>
                      <m:r>
                        <a:rPr lang="sk-SK" i="1" smtClean="0">
                          <a:latin typeface="Cambria Math"/>
                        </a:rPr>
                        <m:t>= </m:t>
                      </m:r>
                      <m:f>
                        <m:fPr>
                          <m:ctrlPr>
                            <a:rPr lang="sk-SK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sk-SK" b="0" i="1" smtClean="0">
                              <a:latin typeface="Cambria Math" panose="02040503050406030204" pitchFamily="18" charset="0"/>
                            </a:rPr>
                            <m:t>𝑙</m:t>
                          </m:r>
                          <m:r>
                            <a:rPr lang="sk-SK" i="1" baseline="-25000" smtClean="0">
                              <a:latin typeface="Cambria Math"/>
                            </a:rPr>
                            <m:t>1</m:t>
                          </m:r>
                          <m:r>
                            <a:rPr lang="sk-SK" i="1">
                              <a:latin typeface="Cambria Math"/>
                            </a:rPr>
                            <m:t>−</m:t>
                          </m:r>
                          <m:r>
                            <a:rPr lang="sk-SK" b="0" i="1" smtClean="0">
                              <a:latin typeface="Cambria Math" panose="02040503050406030204" pitchFamily="18" charset="0"/>
                            </a:rPr>
                            <m:t>𝑙</m:t>
                          </m:r>
                          <m:r>
                            <a:rPr lang="sk-SK" i="1" baseline="-25000">
                              <a:latin typeface="Cambria Math"/>
                            </a:rPr>
                            <m:t>2</m:t>
                          </m:r>
                        </m:num>
                        <m:den>
                          <m:r>
                            <a:rPr lang="sk-SK" i="1">
                              <a:latin typeface="Cambria Math"/>
                            </a:rPr>
                            <m:t>𝑡</m:t>
                          </m:r>
                          <m:r>
                            <a:rPr lang="sk-SK" i="1" baseline="-25000">
                              <a:latin typeface="Cambria Math"/>
                            </a:rPr>
                            <m:t>1</m:t>
                          </m:r>
                          <m:r>
                            <a:rPr lang="sk-SK" i="1">
                              <a:latin typeface="Cambria Math"/>
                            </a:rPr>
                            <m:t>−</m:t>
                          </m:r>
                          <m:r>
                            <a:rPr lang="sk-SK" i="1">
                              <a:latin typeface="Cambria Math"/>
                            </a:rPr>
                            <m:t>𝑡</m:t>
                          </m:r>
                          <m:r>
                            <a:rPr lang="sk-SK" i="1" baseline="-25000">
                              <a:latin typeface="Cambria Math"/>
                            </a:rPr>
                            <m:t>2</m:t>
                          </m:r>
                        </m:den>
                      </m:f>
                      <m:r>
                        <a:rPr lang="sk-SK" i="1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sk-SK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sk-SK" i="1">
                              <a:latin typeface="Cambria Math"/>
                            </a:rPr>
                            <m:t>0,3</m:t>
                          </m:r>
                          <m:r>
                            <a:rPr lang="sk-SK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  <m:r>
                            <a:rPr lang="sk-SK" i="1">
                              <a:latin typeface="Cambria Math"/>
                            </a:rPr>
                            <m:t>−0,06</m:t>
                          </m:r>
                        </m:num>
                        <m:den>
                          <m:r>
                            <a:rPr lang="sk-SK" i="1">
                              <a:latin typeface="Cambria Math"/>
                            </a:rPr>
                            <m:t>0,00</m:t>
                          </m:r>
                          <m:r>
                            <a:rPr lang="sk-SK" b="0" i="1" smtClean="0">
                              <a:latin typeface="Cambria Math" panose="02040503050406030204" pitchFamily="18" charset="0"/>
                            </a:rPr>
                            <m:t>9</m:t>
                          </m:r>
                          <m:r>
                            <a:rPr lang="sk-SK" i="1">
                              <a:latin typeface="Cambria Math"/>
                            </a:rPr>
                            <m:t>−0,00</m:t>
                          </m:r>
                          <m:r>
                            <a:rPr lang="sk-SK" b="0" i="1" smtClean="0">
                              <a:latin typeface="Cambria Math" panose="02040503050406030204" pitchFamily="18" charset="0"/>
                            </a:rPr>
                            <m:t>4</m:t>
                          </m:r>
                        </m:den>
                      </m:f>
                      <m:r>
                        <a:rPr lang="sk-SK" i="1">
                          <a:latin typeface="Cambria Math"/>
                        </a:rPr>
                        <m:t>=5</m:t>
                      </m:r>
                      <m:r>
                        <a:rPr lang="sk-SK" b="0" i="1" smtClean="0">
                          <a:latin typeface="Cambria Math" panose="02040503050406030204" pitchFamily="18" charset="0"/>
                        </a:rPr>
                        <m:t>0</m:t>
                      </m:r>
                      <m:r>
                        <a:rPr lang="sk-SK" i="1">
                          <a:latin typeface="Cambria Math"/>
                        </a:rPr>
                        <m:t>,</m:t>
                      </m:r>
                      <m:r>
                        <a:rPr lang="sk-SK" b="0" i="1" smtClean="0">
                          <a:latin typeface="Cambria Math" panose="02040503050406030204" pitchFamily="18" charset="0"/>
                        </a:rPr>
                        <m:t>0 </m:t>
                      </m:r>
                      <m:r>
                        <a:rPr lang="sk-SK" i="1">
                          <a:latin typeface="Cambria Math"/>
                        </a:rPr>
                        <m:t>𝑚</m:t>
                      </m:r>
                      <m:r>
                        <a:rPr lang="sk-SK" i="1">
                          <a:latin typeface="Cambria Math"/>
                        </a:rPr>
                        <m:t>/</m:t>
                      </m:r>
                      <m:r>
                        <a:rPr lang="sk-SK" i="1">
                          <a:latin typeface="Cambria Math"/>
                        </a:rPr>
                        <m:t>𝑠</m:t>
                      </m:r>
                    </m:oMath>
                  </m:oMathPara>
                </a14:m>
                <a:endParaRPr lang="sk-SK" dirty="0"/>
              </a:p>
            </p:txBody>
          </p:sp>
        </mc:Choice>
        <mc:Fallback xmlns="">
          <p:sp>
            <p:nvSpPr>
              <p:cNvPr id="24" name="Obdĺžnik 2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99992" y="5950387"/>
                <a:ext cx="4464496" cy="647613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sk-SK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5" name="BlokTextu 24"/>
          <p:cNvSpPr txBox="1"/>
          <p:nvPr/>
        </p:nvSpPr>
        <p:spPr>
          <a:xfrm>
            <a:off x="4777698" y="5504533"/>
            <a:ext cx="390908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u="sng" dirty="0" smtClean="0">
                <a:solidFill>
                  <a:srgbClr val="FF0000"/>
                </a:solidFill>
              </a:rPr>
              <a:t>Rýchlosť šírenia AP po nervovom vlákne</a:t>
            </a:r>
            <a:endParaRPr lang="sk-SK" u="sng" dirty="0">
              <a:solidFill>
                <a:srgbClr val="FF0000"/>
              </a:solidFill>
            </a:endParaRPr>
          </a:p>
        </p:txBody>
      </p:sp>
      <p:sp>
        <p:nvSpPr>
          <p:cNvPr id="23" name="Obdĺžnik 22"/>
          <p:cNvSpPr/>
          <p:nvPr/>
        </p:nvSpPr>
        <p:spPr>
          <a:xfrm>
            <a:off x="105636" y="6306036"/>
            <a:ext cx="4572000" cy="461665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sk-SK" sz="800" dirty="0" smtClean="0"/>
              <a:t>Obrázok prevzatý z: </a:t>
            </a:r>
            <a:r>
              <a:rPr lang="sk-SK" sz="800" dirty="0" smtClean="0">
                <a:hlinkClick r:id="rId5"/>
              </a:rPr>
              <a:t>http</a:t>
            </a:r>
            <a:r>
              <a:rPr lang="sk-SK" sz="800" dirty="0">
                <a:hlinkClick r:id="rId5"/>
              </a:rPr>
              <a:t>://130.237.83.53/medicaldevices/album/Ch%206%20Measurement%20methods%20&amp;%</a:t>
            </a:r>
            <a:r>
              <a:rPr lang="sk-SK" sz="800" dirty="0" smtClean="0">
                <a:hlinkClick r:id="rId5"/>
              </a:rPr>
              <a:t>20values/slides/F%206-21%20Motor%20conduction%20velocity.jpg</a:t>
            </a:r>
            <a:r>
              <a:rPr lang="sk-SK" sz="800" dirty="0" smtClean="0"/>
              <a:t> </a:t>
            </a:r>
            <a:endParaRPr lang="sk-SK" sz="800" dirty="0"/>
          </a:p>
        </p:txBody>
      </p:sp>
    </p:spTree>
    <p:extLst>
      <p:ext uri="{BB962C8B-B14F-4D97-AF65-F5344CB8AC3E}">
        <p14:creationId xmlns:p14="http://schemas.microsoft.com/office/powerpoint/2010/main" val="23622758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33164" y="4869160"/>
            <a:ext cx="8865121" cy="1872208"/>
          </a:xfrm>
        </p:spPr>
        <p:txBody>
          <a:bodyPr>
            <a:normAutofit/>
          </a:bodyPr>
          <a:lstStyle/>
          <a:p>
            <a:pPr algn="l"/>
            <a:r>
              <a:rPr lang="sk-SK" sz="2400" dirty="0" smtClean="0"/>
              <a:t>EMG krivka je </a:t>
            </a:r>
            <a:r>
              <a:rPr lang="sk-SK" sz="2400" dirty="0" err="1" smtClean="0"/>
              <a:t>superpozíciou</a:t>
            </a:r>
            <a:r>
              <a:rPr lang="sk-SK" sz="2400" dirty="0" smtClean="0"/>
              <a:t> AP motorických jednotiek snímaných jednou elektródou. Tvar a amplitúda závisí od elektrických vlastností tkanív </a:t>
            </a:r>
            <a:r>
              <a:rPr lang="sk-SK" sz="2400" dirty="0"/>
              <a:t>m</a:t>
            </a:r>
            <a:r>
              <a:rPr lang="sk-SK" sz="2400" dirty="0" smtClean="0"/>
              <a:t>edzi svalom a elektródou</a:t>
            </a:r>
            <a:endParaRPr lang="sk-SK" sz="2400" dirty="0"/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427" t="20527" r="19736" b="8246"/>
          <a:stretch/>
        </p:blipFill>
        <p:spPr bwMode="auto">
          <a:xfrm>
            <a:off x="695325" y="857250"/>
            <a:ext cx="7820025" cy="424329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Obdĺžnik 3"/>
          <p:cNvSpPr/>
          <p:nvPr/>
        </p:nvSpPr>
        <p:spPr>
          <a:xfrm>
            <a:off x="22126" y="6309320"/>
            <a:ext cx="9121874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800" dirty="0"/>
              <a:t>Obrázky prebraté z: </a:t>
            </a:r>
            <a:r>
              <a:rPr lang="sk-SK" sz="800" dirty="0">
                <a:hlinkClick r:id="rId3"/>
              </a:rPr>
              <a:t>http://</a:t>
            </a:r>
            <a:r>
              <a:rPr lang="sk-SK" sz="800" dirty="0" smtClean="0">
                <a:hlinkClick r:id="rId3"/>
              </a:rPr>
              <a:t>raiith.iith.ac.in/2793/1/07516567.pdf</a:t>
            </a:r>
            <a:r>
              <a:rPr lang="sk-SK" sz="800" dirty="0" smtClean="0"/>
              <a:t> Pôvodný zdroj obr. 1. : </a:t>
            </a:r>
            <a:r>
              <a:rPr lang="en-US" sz="800" dirty="0"/>
              <a:t>K. T. </a:t>
            </a:r>
            <a:r>
              <a:rPr lang="en-US" sz="800" dirty="0" smtClean="0"/>
              <a:t>Patton,</a:t>
            </a:r>
            <a:r>
              <a:rPr lang="sk-SK" sz="800" dirty="0" smtClean="0"/>
              <a:t> </a:t>
            </a:r>
            <a:r>
              <a:rPr lang="en-US" sz="800" dirty="0" smtClean="0"/>
              <a:t>Anatomy </a:t>
            </a:r>
            <a:r>
              <a:rPr lang="en-US" sz="800" dirty="0"/>
              <a:t>and </a:t>
            </a:r>
            <a:r>
              <a:rPr lang="en-US" sz="800" dirty="0" smtClean="0"/>
              <a:t>Physiology. </a:t>
            </a:r>
            <a:r>
              <a:rPr lang="en-US" sz="800" dirty="0"/>
              <a:t>New York, NY, USA: </a:t>
            </a:r>
            <a:r>
              <a:rPr lang="en-US" sz="800" dirty="0" smtClean="0"/>
              <a:t>Elsevier,2015</a:t>
            </a:r>
            <a:endParaRPr lang="en-US" sz="800" dirty="0"/>
          </a:p>
        </p:txBody>
      </p:sp>
      <p:sp>
        <p:nvSpPr>
          <p:cNvPr id="5" name="BlokTextu 4"/>
          <p:cNvSpPr txBox="1"/>
          <p:nvPr/>
        </p:nvSpPr>
        <p:spPr>
          <a:xfrm>
            <a:off x="1331640" y="188640"/>
            <a:ext cx="4141070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z="3200" dirty="0" smtClean="0"/>
              <a:t>EMG - </a:t>
            </a:r>
            <a:r>
              <a:rPr lang="sk-SK" sz="3200" dirty="0" err="1" smtClean="0"/>
              <a:t>elektromyografia</a:t>
            </a:r>
            <a:endParaRPr lang="sk-SK" sz="3200" dirty="0"/>
          </a:p>
        </p:txBody>
      </p:sp>
    </p:spTree>
    <p:extLst>
      <p:ext uri="{BB962C8B-B14F-4D97-AF65-F5344CB8AC3E}">
        <p14:creationId xmlns:p14="http://schemas.microsoft.com/office/powerpoint/2010/main" val="29807988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1143000"/>
          </a:xfrm>
        </p:spPr>
        <p:txBody>
          <a:bodyPr>
            <a:normAutofit/>
          </a:bodyPr>
          <a:lstStyle/>
          <a:p>
            <a:r>
              <a:rPr lang="sk-SK" sz="3200" dirty="0" smtClean="0"/>
              <a:t>Zmena EMG záznamu pri rôznych poškodeniach (príklady)</a:t>
            </a:r>
            <a:endParaRPr lang="sk-SK" sz="3200" dirty="0"/>
          </a:p>
        </p:txBody>
      </p:sp>
      <p:pic>
        <p:nvPicPr>
          <p:cNvPr id="61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03648" y="1229680"/>
            <a:ext cx="6408712" cy="532685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Obdĺžnik 3"/>
          <p:cNvSpPr/>
          <p:nvPr/>
        </p:nvSpPr>
        <p:spPr>
          <a:xfrm>
            <a:off x="76735" y="6504712"/>
            <a:ext cx="2568332" cy="21544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k-SK" sz="800" dirty="0" smtClean="0"/>
              <a:t>Obrázok prevzatý z: </a:t>
            </a:r>
            <a:r>
              <a:rPr lang="sk-SK" sz="800" dirty="0" smtClean="0">
                <a:hlinkClick r:id="rId3"/>
              </a:rPr>
              <a:t>http</a:t>
            </a:r>
            <a:r>
              <a:rPr lang="sk-SK" sz="800" dirty="0">
                <a:hlinkClick r:id="rId3"/>
              </a:rPr>
              <a:t>://slideplayer.cz/slide/3340906</a:t>
            </a:r>
            <a:r>
              <a:rPr lang="sk-SK" sz="800" dirty="0" smtClean="0">
                <a:hlinkClick r:id="rId3"/>
              </a:rPr>
              <a:t>/</a:t>
            </a:r>
            <a:r>
              <a:rPr lang="sk-SK" sz="800" dirty="0" smtClean="0"/>
              <a:t> </a:t>
            </a:r>
            <a:endParaRPr lang="sk-SK" sz="800" dirty="0"/>
          </a:p>
        </p:txBody>
      </p:sp>
    </p:spTree>
    <p:extLst>
      <p:ext uri="{BB962C8B-B14F-4D97-AF65-F5344CB8AC3E}">
        <p14:creationId xmlns:p14="http://schemas.microsoft.com/office/powerpoint/2010/main" val="33674560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Bloková schéma EMG prístroja</a:t>
            </a:r>
            <a:endParaRPr lang="sk-SK" dirty="0"/>
          </a:p>
        </p:txBody>
      </p:sp>
      <p:sp>
        <p:nvSpPr>
          <p:cNvPr id="4" name="Obdĺžnik 3"/>
          <p:cNvSpPr/>
          <p:nvPr/>
        </p:nvSpPr>
        <p:spPr>
          <a:xfrm>
            <a:off x="35512" y="6512182"/>
            <a:ext cx="4752528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800" dirty="0" smtClean="0"/>
              <a:t>Obrázok </a:t>
            </a:r>
            <a:r>
              <a:rPr lang="sk-SK" sz="800" dirty="0" err="1" smtClean="0"/>
              <a:t>prevzazý</a:t>
            </a:r>
            <a:r>
              <a:rPr lang="sk-SK" sz="800" dirty="0" smtClean="0"/>
              <a:t> z:  </a:t>
            </a:r>
            <a:r>
              <a:rPr lang="sk-SK" sz="800" dirty="0">
                <a:hlinkClick r:id="rId2"/>
              </a:rPr>
              <a:t>)https://</a:t>
            </a:r>
            <a:r>
              <a:rPr lang="sk-SK" sz="800" dirty="0" smtClean="0">
                <a:hlinkClick r:id="rId2"/>
              </a:rPr>
              <a:t>www.slideshare.net/jineshkj/ec09-l25-biomedical-instrumentation-module-1</a:t>
            </a:r>
            <a:endParaRPr lang="sk-SK" sz="800" dirty="0"/>
          </a:p>
        </p:txBody>
      </p:sp>
      <p:sp>
        <p:nvSpPr>
          <p:cNvPr id="3" name="BlokTextu 2"/>
          <p:cNvSpPr txBox="1"/>
          <p:nvPr/>
        </p:nvSpPr>
        <p:spPr>
          <a:xfrm>
            <a:off x="35496" y="3789040"/>
            <a:ext cx="9034213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b="1" dirty="0" smtClean="0">
                <a:solidFill>
                  <a:srgbClr val="0070C0"/>
                </a:solidFill>
              </a:rPr>
              <a:t>Snímač a prevodník (elektróda) </a:t>
            </a:r>
            <a:r>
              <a:rPr lang="sk-SK" dirty="0" smtClean="0">
                <a:solidFill>
                  <a:srgbClr val="0070C0"/>
                </a:solidFill>
              </a:rPr>
              <a:t>– premieňa elektrický prúd, vznikajúci v organizme pohybom iónov na tradičný elektrický prúd šíriaci sa elektrickým vodičom</a:t>
            </a:r>
          </a:p>
          <a:p>
            <a:r>
              <a:rPr lang="sk-SK" b="1" dirty="0" smtClean="0">
                <a:solidFill>
                  <a:srgbClr val="0070C0"/>
                </a:solidFill>
              </a:rPr>
              <a:t>Viacstupňový zosilňovač </a:t>
            </a:r>
            <a:r>
              <a:rPr lang="sk-SK" dirty="0" smtClean="0">
                <a:solidFill>
                  <a:srgbClr val="0070C0"/>
                </a:solidFill>
              </a:rPr>
              <a:t>- zosilnenie signálu</a:t>
            </a:r>
            <a:endParaRPr lang="sk-SK" dirty="0">
              <a:solidFill>
                <a:srgbClr val="0070C0"/>
              </a:solidFill>
            </a:endParaRPr>
          </a:p>
          <a:p>
            <a:r>
              <a:rPr lang="sk-SK" b="1" dirty="0" smtClean="0">
                <a:solidFill>
                  <a:srgbClr val="0070C0"/>
                </a:solidFill>
              </a:rPr>
              <a:t>Úprava signálu </a:t>
            </a:r>
            <a:r>
              <a:rPr lang="sk-SK" dirty="0" smtClean="0">
                <a:solidFill>
                  <a:srgbClr val="0070C0"/>
                </a:solidFill>
              </a:rPr>
              <a:t>– </a:t>
            </a:r>
            <a:r>
              <a:rPr lang="sk-SK" dirty="0">
                <a:solidFill>
                  <a:srgbClr val="0070C0"/>
                </a:solidFill>
              </a:rPr>
              <a:t>filtrácia signálu (redukcia šumu, eliminácia artefaktov a rušivých </a:t>
            </a:r>
            <a:r>
              <a:rPr lang="sk-SK" dirty="0" smtClean="0">
                <a:solidFill>
                  <a:srgbClr val="0070C0"/>
                </a:solidFill>
              </a:rPr>
              <a:t>potenciálov)</a:t>
            </a:r>
          </a:p>
          <a:p>
            <a:r>
              <a:rPr lang="sk-SK" b="1" dirty="0" smtClean="0">
                <a:solidFill>
                  <a:srgbClr val="0070C0"/>
                </a:solidFill>
              </a:rPr>
              <a:t>Počítač </a:t>
            </a:r>
            <a:r>
              <a:rPr lang="sk-SK" dirty="0" smtClean="0">
                <a:solidFill>
                  <a:srgbClr val="0070C0"/>
                </a:solidFill>
              </a:rPr>
              <a:t>- zmena analógového signálu na digitálny (AD prevodník),  </a:t>
            </a:r>
            <a:r>
              <a:rPr lang="sk-SK" dirty="0" err="1">
                <a:solidFill>
                  <a:srgbClr val="0070C0"/>
                </a:solidFill>
              </a:rPr>
              <a:t>spriemernenie</a:t>
            </a:r>
            <a:r>
              <a:rPr lang="sk-SK" dirty="0">
                <a:solidFill>
                  <a:srgbClr val="0070C0"/>
                </a:solidFill>
              </a:rPr>
              <a:t>  </a:t>
            </a:r>
            <a:r>
              <a:rPr lang="sk-SK" dirty="0" smtClean="0">
                <a:solidFill>
                  <a:srgbClr val="0070C0"/>
                </a:solidFill>
              </a:rPr>
              <a:t>signálu, uchovávanie dát</a:t>
            </a:r>
          </a:p>
          <a:p>
            <a:r>
              <a:rPr lang="sk-SK" b="1" dirty="0" smtClean="0">
                <a:solidFill>
                  <a:srgbClr val="0070C0"/>
                </a:solidFill>
              </a:rPr>
              <a:t>Zobrazenie signálu </a:t>
            </a:r>
            <a:r>
              <a:rPr lang="sk-SK" dirty="0" smtClean="0">
                <a:solidFill>
                  <a:srgbClr val="0070C0"/>
                </a:solidFill>
              </a:rPr>
              <a:t>– displej, monitor, tlačiareň</a:t>
            </a:r>
            <a:endParaRPr lang="sk-SK" dirty="0">
              <a:solidFill>
                <a:srgbClr val="0070C0"/>
              </a:solidFill>
            </a:endParaRPr>
          </a:p>
        </p:txBody>
      </p:sp>
      <p:grpSp>
        <p:nvGrpSpPr>
          <p:cNvPr id="6" name="Skupina 5"/>
          <p:cNvGrpSpPr/>
          <p:nvPr/>
        </p:nvGrpSpPr>
        <p:grpSpPr>
          <a:xfrm>
            <a:off x="392887" y="1556792"/>
            <a:ext cx="8573233" cy="1757262"/>
            <a:chOff x="30213572" y="3165091"/>
            <a:chExt cx="11502481" cy="3177036"/>
          </a:xfrm>
        </p:grpSpPr>
        <p:sp>
          <p:nvSpPr>
            <p:cNvPr id="15" name="BlokTextu 14"/>
            <p:cNvSpPr txBox="1"/>
            <p:nvPr/>
          </p:nvSpPr>
          <p:spPr>
            <a:xfrm>
              <a:off x="30213572" y="3929411"/>
              <a:ext cx="1125250" cy="667733"/>
            </a:xfrm>
            <a:prstGeom prst="rect">
              <a:avLst/>
            </a:prstGeom>
            <a:solidFill>
              <a:schemeClr val="accent1"/>
            </a:solidFill>
          </p:spPr>
          <p:txBody>
            <a:bodyPr wrap="none" rtlCol="0">
              <a:spAutoFit/>
            </a:bodyPr>
            <a:lstStyle/>
            <a:p>
              <a:r>
                <a:rPr lang="sk-SK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Pacient </a:t>
              </a:r>
              <a:endParaRPr lang="sk-SK" b="1" dirty="0">
                <a:solidFill>
                  <a:schemeClr val="bg1"/>
                </a:solidFill>
                <a:latin typeface="Shonar Bangla" panose="020B0502040204020203" pitchFamily="34" charset="0"/>
                <a:cs typeface="Shonar Bangla" panose="020B0502040204020203" pitchFamily="34" charset="0"/>
              </a:endParaRPr>
            </a:p>
          </p:txBody>
        </p:sp>
        <p:sp>
          <p:nvSpPr>
            <p:cNvPr id="18" name="BlokTextu 17"/>
            <p:cNvSpPr txBox="1"/>
            <p:nvPr/>
          </p:nvSpPr>
          <p:spPr>
            <a:xfrm>
              <a:off x="37985011" y="3701955"/>
              <a:ext cx="1874872" cy="1168534"/>
            </a:xfrm>
            <a:prstGeom prst="rect">
              <a:avLst/>
            </a:prstGeom>
            <a:solidFill>
              <a:schemeClr val="accent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sk-SK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Zobrazovacia </a:t>
              </a:r>
            </a:p>
            <a:p>
              <a:pPr algn="ctr"/>
              <a:r>
                <a:rPr lang="sk-SK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jednotka</a:t>
              </a:r>
              <a:endParaRPr lang="sk-SK" b="1" dirty="0">
                <a:solidFill>
                  <a:schemeClr val="bg1"/>
                </a:solidFill>
                <a:latin typeface="Shonar Bangla" panose="020B0502040204020203" pitchFamily="34" charset="0"/>
                <a:cs typeface="Shonar Bangla" panose="020B0502040204020203" pitchFamily="34" charset="0"/>
              </a:endParaRPr>
            </a:p>
          </p:txBody>
        </p:sp>
        <p:sp>
          <p:nvSpPr>
            <p:cNvPr id="20" name="BlokTextu 19"/>
            <p:cNvSpPr txBox="1"/>
            <p:nvPr/>
          </p:nvSpPr>
          <p:spPr>
            <a:xfrm>
              <a:off x="36410375" y="5558089"/>
              <a:ext cx="1163037" cy="784038"/>
            </a:xfrm>
            <a:prstGeom prst="rect">
              <a:avLst/>
            </a:prstGeom>
            <a:solidFill>
              <a:schemeClr val="accent1"/>
            </a:solidFill>
          </p:spPr>
          <p:txBody>
            <a:bodyPr wrap="none" rtlCol="0">
              <a:spAutoFit/>
            </a:bodyPr>
            <a:lstStyle/>
            <a:p>
              <a:pPr algn="ctr"/>
              <a:r>
                <a:rPr lang="sk-SK" b="1" dirty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Počítač</a:t>
              </a:r>
            </a:p>
          </p:txBody>
        </p:sp>
        <p:sp>
          <p:nvSpPr>
            <p:cNvPr id="21" name="BlokTextu 20"/>
            <p:cNvSpPr txBox="1"/>
            <p:nvPr/>
          </p:nvSpPr>
          <p:spPr>
            <a:xfrm>
              <a:off x="40269917" y="3897691"/>
              <a:ext cx="1446136" cy="784038"/>
            </a:xfrm>
            <a:prstGeom prst="rect">
              <a:avLst/>
            </a:prstGeom>
            <a:solidFill>
              <a:schemeClr val="accent1"/>
            </a:solidFill>
          </p:spPr>
          <p:txBody>
            <a:bodyPr wrap="none" rtlCol="0">
              <a:spAutoFit/>
            </a:bodyPr>
            <a:lstStyle/>
            <a:p>
              <a:pPr algn="ctr"/>
              <a:r>
                <a:rPr lang="sk-SK" b="1" dirty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Tlačiareň</a:t>
              </a:r>
            </a:p>
          </p:txBody>
        </p:sp>
        <p:cxnSp>
          <p:nvCxnSpPr>
            <p:cNvPr id="22" name="Rovná spojovacia šípka 21"/>
            <p:cNvCxnSpPr/>
            <p:nvPr/>
          </p:nvCxnSpPr>
          <p:spPr>
            <a:xfrm>
              <a:off x="31488924" y="3165091"/>
              <a:ext cx="991375" cy="0"/>
            </a:xfrm>
            <a:prstGeom prst="straightConnector1">
              <a:avLst/>
            </a:prstGeom>
            <a:ln w="50800">
              <a:solidFill>
                <a:schemeClr val="bg1">
                  <a:alpha val="0"/>
                </a:schemeClr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Rovná spojovacia šípka 22"/>
            <p:cNvCxnSpPr/>
            <p:nvPr/>
          </p:nvCxnSpPr>
          <p:spPr>
            <a:xfrm flipV="1">
              <a:off x="33800335" y="4100879"/>
              <a:ext cx="571823" cy="243729"/>
            </a:xfrm>
            <a:prstGeom prst="straightConnector1">
              <a:avLst/>
            </a:prstGeom>
            <a:ln w="50800">
              <a:solidFill>
                <a:schemeClr val="bg1">
                  <a:alpha val="0"/>
                </a:schemeClr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Rovná spojovacia šípka 23"/>
            <p:cNvCxnSpPr/>
            <p:nvPr/>
          </p:nvCxnSpPr>
          <p:spPr>
            <a:xfrm>
              <a:off x="37876509" y="4364681"/>
              <a:ext cx="571822" cy="0"/>
            </a:xfrm>
            <a:prstGeom prst="straightConnector1">
              <a:avLst/>
            </a:prstGeom>
            <a:ln w="50800">
              <a:solidFill>
                <a:schemeClr val="bg1">
                  <a:alpha val="0"/>
                </a:schemeClr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Rovná spojovacia šípka 24"/>
            <p:cNvCxnSpPr/>
            <p:nvPr/>
          </p:nvCxnSpPr>
          <p:spPr>
            <a:xfrm flipV="1">
              <a:off x="35846062" y="4364244"/>
              <a:ext cx="586044" cy="155192"/>
            </a:xfrm>
            <a:prstGeom prst="straightConnector1">
              <a:avLst/>
            </a:prstGeom>
            <a:ln w="50800">
              <a:solidFill>
                <a:schemeClr val="bg1">
                  <a:alpha val="0"/>
                </a:schemeClr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Rovná spojovacia šípka 25"/>
            <p:cNvCxnSpPr/>
            <p:nvPr/>
          </p:nvCxnSpPr>
          <p:spPr>
            <a:xfrm>
              <a:off x="31411064" y="4309471"/>
              <a:ext cx="413689" cy="7662"/>
            </a:xfrm>
            <a:prstGeom prst="straightConnector1">
              <a:avLst/>
            </a:prstGeom>
            <a:ln w="508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7" name="Rovná spojovacia šípka 26"/>
            <p:cNvCxnSpPr>
              <a:stCxn id="36" idx="3"/>
              <a:endCxn id="37" idx="1"/>
            </p:cNvCxnSpPr>
            <p:nvPr/>
          </p:nvCxnSpPr>
          <p:spPr>
            <a:xfrm>
              <a:off x="33344885" y="4270104"/>
              <a:ext cx="444906" cy="16118"/>
            </a:xfrm>
            <a:prstGeom prst="straightConnector1">
              <a:avLst/>
            </a:prstGeom>
            <a:ln w="508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Rovná spojovacia šípka 27"/>
            <p:cNvCxnSpPr>
              <a:stCxn id="18" idx="3"/>
              <a:endCxn id="21" idx="1"/>
            </p:cNvCxnSpPr>
            <p:nvPr/>
          </p:nvCxnSpPr>
          <p:spPr>
            <a:xfrm>
              <a:off x="39859884" y="4286222"/>
              <a:ext cx="410033" cy="3488"/>
            </a:xfrm>
            <a:prstGeom prst="straightConnector1">
              <a:avLst/>
            </a:prstGeom>
            <a:ln w="508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" name="Rovná spojovacia šípka 28"/>
            <p:cNvCxnSpPr>
              <a:stCxn id="37" idx="3"/>
            </p:cNvCxnSpPr>
            <p:nvPr/>
          </p:nvCxnSpPr>
          <p:spPr>
            <a:xfrm flipV="1">
              <a:off x="35589991" y="4262854"/>
              <a:ext cx="512142" cy="23368"/>
            </a:xfrm>
            <a:prstGeom prst="straightConnector1">
              <a:avLst/>
            </a:prstGeom>
            <a:ln w="508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Rovná spojovacia šípka 29"/>
            <p:cNvCxnSpPr>
              <a:endCxn id="20" idx="0"/>
            </p:cNvCxnSpPr>
            <p:nvPr/>
          </p:nvCxnSpPr>
          <p:spPr>
            <a:xfrm flipH="1">
              <a:off x="36991894" y="4872086"/>
              <a:ext cx="1986" cy="686004"/>
            </a:xfrm>
            <a:prstGeom prst="straightConnector1">
              <a:avLst/>
            </a:prstGeom>
            <a:ln w="508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1" name="Zalomená spojnica 30"/>
            <p:cNvCxnSpPr>
              <a:stCxn id="20" idx="3"/>
              <a:endCxn id="18" idx="2"/>
            </p:cNvCxnSpPr>
            <p:nvPr/>
          </p:nvCxnSpPr>
          <p:spPr>
            <a:xfrm flipV="1">
              <a:off x="37573411" y="4870489"/>
              <a:ext cx="1349037" cy="1079619"/>
            </a:xfrm>
            <a:prstGeom prst="bentConnector2">
              <a:avLst/>
            </a:prstGeom>
            <a:ln w="508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5" name="BlokTextu 34"/>
            <p:cNvSpPr txBox="1"/>
            <p:nvPr/>
          </p:nvSpPr>
          <p:spPr>
            <a:xfrm>
              <a:off x="36058702" y="3714255"/>
              <a:ext cx="1774375" cy="1168532"/>
            </a:xfrm>
            <a:prstGeom prst="rect">
              <a:avLst/>
            </a:prstGeom>
            <a:solidFill>
              <a:schemeClr val="accent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sk-SK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Spracovanie signálu</a:t>
              </a:r>
              <a:endParaRPr lang="sk-SK" b="1" dirty="0">
                <a:solidFill>
                  <a:schemeClr val="bg1"/>
                </a:solidFill>
                <a:latin typeface="Shonar Bangla" panose="020B0502040204020203" pitchFamily="34" charset="0"/>
                <a:cs typeface="Shonar Bangla" panose="020B0502040204020203" pitchFamily="34" charset="0"/>
              </a:endParaRPr>
            </a:p>
          </p:txBody>
        </p:sp>
        <p:sp>
          <p:nvSpPr>
            <p:cNvPr id="36" name="BlokTextu 35"/>
            <p:cNvSpPr txBox="1"/>
            <p:nvPr/>
          </p:nvSpPr>
          <p:spPr>
            <a:xfrm>
              <a:off x="31821097" y="3685837"/>
              <a:ext cx="1523788" cy="1168532"/>
            </a:xfrm>
            <a:prstGeom prst="rect">
              <a:avLst/>
            </a:prstGeom>
            <a:solidFill>
              <a:schemeClr val="accent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sk-SK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Prevodník/elektródy</a:t>
              </a:r>
              <a:endParaRPr lang="sk-SK" b="1" dirty="0">
                <a:solidFill>
                  <a:schemeClr val="bg1"/>
                </a:solidFill>
                <a:latin typeface="Shonar Bangla" panose="020B0502040204020203" pitchFamily="34" charset="0"/>
                <a:cs typeface="Shonar Bangla" panose="020B0502040204020203" pitchFamily="34" charset="0"/>
              </a:endParaRPr>
            </a:p>
          </p:txBody>
        </p:sp>
        <p:sp>
          <p:nvSpPr>
            <p:cNvPr id="37" name="BlokTextu 36"/>
            <p:cNvSpPr txBox="1"/>
            <p:nvPr/>
          </p:nvSpPr>
          <p:spPr>
            <a:xfrm>
              <a:off x="33789791" y="3701955"/>
              <a:ext cx="1800200" cy="1168533"/>
            </a:xfrm>
            <a:prstGeom prst="rect">
              <a:avLst/>
            </a:prstGeom>
            <a:solidFill>
              <a:schemeClr val="accent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sk-SK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Viacnásobný zosilňovač</a:t>
              </a:r>
              <a:endParaRPr lang="sk-SK" b="1" dirty="0">
                <a:solidFill>
                  <a:schemeClr val="bg1"/>
                </a:solidFill>
                <a:latin typeface="Shonar Bangla" panose="020B0502040204020203" pitchFamily="34" charset="0"/>
                <a:cs typeface="Shonar Bangla" panose="020B0502040204020203" pitchFamily="34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9856092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Typy elektród - delenie</a:t>
            </a:r>
            <a:endParaRPr lang="sk-SK" dirty="0"/>
          </a:p>
        </p:txBody>
      </p:sp>
      <p:sp>
        <p:nvSpPr>
          <p:cNvPr id="3" name="Zástupný symbol textu 2"/>
          <p:cNvSpPr>
            <a:spLocks noGrp="1"/>
          </p:cNvSpPr>
          <p:nvPr>
            <p:ph sz="half" idx="1"/>
          </p:nvPr>
        </p:nvSpPr>
        <p:spPr>
          <a:xfrm>
            <a:off x="323528" y="1628799"/>
            <a:ext cx="4038600" cy="2841179"/>
          </a:xfrm>
          <a:solidFill>
            <a:schemeClr val="accent1">
              <a:lumMod val="75000"/>
              <a:alpha val="18000"/>
            </a:schemeClr>
          </a:solidFill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sk-SK" sz="2400" dirty="0" smtClean="0">
                <a:solidFill>
                  <a:srgbClr val="C00000"/>
                </a:solidFill>
              </a:rPr>
              <a:t>1. delenie:</a:t>
            </a:r>
          </a:p>
          <a:p>
            <a:r>
              <a:rPr lang="sk-SK" sz="2400" dirty="0" smtClean="0"/>
              <a:t>Ihlové elektródy – </a:t>
            </a:r>
            <a:r>
              <a:rPr lang="sk-SK" sz="2400" b="0" dirty="0" smtClean="0"/>
              <a:t>AP jednotlivých motorických jednotiek</a:t>
            </a:r>
          </a:p>
          <a:p>
            <a:r>
              <a:rPr lang="sk-SK" sz="2400" dirty="0"/>
              <a:t>Povrchové elektródy – globálne posúdenie </a:t>
            </a:r>
            <a:r>
              <a:rPr lang="sk-SK" sz="2400" dirty="0" smtClean="0"/>
              <a:t>elektrickej </a:t>
            </a:r>
            <a:r>
              <a:rPr lang="sk-SK" sz="2400" dirty="0"/>
              <a:t>aktivity svalu</a:t>
            </a:r>
          </a:p>
          <a:p>
            <a:endParaRPr lang="sk-SK" sz="2400" b="0" dirty="0"/>
          </a:p>
        </p:txBody>
      </p:sp>
      <p:sp>
        <p:nvSpPr>
          <p:cNvPr id="5" name="Zástupný symbol textu 4"/>
          <p:cNvSpPr>
            <a:spLocks noGrp="1"/>
          </p:cNvSpPr>
          <p:nvPr>
            <p:ph sz="half" idx="2"/>
          </p:nvPr>
        </p:nvSpPr>
        <p:spPr>
          <a:xfrm>
            <a:off x="4716016" y="1556792"/>
            <a:ext cx="4038600" cy="5039980"/>
          </a:xfrm>
          <a:solidFill>
            <a:schemeClr val="accent6">
              <a:lumMod val="75000"/>
              <a:alpha val="31000"/>
            </a:schemeClr>
          </a:solidFill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sk-SK" sz="2400" dirty="0" smtClean="0">
                <a:solidFill>
                  <a:srgbClr val="C00000"/>
                </a:solidFill>
              </a:rPr>
              <a:t>2. delenie:</a:t>
            </a:r>
          </a:p>
          <a:p>
            <a:r>
              <a:rPr lang="sk-SK" sz="2400" dirty="0" smtClean="0"/>
              <a:t>Uzemňovacie </a:t>
            </a:r>
            <a:r>
              <a:rPr lang="sk-SK" sz="2400" dirty="0"/>
              <a:t>elektródy – povrchová, zvyčajne vo forme </a:t>
            </a:r>
            <a:r>
              <a:rPr lang="sk-SK" sz="2400" dirty="0" err="1" smtClean="0"/>
              <a:t>fixovatelnej</a:t>
            </a:r>
            <a:r>
              <a:rPr lang="sk-SK" sz="2400" dirty="0" smtClean="0"/>
              <a:t> </a:t>
            </a:r>
            <a:r>
              <a:rPr lang="sk-SK" sz="2400" dirty="0"/>
              <a:t>páskovej </a:t>
            </a:r>
            <a:r>
              <a:rPr lang="sk-SK" sz="2400" dirty="0" smtClean="0"/>
              <a:t>elektródy</a:t>
            </a:r>
          </a:p>
          <a:p>
            <a:r>
              <a:rPr lang="sk-SK" sz="2400" dirty="0"/>
              <a:t>Registračné elektródy – ihlové alebo povrchové. Sníma </a:t>
            </a:r>
            <a:r>
              <a:rPr lang="sk-SK" sz="2400" dirty="0" smtClean="0"/>
              <a:t>elektrickú </a:t>
            </a:r>
            <a:r>
              <a:rPr lang="sk-SK" sz="2400" dirty="0"/>
              <a:t>aktivitu svalu. Je umiestnená nad vyšetrovaným </a:t>
            </a:r>
            <a:r>
              <a:rPr lang="sk-SK" sz="2400" dirty="0" smtClean="0"/>
              <a:t>svalom</a:t>
            </a:r>
          </a:p>
          <a:p>
            <a:r>
              <a:rPr lang="sk-SK" sz="2400" dirty="0"/>
              <a:t>Stimulačné  elektródy – prispôsobené pre vyvolanie </a:t>
            </a:r>
            <a:r>
              <a:rPr lang="sk-SK" sz="2400" dirty="0" smtClean="0"/>
              <a:t>stimulácie</a:t>
            </a:r>
            <a:endParaRPr lang="sk-SK" sz="2400" dirty="0"/>
          </a:p>
          <a:p>
            <a:endParaRPr lang="sk-SK" sz="2400" b="0" dirty="0"/>
          </a:p>
        </p:txBody>
      </p:sp>
    </p:spTree>
    <p:extLst>
      <p:ext uri="{BB962C8B-B14F-4D97-AF65-F5344CB8AC3E}">
        <p14:creationId xmlns:p14="http://schemas.microsoft.com/office/powerpoint/2010/main" val="3639627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BlokTextu 3"/>
          <p:cNvSpPr txBox="1"/>
          <p:nvPr/>
        </p:nvSpPr>
        <p:spPr>
          <a:xfrm>
            <a:off x="282561" y="5374692"/>
            <a:ext cx="2677009" cy="385362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rtlCol="0">
            <a:spAutoFit/>
          </a:bodyPr>
          <a:lstStyle>
            <a:defPPr>
              <a:defRPr lang="sk-SK"/>
            </a:defPPr>
            <a:lvl1pPr>
              <a:defRPr sz="2400"/>
            </a:lvl1pPr>
          </a:lstStyle>
          <a:p>
            <a:pPr algn="ctr" defTabSz="870692"/>
            <a:r>
              <a:rPr lang="sk-SK" sz="1904" b="1" dirty="0">
                <a:solidFill>
                  <a:srgbClr val="7030A0"/>
                </a:solidFill>
                <a:latin typeface="Calibri" panose="020F0502020204030204" pitchFamily="34" charset="0"/>
              </a:rPr>
              <a:t>Usporiadanie elektród</a:t>
            </a:r>
          </a:p>
        </p:txBody>
      </p:sp>
      <p:sp>
        <p:nvSpPr>
          <p:cNvPr id="6" name="BlokTextu 5"/>
          <p:cNvSpPr txBox="1"/>
          <p:nvPr/>
        </p:nvSpPr>
        <p:spPr>
          <a:xfrm>
            <a:off x="3162881" y="5380456"/>
            <a:ext cx="1496967" cy="385362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rtlCol="0">
            <a:spAutoFit/>
          </a:bodyPr>
          <a:lstStyle>
            <a:defPPr>
              <a:defRPr lang="sk-SK"/>
            </a:defPPr>
            <a:lvl1pPr>
              <a:defRPr sz="2400"/>
            </a:lvl1pPr>
          </a:lstStyle>
          <a:p>
            <a:pPr algn="ctr" defTabSz="870692"/>
            <a:r>
              <a:rPr lang="sk-SK" sz="1904" b="1" dirty="0">
                <a:solidFill>
                  <a:srgbClr val="C00000"/>
                </a:solidFill>
                <a:latin typeface="Calibri" panose="020F0502020204030204" pitchFamily="34" charset="0"/>
              </a:rPr>
              <a:t>Typ vlákna</a:t>
            </a:r>
          </a:p>
        </p:txBody>
      </p:sp>
      <p:sp>
        <p:nvSpPr>
          <p:cNvPr id="7" name="BlokTextu 6"/>
          <p:cNvSpPr txBox="1"/>
          <p:nvPr/>
        </p:nvSpPr>
        <p:spPr>
          <a:xfrm>
            <a:off x="1231974" y="5922366"/>
            <a:ext cx="6938307" cy="385362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 defTabSz="870692"/>
            <a:r>
              <a:rPr lang="sk-SK" sz="1904" b="1" dirty="0">
                <a:solidFill>
                  <a:prstClr val="black"/>
                </a:solidFill>
                <a:latin typeface="Calibri" panose="020F0502020204030204" pitchFamily="34" charset="0"/>
              </a:rPr>
              <a:t>Veľkosť sily</a:t>
            </a:r>
          </a:p>
        </p:txBody>
      </p:sp>
      <p:sp>
        <p:nvSpPr>
          <p:cNvPr id="8" name="BlokTextu 7"/>
          <p:cNvSpPr txBox="1"/>
          <p:nvPr/>
        </p:nvSpPr>
        <p:spPr>
          <a:xfrm>
            <a:off x="167083" y="2017602"/>
            <a:ext cx="3053866" cy="1264449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rtlCol="0">
            <a:spAutoFit/>
          </a:bodyPr>
          <a:lstStyle>
            <a:defPPr>
              <a:defRPr lang="sk-SK"/>
            </a:defPPr>
            <a:lvl1pPr>
              <a:defRPr sz="2400"/>
            </a:lvl1pPr>
          </a:lstStyle>
          <a:p>
            <a:pPr algn="ctr" defTabSz="870692"/>
            <a:r>
              <a:rPr lang="sk-SK" sz="1904" b="1" dirty="0">
                <a:solidFill>
                  <a:srgbClr val="7030A0"/>
                </a:solidFill>
                <a:latin typeface="Calibri" panose="020F0502020204030204" pitchFamily="34" charset="0"/>
              </a:rPr>
              <a:t>Filtrácia signálu (priestorová filtrácia – detekcia mŕtveho vlákna, filtre jednotlivých elektród</a:t>
            </a:r>
          </a:p>
        </p:txBody>
      </p:sp>
      <p:sp>
        <p:nvSpPr>
          <p:cNvPr id="9" name="BlokTextu 8"/>
          <p:cNvSpPr txBox="1"/>
          <p:nvPr/>
        </p:nvSpPr>
        <p:spPr>
          <a:xfrm>
            <a:off x="2154769" y="3618111"/>
            <a:ext cx="2016225" cy="678391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rtlCol="0">
            <a:spAutoFit/>
          </a:bodyPr>
          <a:lstStyle>
            <a:defPPr>
              <a:defRPr lang="sk-SK"/>
            </a:defPPr>
            <a:lvl1pPr>
              <a:defRPr sz="2400"/>
            </a:lvl1pPr>
          </a:lstStyle>
          <a:p>
            <a:pPr algn="ctr" defTabSz="870692"/>
            <a:r>
              <a:rPr lang="sk-SK" sz="1904" b="1" dirty="0">
                <a:solidFill>
                  <a:srgbClr val="C00000"/>
                </a:solidFill>
                <a:latin typeface="Calibri" panose="020F0502020204030204" pitchFamily="34" charset="0"/>
              </a:rPr>
              <a:t>Rozmer </a:t>
            </a:r>
          </a:p>
          <a:p>
            <a:pPr algn="ctr" defTabSz="870692"/>
            <a:r>
              <a:rPr lang="sk-SK" sz="1904" b="1" dirty="0">
                <a:solidFill>
                  <a:srgbClr val="C00000"/>
                </a:solidFill>
                <a:latin typeface="Calibri" panose="020F0502020204030204" pitchFamily="34" charset="0"/>
              </a:rPr>
              <a:t>svalového vlákna</a:t>
            </a:r>
          </a:p>
        </p:txBody>
      </p:sp>
      <p:sp>
        <p:nvSpPr>
          <p:cNvPr id="10" name="BlokTextu 9"/>
          <p:cNvSpPr txBox="1"/>
          <p:nvPr/>
        </p:nvSpPr>
        <p:spPr>
          <a:xfrm>
            <a:off x="3462195" y="2089722"/>
            <a:ext cx="2349029" cy="971420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rtlCol="0">
            <a:spAutoFit/>
          </a:bodyPr>
          <a:lstStyle>
            <a:defPPr>
              <a:defRPr lang="sk-SK"/>
            </a:defPPr>
            <a:lvl1pPr>
              <a:defRPr sz="2400"/>
            </a:lvl1pPr>
          </a:lstStyle>
          <a:p>
            <a:pPr algn="ctr" defTabSz="870692"/>
            <a:r>
              <a:rPr lang="sk-SK" sz="1904" b="1" dirty="0">
                <a:solidFill>
                  <a:srgbClr val="C00000"/>
                </a:solidFill>
                <a:latin typeface="Calibri" panose="020F0502020204030204" pitchFamily="34" charset="0"/>
              </a:rPr>
              <a:t>Rýchlosť vedenia vzruchu vo sval. vlákne</a:t>
            </a:r>
          </a:p>
        </p:txBody>
      </p:sp>
      <p:sp>
        <p:nvSpPr>
          <p:cNvPr id="11" name="BlokTextu 10"/>
          <p:cNvSpPr txBox="1"/>
          <p:nvPr/>
        </p:nvSpPr>
        <p:spPr>
          <a:xfrm>
            <a:off x="4315008" y="3686713"/>
            <a:ext cx="1592745" cy="678391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rtlCol="0">
            <a:spAutoFit/>
          </a:bodyPr>
          <a:lstStyle>
            <a:defPPr>
              <a:defRPr lang="sk-SK"/>
            </a:defPPr>
            <a:lvl1pPr>
              <a:defRPr sz="2400"/>
            </a:lvl1pPr>
          </a:lstStyle>
          <a:p>
            <a:pPr algn="ctr" defTabSz="870692"/>
            <a:r>
              <a:rPr lang="sk-SK" sz="1904" b="1" dirty="0">
                <a:solidFill>
                  <a:srgbClr val="C00000"/>
                </a:solidFill>
                <a:latin typeface="Calibri" panose="020F0502020204030204" pitchFamily="34" charset="0"/>
              </a:rPr>
              <a:t> pH vo vnútri svalu</a:t>
            </a:r>
          </a:p>
        </p:txBody>
      </p:sp>
      <p:sp>
        <p:nvSpPr>
          <p:cNvPr id="12" name="BlokTextu 11"/>
          <p:cNvSpPr txBox="1"/>
          <p:nvPr/>
        </p:nvSpPr>
        <p:spPr>
          <a:xfrm>
            <a:off x="6259226" y="3637189"/>
            <a:ext cx="1151353" cy="971420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rtlCol="0">
            <a:spAutoFit/>
          </a:bodyPr>
          <a:lstStyle>
            <a:defPPr>
              <a:defRPr lang="sk-SK"/>
            </a:defPPr>
            <a:lvl1pPr>
              <a:defRPr sz="2400">
                <a:solidFill>
                  <a:schemeClr val="accent6">
                    <a:lumMod val="50000"/>
                  </a:schemeClr>
                </a:solidFill>
              </a:defRPr>
            </a:lvl1pPr>
          </a:lstStyle>
          <a:p>
            <a:pPr algn="ctr" defTabSz="870692"/>
            <a:r>
              <a:rPr lang="sk-SK" sz="1904" b="1" dirty="0">
                <a:solidFill>
                  <a:prstClr val="black"/>
                </a:solidFill>
                <a:latin typeface="Calibri" panose="020F0502020204030204" pitchFamily="34" charset="0"/>
              </a:rPr>
              <a:t>Teplota </a:t>
            </a:r>
          </a:p>
          <a:p>
            <a:pPr algn="ctr" defTabSz="870692"/>
            <a:r>
              <a:rPr lang="sk-SK" sz="1904" b="1" dirty="0">
                <a:solidFill>
                  <a:prstClr val="black"/>
                </a:solidFill>
                <a:latin typeface="Calibri" panose="020F0502020204030204" pitchFamily="34" charset="0"/>
              </a:rPr>
              <a:t>vo vnútri svalu</a:t>
            </a:r>
          </a:p>
        </p:txBody>
      </p:sp>
      <p:sp>
        <p:nvSpPr>
          <p:cNvPr id="13" name="BlokTextu 12"/>
          <p:cNvSpPr txBox="1"/>
          <p:nvPr/>
        </p:nvSpPr>
        <p:spPr>
          <a:xfrm>
            <a:off x="6578031" y="5410310"/>
            <a:ext cx="1602053" cy="385362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rtlCol="0">
            <a:spAutoFit/>
          </a:bodyPr>
          <a:lstStyle>
            <a:defPPr>
              <a:defRPr lang="sk-SK"/>
            </a:defPPr>
            <a:lvl1pPr>
              <a:defRPr sz="2400">
                <a:solidFill>
                  <a:schemeClr val="accent6">
                    <a:lumMod val="50000"/>
                  </a:schemeClr>
                </a:solidFill>
              </a:defRPr>
            </a:lvl1pPr>
          </a:lstStyle>
          <a:p>
            <a:pPr algn="ctr" defTabSz="870692"/>
            <a:r>
              <a:rPr lang="sk-SK" sz="1904" b="1" dirty="0">
                <a:solidFill>
                  <a:prstClr val="black"/>
                </a:solidFill>
                <a:latin typeface="Calibri" panose="020F0502020204030204" pitchFamily="34" charset="0"/>
              </a:rPr>
              <a:t>Prietok krvi</a:t>
            </a:r>
          </a:p>
        </p:txBody>
      </p:sp>
      <p:sp>
        <p:nvSpPr>
          <p:cNvPr id="14" name="BlokTextu 13"/>
          <p:cNvSpPr txBox="1"/>
          <p:nvPr/>
        </p:nvSpPr>
        <p:spPr>
          <a:xfrm>
            <a:off x="7802677" y="3639722"/>
            <a:ext cx="1264861" cy="971420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rtlCol="0">
            <a:spAutoFit/>
          </a:bodyPr>
          <a:lstStyle>
            <a:defPPr>
              <a:defRPr lang="sk-SK"/>
            </a:defPPr>
            <a:lvl1pPr>
              <a:defRPr sz="2000"/>
            </a:lvl1pPr>
          </a:lstStyle>
          <a:p>
            <a:pPr algn="ctr" defTabSz="870692"/>
            <a:r>
              <a:rPr lang="sk-SK" sz="1904" b="1" dirty="0">
                <a:solidFill>
                  <a:srgbClr val="0070C0"/>
                </a:solidFill>
                <a:latin typeface="Calibri" panose="020F0502020204030204" pitchFamily="34" charset="0"/>
              </a:rPr>
              <a:t>Ostatné vlastnosti membrán</a:t>
            </a:r>
          </a:p>
        </p:txBody>
      </p:sp>
      <p:sp>
        <p:nvSpPr>
          <p:cNvPr id="16" name="BlokTextu 15"/>
          <p:cNvSpPr txBox="1"/>
          <p:nvPr/>
        </p:nvSpPr>
        <p:spPr>
          <a:xfrm>
            <a:off x="2741332" y="851928"/>
            <a:ext cx="3809947" cy="678391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rtlCol="0">
            <a:spAutoFit/>
          </a:bodyPr>
          <a:lstStyle>
            <a:defPPr>
              <a:defRPr lang="sk-SK"/>
            </a:defPPr>
            <a:lvl1pPr>
              <a:defRPr sz="2400"/>
            </a:lvl1pPr>
          </a:lstStyle>
          <a:p>
            <a:pPr algn="ctr" defTabSz="870692"/>
            <a:r>
              <a:rPr lang="sk-SK" sz="1904" b="1" dirty="0">
                <a:solidFill>
                  <a:prstClr val="black"/>
                </a:solidFill>
                <a:latin typeface="Calibri" panose="020F0502020204030204" pitchFamily="34" charset="0"/>
              </a:rPr>
              <a:t>Akčný potenciál  motorickej jednotky</a:t>
            </a:r>
          </a:p>
        </p:txBody>
      </p:sp>
      <p:sp>
        <p:nvSpPr>
          <p:cNvPr id="17" name="BlokTextu 16"/>
          <p:cNvSpPr txBox="1"/>
          <p:nvPr/>
        </p:nvSpPr>
        <p:spPr>
          <a:xfrm>
            <a:off x="6383054" y="2138040"/>
            <a:ext cx="2071622" cy="678391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rtlCol="0">
            <a:spAutoFit/>
          </a:bodyPr>
          <a:lstStyle>
            <a:defPPr>
              <a:defRPr lang="sk-SK"/>
            </a:defPPr>
            <a:lvl1pPr>
              <a:defRPr sz="2400">
                <a:solidFill>
                  <a:srgbClr val="C00000"/>
                </a:solidFill>
              </a:defRPr>
            </a:lvl1pPr>
          </a:lstStyle>
          <a:p>
            <a:pPr algn="ctr" defTabSz="870692"/>
            <a:r>
              <a:rPr lang="sk-SK" sz="1904" b="1" dirty="0">
                <a:solidFill>
                  <a:srgbClr val="F79646">
                    <a:lumMod val="50000"/>
                  </a:srgbClr>
                </a:solidFill>
                <a:latin typeface="Calibri" panose="020F0502020204030204" pitchFamily="34" charset="0"/>
              </a:rPr>
              <a:t>Depolarizácia svalových vlákien</a:t>
            </a:r>
          </a:p>
        </p:txBody>
      </p:sp>
      <p:cxnSp>
        <p:nvCxnSpPr>
          <p:cNvPr id="64" name="Rovná spojnica 63"/>
          <p:cNvCxnSpPr/>
          <p:nvPr/>
        </p:nvCxnSpPr>
        <p:spPr>
          <a:xfrm>
            <a:off x="7410579" y="1779039"/>
            <a:ext cx="0" cy="339576"/>
          </a:xfrm>
          <a:prstGeom prst="line">
            <a:avLst/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" name="Rovná spojovacia šípka 71"/>
          <p:cNvCxnSpPr/>
          <p:nvPr/>
        </p:nvCxnSpPr>
        <p:spPr>
          <a:xfrm flipH="1" flipV="1">
            <a:off x="4658836" y="1515637"/>
            <a:ext cx="2943" cy="263402"/>
          </a:xfrm>
          <a:prstGeom prst="straightConnector1">
            <a:avLst/>
          </a:prstGeom>
          <a:ln w="25400">
            <a:solidFill>
              <a:schemeClr val="tx1"/>
            </a:solidFill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Obdĺžnik 4"/>
          <p:cNvSpPr/>
          <p:nvPr/>
        </p:nvSpPr>
        <p:spPr>
          <a:xfrm>
            <a:off x="1236657" y="260648"/>
            <a:ext cx="6566020" cy="498177"/>
          </a:xfrm>
          <a:prstGeom prst="rect">
            <a:avLst/>
          </a:prstGeom>
          <a:ln w="60325">
            <a:noFill/>
          </a:ln>
        </p:spPr>
        <p:txBody>
          <a:bodyPr wrap="none" lIns="87086" tIns="43543" rIns="87086" bIns="43543">
            <a:spAutoFit/>
          </a:bodyPr>
          <a:lstStyle/>
          <a:p>
            <a:pPr algn="ctr" defTabSz="870692">
              <a:spcBef>
                <a:spcPct val="0"/>
              </a:spcBef>
            </a:pPr>
            <a:r>
              <a:rPr lang="sk-SK" sz="2666" b="1" dirty="0">
                <a:solidFill>
                  <a:srgbClr val="FF0000"/>
                </a:solidFill>
                <a:latin typeface="Trebuchet MS" panose="020B0603020202020204" pitchFamily="34" charset="0"/>
              </a:rPr>
              <a:t>Faktory, ktoré majú vplyv na EMG signál</a:t>
            </a:r>
          </a:p>
        </p:txBody>
      </p:sp>
      <p:sp>
        <p:nvSpPr>
          <p:cNvPr id="34" name="Obdĺžnik 33"/>
          <p:cNvSpPr/>
          <p:nvPr/>
        </p:nvSpPr>
        <p:spPr>
          <a:xfrm>
            <a:off x="28131" y="6556447"/>
            <a:ext cx="4572000" cy="205213"/>
          </a:xfrm>
          <a:prstGeom prst="rect">
            <a:avLst/>
          </a:prstGeom>
          <a:ln w="60325">
            <a:noFill/>
          </a:ln>
        </p:spPr>
        <p:txBody>
          <a:bodyPr lIns="87086" tIns="43543" rIns="87086" bIns="43543">
            <a:spAutoFit/>
          </a:bodyPr>
          <a:lstStyle/>
          <a:p>
            <a:pPr defTabSz="870692"/>
            <a:r>
              <a:rPr lang="sk-SK" sz="762" dirty="0">
                <a:solidFill>
                  <a:prstClr val="black"/>
                </a:solidFill>
                <a:latin typeface="Calibri"/>
              </a:rPr>
              <a:t>http://www.delsys.com/education/center/tutorials/practicum/</a:t>
            </a:r>
          </a:p>
        </p:txBody>
      </p:sp>
      <p:sp>
        <p:nvSpPr>
          <p:cNvPr id="35" name="Obdĺžnik 34"/>
          <p:cNvSpPr/>
          <p:nvPr/>
        </p:nvSpPr>
        <p:spPr>
          <a:xfrm>
            <a:off x="-1562" y="6464147"/>
            <a:ext cx="4572000" cy="205213"/>
          </a:xfrm>
          <a:prstGeom prst="rect">
            <a:avLst/>
          </a:prstGeom>
          <a:ln w="60325">
            <a:noFill/>
          </a:ln>
        </p:spPr>
        <p:txBody>
          <a:bodyPr lIns="87086" tIns="43543" rIns="87086" bIns="43543">
            <a:spAutoFit/>
          </a:bodyPr>
          <a:lstStyle/>
          <a:p>
            <a:pPr defTabSz="870692"/>
            <a:r>
              <a:rPr lang="sk-SK" sz="762" dirty="0">
                <a:solidFill>
                  <a:prstClr val="black"/>
                </a:solidFill>
                <a:latin typeface="Calibri"/>
              </a:rPr>
              <a:t>Prebraté  a preložené z: </a:t>
            </a:r>
            <a:r>
              <a:rPr lang="en-US" sz="762" dirty="0">
                <a:solidFill>
                  <a:prstClr val="black"/>
                </a:solidFill>
                <a:latin typeface="Calibri"/>
              </a:rPr>
              <a:t>Practicum on the Use of Surface EMG Signals in Movement Sciences </a:t>
            </a:r>
            <a:r>
              <a:rPr lang="en-US" sz="762" baseline="30000" dirty="0">
                <a:solidFill>
                  <a:prstClr val="black"/>
                </a:solidFill>
                <a:latin typeface="Calibri"/>
              </a:rPr>
              <a:t>V1.5</a:t>
            </a:r>
            <a:endParaRPr lang="en-US" sz="762" dirty="0">
              <a:solidFill>
                <a:prstClr val="black"/>
              </a:solidFill>
              <a:latin typeface="Calibri"/>
            </a:endParaRPr>
          </a:p>
        </p:txBody>
      </p:sp>
      <p:cxnSp>
        <p:nvCxnSpPr>
          <p:cNvPr id="44" name="Rovná spojnica 43"/>
          <p:cNvCxnSpPr/>
          <p:nvPr/>
        </p:nvCxnSpPr>
        <p:spPr>
          <a:xfrm flipH="1">
            <a:off x="1608149" y="1779038"/>
            <a:ext cx="1" cy="248720"/>
          </a:xfrm>
          <a:prstGeom prst="line">
            <a:avLst/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7" name="Rovná spojnica 46"/>
          <p:cNvCxnSpPr/>
          <p:nvPr/>
        </p:nvCxnSpPr>
        <p:spPr>
          <a:xfrm>
            <a:off x="4658836" y="1789185"/>
            <a:ext cx="0" cy="310684"/>
          </a:xfrm>
          <a:prstGeom prst="line">
            <a:avLst/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Rovná spojnica 28"/>
          <p:cNvCxnSpPr/>
          <p:nvPr/>
        </p:nvCxnSpPr>
        <p:spPr>
          <a:xfrm>
            <a:off x="1608150" y="1779038"/>
            <a:ext cx="5802429" cy="0"/>
          </a:xfrm>
          <a:prstGeom prst="line">
            <a:avLst/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3" name="Rovná spojnica 82"/>
          <p:cNvCxnSpPr/>
          <p:nvPr/>
        </p:nvCxnSpPr>
        <p:spPr>
          <a:xfrm>
            <a:off x="3278154" y="3307427"/>
            <a:ext cx="0" cy="310684"/>
          </a:xfrm>
          <a:prstGeom prst="line">
            <a:avLst/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5" name="Rovná spojnica 84"/>
          <p:cNvCxnSpPr/>
          <p:nvPr/>
        </p:nvCxnSpPr>
        <p:spPr>
          <a:xfrm flipH="1">
            <a:off x="4988183" y="3291852"/>
            <a:ext cx="5032" cy="394861"/>
          </a:xfrm>
          <a:prstGeom prst="line">
            <a:avLst/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6" name="Rovná spojnica 85"/>
          <p:cNvCxnSpPr/>
          <p:nvPr/>
        </p:nvCxnSpPr>
        <p:spPr>
          <a:xfrm>
            <a:off x="3278154" y="3307426"/>
            <a:ext cx="5201714" cy="8579"/>
          </a:xfrm>
          <a:prstGeom prst="line">
            <a:avLst/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7" name="Rovná spojnica 86"/>
          <p:cNvCxnSpPr/>
          <p:nvPr/>
        </p:nvCxnSpPr>
        <p:spPr>
          <a:xfrm>
            <a:off x="8479868" y="3307426"/>
            <a:ext cx="1" cy="329763"/>
          </a:xfrm>
          <a:prstGeom prst="line">
            <a:avLst/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8" name="Rovná spojnica 87"/>
          <p:cNvCxnSpPr>
            <a:endCxn id="12" idx="0"/>
          </p:cNvCxnSpPr>
          <p:nvPr/>
        </p:nvCxnSpPr>
        <p:spPr>
          <a:xfrm>
            <a:off x="6834903" y="3316005"/>
            <a:ext cx="0" cy="321184"/>
          </a:xfrm>
          <a:prstGeom prst="line">
            <a:avLst/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3" name="Rovná spojovacia šípka 42"/>
          <p:cNvCxnSpPr>
            <a:endCxn id="10" idx="2"/>
          </p:cNvCxnSpPr>
          <p:nvPr/>
        </p:nvCxnSpPr>
        <p:spPr>
          <a:xfrm flipV="1">
            <a:off x="4636709" y="3061142"/>
            <a:ext cx="1" cy="246284"/>
          </a:xfrm>
          <a:prstGeom prst="straightConnector1">
            <a:avLst/>
          </a:prstGeom>
          <a:ln w="25400">
            <a:solidFill>
              <a:schemeClr val="tx1"/>
            </a:solidFill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7" name="BlokTextu 96"/>
          <p:cNvSpPr txBox="1"/>
          <p:nvPr/>
        </p:nvSpPr>
        <p:spPr>
          <a:xfrm>
            <a:off x="3638196" y="4776227"/>
            <a:ext cx="1224135" cy="380965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lIns="87086" tIns="43543" rIns="87086" bIns="43543" rtlCol="0">
            <a:spAutoFit/>
          </a:bodyPr>
          <a:lstStyle>
            <a:defPPr>
              <a:defRPr lang="sk-SK"/>
            </a:defPPr>
            <a:lvl1pPr>
              <a:defRPr sz="2400"/>
            </a:lvl1pPr>
          </a:lstStyle>
          <a:p>
            <a:pPr algn="ctr" defTabSz="870692"/>
            <a:r>
              <a:rPr lang="sk-SK" sz="1904" b="1" dirty="0">
                <a:solidFill>
                  <a:srgbClr val="C00000"/>
                </a:solidFill>
                <a:latin typeface="Calibri" panose="020F0502020204030204" pitchFamily="34" charset="0"/>
              </a:rPr>
              <a:t>Tvorba H</a:t>
            </a:r>
            <a:r>
              <a:rPr lang="sk-SK" sz="1904" b="1" baseline="30000" dirty="0">
                <a:solidFill>
                  <a:srgbClr val="C00000"/>
                </a:solidFill>
                <a:latin typeface="Calibri" panose="020F0502020204030204" pitchFamily="34" charset="0"/>
              </a:rPr>
              <a:t>+</a:t>
            </a:r>
          </a:p>
        </p:txBody>
      </p:sp>
      <p:sp>
        <p:nvSpPr>
          <p:cNvPr id="99" name="BlokTextu 98"/>
          <p:cNvSpPr txBox="1"/>
          <p:nvPr/>
        </p:nvSpPr>
        <p:spPr>
          <a:xfrm>
            <a:off x="5150364" y="4763135"/>
            <a:ext cx="1296142" cy="380965"/>
          </a:xfrm>
          <a:prstGeom prst="rect">
            <a:avLst/>
          </a:prstGeom>
          <a:noFill/>
          <a:ln w="25400">
            <a:solidFill>
              <a:schemeClr val="tx1"/>
            </a:solidFill>
          </a:ln>
        </p:spPr>
        <p:txBody>
          <a:bodyPr wrap="square" lIns="87086" tIns="43543" rIns="87086" bIns="43543" rtlCol="0">
            <a:spAutoFit/>
          </a:bodyPr>
          <a:lstStyle>
            <a:defPPr>
              <a:defRPr lang="sk-SK"/>
            </a:defPPr>
            <a:lvl1pPr>
              <a:defRPr sz="2400"/>
            </a:lvl1pPr>
          </a:lstStyle>
          <a:p>
            <a:pPr algn="ctr" defTabSz="870692"/>
            <a:r>
              <a:rPr lang="sk-SK" sz="1904" b="1" dirty="0">
                <a:solidFill>
                  <a:srgbClr val="C00000"/>
                </a:solidFill>
                <a:latin typeface="Calibri" panose="020F0502020204030204" pitchFamily="34" charset="0"/>
              </a:rPr>
              <a:t>Úbytok H</a:t>
            </a:r>
            <a:r>
              <a:rPr lang="sk-SK" sz="1904" b="1" baseline="30000" dirty="0">
                <a:solidFill>
                  <a:srgbClr val="C00000"/>
                </a:solidFill>
                <a:latin typeface="Calibri" panose="020F0502020204030204" pitchFamily="34" charset="0"/>
              </a:rPr>
              <a:t>+</a:t>
            </a:r>
          </a:p>
        </p:txBody>
      </p:sp>
      <p:cxnSp>
        <p:nvCxnSpPr>
          <p:cNvPr id="103" name="Rovná spojnica 102"/>
          <p:cNvCxnSpPr/>
          <p:nvPr/>
        </p:nvCxnSpPr>
        <p:spPr>
          <a:xfrm flipH="1">
            <a:off x="4482860" y="4365104"/>
            <a:ext cx="17132" cy="412432"/>
          </a:xfrm>
          <a:prstGeom prst="line">
            <a:avLst/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5" name="Rovná spojnica 104"/>
          <p:cNvCxnSpPr/>
          <p:nvPr/>
        </p:nvCxnSpPr>
        <p:spPr>
          <a:xfrm>
            <a:off x="5366386" y="4365105"/>
            <a:ext cx="0" cy="399339"/>
          </a:xfrm>
          <a:prstGeom prst="line">
            <a:avLst/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8" name="Rovná spojovacia šípka 107"/>
          <p:cNvCxnSpPr/>
          <p:nvPr/>
        </p:nvCxnSpPr>
        <p:spPr>
          <a:xfrm flipV="1">
            <a:off x="3278156" y="4269040"/>
            <a:ext cx="8567" cy="1111416"/>
          </a:xfrm>
          <a:prstGeom prst="straightConnector1">
            <a:avLst/>
          </a:prstGeom>
          <a:ln w="25400">
            <a:solidFill>
              <a:schemeClr val="tx1"/>
            </a:solidFill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3" name="Rovná spojovacia šípka 112"/>
          <p:cNvCxnSpPr>
            <a:endCxn id="97" idx="1"/>
          </p:cNvCxnSpPr>
          <p:nvPr/>
        </p:nvCxnSpPr>
        <p:spPr>
          <a:xfrm>
            <a:off x="3278154" y="4966756"/>
            <a:ext cx="360042" cy="0"/>
          </a:xfrm>
          <a:prstGeom prst="straightConnector1">
            <a:avLst/>
          </a:prstGeom>
          <a:ln w="25400">
            <a:solidFill>
              <a:schemeClr val="tx1"/>
            </a:solidFill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5" name="Rovná spojovacia šípka 114"/>
          <p:cNvCxnSpPr/>
          <p:nvPr/>
        </p:nvCxnSpPr>
        <p:spPr>
          <a:xfrm flipV="1">
            <a:off x="6950563" y="4608609"/>
            <a:ext cx="1" cy="801702"/>
          </a:xfrm>
          <a:prstGeom prst="straightConnector1">
            <a:avLst/>
          </a:prstGeom>
          <a:ln w="25400">
            <a:solidFill>
              <a:schemeClr val="tx1"/>
            </a:solidFill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1" name="Rovná spojovacia šípka 120"/>
          <p:cNvCxnSpPr/>
          <p:nvPr/>
        </p:nvCxnSpPr>
        <p:spPr>
          <a:xfrm flipH="1" flipV="1">
            <a:off x="6446507" y="4940961"/>
            <a:ext cx="504057" cy="6546"/>
          </a:xfrm>
          <a:prstGeom prst="straightConnector1">
            <a:avLst/>
          </a:prstGeom>
          <a:ln w="25400">
            <a:solidFill>
              <a:schemeClr val="tx1"/>
            </a:solidFill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Rovná spojovacia šípka 57"/>
          <p:cNvCxnSpPr/>
          <p:nvPr/>
        </p:nvCxnSpPr>
        <p:spPr>
          <a:xfrm flipV="1">
            <a:off x="1547664" y="3282051"/>
            <a:ext cx="11481" cy="2091165"/>
          </a:xfrm>
          <a:prstGeom prst="straightConnector1">
            <a:avLst/>
          </a:prstGeom>
          <a:ln w="25400">
            <a:solidFill>
              <a:schemeClr val="tx1"/>
            </a:solidFill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8457643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-27384"/>
            <a:ext cx="8229600" cy="1210146"/>
          </a:xfrm>
        </p:spPr>
        <p:txBody>
          <a:bodyPr>
            <a:normAutofit/>
          </a:bodyPr>
          <a:lstStyle/>
          <a:p>
            <a:r>
              <a:rPr lang="sk-SK" sz="3200" dirty="0" smtClean="0"/>
              <a:t>Vplyv teploty na rýchlosť šírenia vzruchu </a:t>
            </a:r>
            <a:br>
              <a:rPr lang="sk-SK" sz="3200" dirty="0" smtClean="0"/>
            </a:br>
            <a:r>
              <a:rPr lang="sk-SK" sz="3200" dirty="0" smtClean="0"/>
              <a:t>po nervovom vlákne</a:t>
            </a:r>
            <a:endParaRPr lang="sk-SK" sz="3200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533" t="48004" r="30821" b="12181"/>
          <a:stretch/>
        </p:blipFill>
        <p:spPr bwMode="auto">
          <a:xfrm>
            <a:off x="1989584" y="1196752"/>
            <a:ext cx="5238750" cy="4095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BlokTextu 2"/>
          <p:cNvSpPr txBox="1"/>
          <p:nvPr/>
        </p:nvSpPr>
        <p:spPr>
          <a:xfrm>
            <a:off x="899592" y="5373216"/>
            <a:ext cx="784887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2400" dirty="0" smtClean="0"/>
              <a:t>Vplyv chladu na n. </a:t>
            </a:r>
            <a:r>
              <a:rPr lang="sk-SK" sz="2400" dirty="0" err="1" smtClean="0"/>
              <a:t>medianus</a:t>
            </a:r>
            <a:r>
              <a:rPr lang="sk-SK" sz="2400" dirty="0" smtClean="0"/>
              <a:t>. Ochladenie ruky o 5</a:t>
            </a:r>
            <a:r>
              <a:rPr lang="sk-SK" sz="2400" baseline="30000" dirty="0" smtClean="0"/>
              <a:t>o</a:t>
            </a:r>
            <a:r>
              <a:rPr lang="sk-SK" sz="2400" dirty="0" smtClean="0"/>
              <a:t>C (33</a:t>
            </a:r>
            <a:r>
              <a:rPr lang="sk-SK" sz="2400" baseline="30000" dirty="0"/>
              <a:t>o</a:t>
            </a:r>
            <a:r>
              <a:rPr lang="sk-SK" sz="2400" dirty="0" smtClean="0"/>
              <a:t>C – 27</a:t>
            </a:r>
            <a:r>
              <a:rPr lang="sk-SK" sz="2400" baseline="30000" dirty="0"/>
              <a:t>o</a:t>
            </a:r>
            <a:r>
              <a:rPr lang="sk-SK" sz="2400" dirty="0" smtClean="0"/>
              <a:t>C) spôsobilo oneskorenie signálu o 1ms</a:t>
            </a:r>
            <a:endParaRPr lang="sk-SK" sz="2400" dirty="0"/>
          </a:p>
        </p:txBody>
      </p:sp>
      <p:sp>
        <p:nvSpPr>
          <p:cNvPr id="4" name="BlokTextu 3"/>
          <p:cNvSpPr txBox="1"/>
          <p:nvPr/>
        </p:nvSpPr>
        <p:spPr>
          <a:xfrm>
            <a:off x="251520" y="6431106"/>
            <a:ext cx="7899499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1050" dirty="0" smtClean="0"/>
              <a:t>Prebraté z: A. </a:t>
            </a:r>
            <a:r>
              <a:rPr lang="sk-SK" sz="1050" dirty="0" err="1" smtClean="0"/>
              <a:t>Arturo</a:t>
            </a:r>
            <a:r>
              <a:rPr lang="sk-SK" sz="1050" dirty="0" smtClean="0"/>
              <a:t> </a:t>
            </a:r>
            <a:r>
              <a:rPr lang="sk-SK" sz="1050" dirty="0" err="1" smtClean="0"/>
              <a:t>Leis</a:t>
            </a:r>
            <a:r>
              <a:rPr lang="sk-SK" sz="1050" dirty="0" smtClean="0"/>
              <a:t>, Michael P. </a:t>
            </a:r>
            <a:r>
              <a:rPr lang="sk-SK" sz="1050" dirty="0" err="1" smtClean="0"/>
              <a:t>Schenk</a:t>
            </a:r>
            <a:r>
              <a:rPr lang="sk-SK" sz="1050" dirty="0" smtClean="0"/>
              <a:t>. Atlas of nerve </a:t>
            </a:r>
            <a:r>
              <a:rPr lang="sk-SK" sz="1050" dirty="0" err="1" smtClean="0"/>
              <a:t>conduction</a:t>
            </a:r>
            <a:r>
              <a:rPr lang="sk-SK" sz="1050" dirty="0" smtClean="0"/>
              <a:t> </a:t>
            </a:r>
            <a:r>
              <a:rPr lang="sk-SK" sz="1050" dirty="0" err="1" smtClean="0"/>
              <a:t>studies</a:t>
            </a:r>
            <a:r>
              <a:rPr lang="sk-SK" sz="1050" dirty="0" smtClean="0"/>
              <a:t> and </a:t>
            </a:r>
            <a:r>
              <a:rPr lang="sk-SK" sz="1050" dirty="0" err="1" smtClean="0"/>
              <a:t>electromyography</a:t>
            </a:r>
            <a:r>
              <a:rPr lang="sk-SK" sz="1050" dirty="0" smtClean="0"/>
              <a:t>. </a:t>
            </a:r>
            <a:r>
              <a:rPr lang="sk-SK" sz="1050" dirty="0" err="1" smtClean="0"/>
              <a:t>Oxford</a:t>
            </a:r>
            <a:r>
              <a:rPr lang="sk-SK" sz="1050" dirty="0" smtClean="0"/>
              <a:t> </a:t>
            </a:r>
            <a:r>
              <a:rPr lang="sk-SK" sz="1050" dirty="0" err="1" smtClean="0"/>
              <a:t>University</a:t>
            </a:r>
            <a:r>
              <a:rPr lang="sk-SK" sz="1050" dirty="0" smtClean="0"/>
              <a:t> Press, 2013</a:t>
            </a:r>
            <a:endParaRPr lang="sk-SK" sz="1050" dirty="0"/>
          </a:p>
        </p:txBody>
      </p:sp>
    </p:spTree>
    <p:extLst>
      <p:ext uri="{BB962C8B-B14F-4D97-AF65-F5344CB8AC3E}">
        <p14:creationId xmlns:p14="http://schemas.microsoft.com/office/powerpoint/2010/main" val="15108698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 txBox="1">
            <a:spLocks/>
          </p:cNvSpPr>
          <p:nvPr/>
        </p:nvSpPr>
        <p:spPr>
          <a:xfrm>
            <a:off x="5364088" y="476672"/>
            <a:ext cx="3528392" cy="1210146"/>
          </a:xfrm>
          <a:prstGeom prst="rect">
            <a:avLst/>
          </a:prstGeom>
        </p:spPr>
        <p:txBody>
          <a:bodyPr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sk-SK" sz="2400" dirty="0" smtClean="0"/>
              <a:t>Vplyv pohlavia a veku na rýchlosť šírenia vzruchu </a:t>
            </a:r>
            <a:br>
              <a:rPr lang="sk-SK" sz="2400" dirty="0" smtClean="0"/>
            </a:br>
            <a:r>
              <a:rPr lang="sk-SK" sz="2400" dirty="0" smtClean="0"/>
              <a:t>po nervovom vlákne </a:t>
            </a:r>
          </a:p>
          <a:p>
            <a:r>
              <a:rPr lang="sk-SK" sz="2400" dirty="0" smtClean="0"/>
              <a:t>(n. </a:t>
            </a:r>
            <a:r>
              <a:rPr lang="sk-SK" sz="2400" dirty="0" err="1" smtClean="0"/>
              <a:t>ulnaris</a:t>
            </a:r>
            <a:r>
              <a:rPr lang="sk-SK" sz="2400" dirty="0" smtClean="0"/>
              <a:t>)</a:t>
            </a:r>
            <a:endParaRPr lang="sk-SK" sz="2400" dirty="0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521" t="28056" r="36198" b="24444"/>
          <a:stretch/>
        </p:blipFill>
        <p:spPr bwMode="auto">
          <a:xfrm>
            <a:off x="179512" y="332656"/>
            <a:ext cx="5292080" cy="607346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Obdĺžnik 2"/>
          <p:cNvSpPr/>
          <p:nvPr/>
        </p:nvSpPr>
        <p:spPr>
          <a:xfrm>
            <a:off x="5868144" y="5661248"/>
            <a:ext cx="3168352" cy="86177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1000" dirty="0"/>
              <a:t>Prebraté z: </a:t>
            </a:r>
            <a:r>
              <a:rPr lang="en-US" sz="1000" dirty="0" smtClean="0"/>
              <a:t>Mahinda </a:t>
            </a:r>
            <a:r>
              <a:rPr lang="en-US" sz="1000" dirty="0" err="1"/>
              <a:t>Kommalage</a:t>
            </a:r>
            <a:r>
              <a:rPr lang="en-US" sz="1000" dirty="0"/>
              <a:t> and </a:t>
            </a:r>
            <a:r>
              <a:rPr lang="en-US" sz="1000" dirty="0" err="1"/>
              <a:t>Sampath</a:t>
            </a:r>
            <a:r>
              <a:rPr lang="en-US" sz="1000" dirty="0"/>
              <a:t> </a:t>
            </a:r>
            <a:r>
              <a:rPr lang="en-US" sz="1000" dirty="0" err="1" smtClean="0"/>
              <a:t>Gunawardena</a:t>
            </a:r>
            <a:r>
              <a:rPr lang="sk-SK" sz="1000" dirty="0" smtClean="0"/>
              <a:t>.  </a:t>
            </a:r>
            <a:r>
              <a:rPr lang="en-US" sz="1000" dirty="0" smtClean="0"/>
              <a:t>Inﬂuence </a:t>
            </a:r>
            <a:r>
              <a:rPr lang="en-US" sz="1000" dirty="0"/>
              <a:t>of Age, Gender, and Sidedness on Ulnar </a:t>
            </a:r>
            <a:r>
              <a:rPr lang="en-US" sz="1000" dirty="0" smtClean="0"/>
              <a:t>Nerve</a:t>
            </a:r>
            <a:r>
              <a:rPr lang="sk-SK" sz="1000" dirty="0" smtClean="0"/>
              <a:t> </a:t>
            </a:r>
            <a:r>
              <a:rPr lang="en-US" sz="1000" dirty="0" smtClean="0"/>
              <a:t>Conduction</a:t>
            </a:r>
            <a:r>
              <a:rPr lang="sk-SK" sz="1000" dirty="0" smtClean="0"/>
              <a:t>. </a:t>
            </a:r>
            <a:r>
              <a:rPr lang="en-US" sz="1000" dirty="0"/>
              <a:t>Journal of Clinical </a:t>
            </a:r>
            <a:r>
              <a:rPr lang="en-US" sz="1000" dirty="0" smtClean="0"/>
              <a:t>Neurophysiology</a:t>
            </a:r>
            <a:r>
              <a:rPr lang="sk-SK" sz="1000" dirty="0" smtClean="0"/>
              <a:t>, </a:t>
            </a:r>
            <a:r>
              <a:rPr lang="en-US" sz="1000" dirty="0" smtClean="0"/>
              <a:t>Volume </a:t>
            </a:r>
            <a:r>
              <a:rPr lang="en-US" sz="1000" dirty="0"/>
              <a:t>30, Number 1, February </a:t>
            </a:r>
            <a:r>
              <a:rPr lang="en-US" sz="1000" dirty="0" smtClean="0"/>
              <a:t>2013</a:t>
            </a:r>
            <a:r>
              <a:rPr lang="sk-SK" sz="1000" dirty="0" smtClean="0"/>
              <a:t>, p. 98-101</a:t>
            </a:r>
            <a:endParaRPr lang="en-US" sz="1000" dirty="0"/>
          </a:p>
        </p:txBody>
      </p:sp>
    </p:spTree>
    <p:extLst>
      <p:ext uri="{BB962C8B-B14F-4D97-AF65-F5344CB8AC3E}">
        <p14:creationId xmlns:p14="http://schemas.microsoft.com/office/powerpoint/2010/main" val="31273195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271" t="20556" r="29323" b="23426"/>
          <a:stretch/>
        </p:blipFill>
        <p:spPr bwMode="auto">
          <a:xfrm>
            <a:off x="1234853" y="1196752"/>
            <a:ext cx="6912768" cy="52606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60648"/>
            <a:ext cx="8229600" cy="1143000"/>
          </a:xfrm>
        </p:spPr>
        <p:txBody>
          <a:bodyPr>
            <a:noAutofit/>
          </a:bodyPr>
          <a:lstStyle/>
          <a:p>
            <a:r>
              <a:rPr lang="sk-SK" sz="3600" dirty="0" smtClean="0"/>
              <a:t>Vplyv pohlavia na vodivosť a latenciu </a:t>
            </a:r>
            <a:br>
              <a:rPr lang="sk-SK" sz="3600" dirty="0" smtClean="0"/>
            </a:br>
            <a:r>
              <a:rPr lang="sk-SK" sz="3600" dirty="0" smtClean="0"/>
              <a:t>n. </a:t>
            </a:r>
            <a:r>
              <a:rPr lang="sk-SK" sz="3600" dirty="0" err="1" smtClean="0"/>
              <a:t>medianus</a:t>
            </a:r>
            <a:r>
              <a:rPr lang="sk-SK" sz="3600" dirty="0" smtClean="0"/>
              <a:t> a n. </a:t>
            </a:r>
            <a:r>
              <a:rPr lang="sk-SK" sz="3600" dirty="0" err="1" smtClean="0"/>
              <a:t>ulnaris</a:t>
            </a:r>
            <a:endParaRPr lang="sk-SK" sz="3600" dirty="0"/>
          </a:p>
        </p:txBody>
      </p:sp>
      <p:sp>
        <p:nvSpPr>
          <p:cNvPr id="3" name="BlokTextu 2"/>
          <p:cNvSpPr txBox="1"/>
          <p:nvPr/>
        </p:nvSpPr>
        <p:spPr>
          <a:xfrm>
            <a:off x="-36512" y="6309320"/>
            <a:ext cx="9289032" cy="5616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1000" dirty="0" smtClean="0"/>
              <a:t> </a:t>
            </a:r>
            <a:endParaRPr lang="sk-SK" sz="1000" dirty="0"/>
          </a:p>
          <a:p>
            <a:r>
              <a:rPr lang="sk-SK" sz="1000" dirty="0"/>
              <a:t>Prebraté z: </a:t>
            </a:r>
            <a:r>
              <a:rPr lang="sk-SK" sz="1000" dirty="0" smtClean="0"/>
              <a:t> M</a:t>
            </a:r>
            <a:r>
              <a:rPr lang="sk-SK" sz="1000" dirty="0"/>
              <a:t>. </a:t>
            </a:r>
            <a:r>
              <a:rPr lang="sk-SK" sz="1000" dirty="0" err="1"/>
              <a:t>Balasubramaniam</a:t>
            </a:r>
            <a:r>
              <a:rPr lang="sk-SK" sz="1000" dirty="0"/>
              <a:t> , R. </a:t>
            </a:r>
            <a:r>
              <a:rPr lang="sk-SK" sz="1000" dirty="0" err="1"/>
              <a:t>Arujun</a:t>
            </a:r>
            <a:r>
              <a:rPr lang="sk-SK" sz="1000" dirty="0"/>
              <a:t>, K. </a:t>
            </a:r>
            <a:r>
              <a:rPr lang="sk-SK" sz="1000" dirty="0" err="1"/>
              <a:t>Sivapalan</a:t>
            </a:r>
            <a:r>
              <a:rPr lang="sk-SK" sz="1000" dirty="0"/>
              <a:t>,  A. </a:t>
            </a:r>
            <a:r>
              <a:rPr lang="sk-SK" sz="1000" dirty="0" err="1" smtClean="0"/>
              <a:t>Keshavaraj</a:t>
            </a:r>
            <a:r>
              <a:rPr lang="sk-SK" sz="1000" dirty="0" smtClean="0"/>
              <a:t>. </a:t>
            </a:r>
            <a:r>
              <a:rPr lang="sk-SK" sz="1000" dirty="0" err="1" smtClean="0"/>
              <a:t>Upper</a:t>
            </a:r>
            <a:r>
              <a:rPr lang="sk-SK" sz="1000" dirty="0" smtClean="0"/>
              <a:t> </a:t>
            </a:r>
            <a:r>
              <a:rPr lang="sk-SK" sz="1000" dirty="0" err="1"/>
              <a:t>limb</a:t>
            </a:r>
            <a:r>
              <a:rPr lang="sk-SK" sz="1000" dirty="0"/>
              <a:t> nerve </a:t>
            </a:r>
            <a:r>
              <a:rPr lang="sk-SK" sz="1000" dirty="0" err="1"/>
              <a:t>conduction</a:t>
            </a:r>
            <a:r>
              <a:rPr lang="sk-SK" sz="1000" dirty="0"/>
              <a:t> </a:t>
            </a:r>
            <a:r>
              <a:rPr lang="sk-SK" sz="1000" dirty="0" err="1"/>
              <a:t>parameters</a:t>
            </a:r>
            <a:r>
              <a:rPr lang="sk-SK" sz="1000" dirty="0"/>
              <a:t> of </a:t>
            </a:r>
            <a:r>
              <a:rPr lang="sk-SK" sz="1000" dirty="0" err="1"/>
              <a:t>healthy</a:t>
            </a:r>
            <a:r>
              <a:rPr lang="sk-SK" sz="1000" dirty="0"/>
              <a:t> </a:t>
            </a:r>
            <a:r>
              <a:rPr lang="sk-SK" sz="1000" dirty="0" err="1" smtClean="0"/>
              <a:t>young</a:t>
            </a:r>
            <a:r>
              <a:rPr lang="sk-SK" sz="1000" dirty="0" smtClean="0"/>
              <a:t> </a:t>
            </a:r>
            <a:r>
              <a:rPr lang="sk-SK" sz="1000" dirty="0" err="1" smtClean="0"/>
              <a:t>adults</a:t>
            </a:r>
            <a:r>
              <a:rPr lang="sk-SK" sz="1000" dirty="0" smtClean="0"/>
              <a:t>. </a:t>
            </a:r>
            <a:r>
              <a:rPr lang="en-US" sz="1000" dirty="0"/>
              <a:t>Asian Pac. J. Health Sci., </a:t>
            </a:r>
            <a:r>
              <a:rPr lang="sk-SK" sz="1000" dirty="0" smtClean="0"/>
              <a:t> </a:t>
            </a:r>
            <a:r>
              <a:rPr lang="en-US" sz="1000" dirty="0" smtClean="0"/>
              <a:t>2016</a:t>
            </a:r>
            <a:r>
              <a:rPr lang="en-US" sz="1000" dirty="0"/>
              <a:t>; 3(1):</a:t>
            </a:r>
            <a:r>
              <a:rPr lang="en-US" sz="1000" dirty="0" smtClean="0"/>
              <a:t>121-126</a:t>
            </a:r>
            <a:endParaRPr lang="en-US" sz="1000" dirty="0"/>
          </a:p>
        </p:txBody>
      </p:sp>
    </p:spTree>
    <p:extLst>
      <p:ext uri="{BB962C8B-B14F-4D97-AF65-F5344CB8AC3E}">
        <p14:creationId xmlns:p14="http://schemas.microsoft.com/office/powerpoint/2010/main" val="12417599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Chyby pri zázname EMG</a:t>
            </a:r>
            <a:endParaRPr lang="sk-SK" dirty="0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107504" y="1556793"/>
            <a:ext cx="8928992" cy="2736304"/>
          </a:xfrm>
        </p:spPr>
        <p:txBody>
          <a:bodyPr>
            <a:noAutofit/>
          </a:bodyPr>
          <a:lstStyle/>
          <a:p>
            <a:r>
              <a:rPr lang="sk-SK" sz="2400" dirty="0" smtClean="0"/>
              <a:t>Veľkú amplitúdu EMG záznamu zosilňovač prístroja deformuje (orezáva)</a:t>
            </a:r>
          </a:p>
          <a:p>
            <a:r>
              <a:rPr lang="sk-SK" sz="2400" dirty="0" smtClean="0"/>
              <a:t>Vplyvy okolia (elektrické, mechanické) – veľký prechodový odpor medzi elektródou a kožou</a:t>
            </a:r>
          </a:p>
          <a:p>
            <a:r>
              <a:rPr lang="sk-SK" sz="2400" dirty="0" smtClean="0"/>
              <a:t>Záznam napätia z iného svalu ako je vyšetrovaný (vznik tieňov)</a:t>
            </a:r>
          </a:p>
          <a:p>
            <a:r>
              <a:rPr lang="sk-SK" sz="2400" dirty="0" smtClean="0"/>
              <a:t>Umiestnenie referenčných bodov</a:t>
            </a:r>
          </a:p>
          <a:p>
            <a:r>
              <a:rPr lang="sk-SK" sz="2400" dirty="0" smtClean="0"/>
              <a:t>Poloha a veľkosť elektród voči vyšetrovaným motorickým jednotkám </a:t>
            </a:r>
            <a:endParaRPr lang="sk-SK" sz="2400" dirty="0"/>
          </a:p>
        </p:txBody>
      </p:sp>
    </p:spTree>
    <p:extLst>
      <p:ext uri="{BB962C8B-B14F-4D97-AF65-F5344CB8AC3E}">
        <p14:creationId xmlns:p14="http://schemas.microsoft.com/office/powerpoint/2010/main" val="12885927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sk-SK" sz="3600" dirty="0" smtClean="0"/>
              <a:t>Porovnanie vlastností signálov základných </a:t>
            </a:r>
            <a:r>
              <a:rPr lang="sk-SK" sz="3600" dirty="0" err="1" smtClean="0"/>
              <a:t>elektrofyziologických</a:t>
            </a:r>
            <a:r>
              <a:rPr lang="sk-SK" sz="3600" dirty="0" smtClean="0"/>
              <a:t> metód</a:t>
            </a:r>
            <a:endParaRPr lang="sk-SK" sz="3600" dirty="0"/>
          </a:p>
        </p:txBody>
      </p:sp>
      <p:sp>
        <p:nvSpPr>
          <p:cNvPr id="3" name="Obdĺžnik 2"/>
          <p:cNvSpPr/>
          <p:nvPr/>
        </p:nvSpPr>
        <p:spPr>
          <a:xfrm>
            <a:off x="65086" y="6381328"/>
            <a:ext cx="4722937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800" dirty="0" smtClean="0"/>
              <a:t>Upravené, prebraté z: https</a:t>
            </a:r>
            <a:r>
              <a:rPr lang="sk-SK" sz="800" dirty="0"/>
              <a:t>://www.slideshare.net/jineshkj/ec09-l25-biomedical-instrumentation-module-1</a:t>
            </a:r>
          </a:p>
        </p:txBody>
      </p:sp>
      <p:graphicFrame>
        <p:nvGraphicFramePr>
          <p:cNvPr id="4" name="Tabuľka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29085496"/>
              </p:ext>
            </p:extLst>
          </p:nvPr>
        </p:nvGraphicFramePr>
        <p:xfrm>
          <a:off x="251520" y="1781904"/>
          <a:ext cx="8496945" cy="4023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8803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80831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16024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8002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440161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parameter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signál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Rozsah amplitúd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Rozsah frekvencií</a:t>
                      </a:r>
                      <a:r>
                        <a:rPr lang="sk-SK" baseline="0" dirty="0" smtClean="0"/>
                        <a:t>  (Hz)</a:t>
                      </a:r>
                      <a:endParaRPr lang="sk-SK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sk-SK" dirty="0" smtClean="0"/>
                        <a:t>1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Elektrická</a:t>
                      </a:r>
                      <a:r>
                        <a:rPr lang="sk-SK" baseline="0" dirty="0" smtClean="0"/>
                        <a:t> aktivita srdca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Elektrokardiogram (EKG)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1mV – 5mV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0,05 – 120</a:t>
                      </a:r>
                      <a:endParaRPr lang="sk-SK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sk-SK" dirty="0" smtClean="0"/>
                        <a:t>2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Elektrická aktivita mozgu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err="1" smtClean="0"/>
                        <a:t>Elektroencefalogram</a:t>
                      </a:r>
                      <a:r>
                        <a:rPr lang="sk-SK" baseline="0" dirty="0" smtClean="0"/>
                        <a:t> </a:t>
                      </a:r>
                      <a:r>
                        <a:rPr lang="sk-SK" dirty="0" smtClean="0"/>
                        <a:t>(EEG)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2uV – 200uV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0,05 – 70</a:t>
                      </a:r>
                      <a:endParaRPr lang="sk-SK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sk-SK" dirty="0" smtClean="0"/>
                        <a:t>3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Nervové</a:t>
                      </a:r>
                      <a:r>
                        <a:rPr lang="sk-SK" baseline="0" dirty="0" smtClean="0"/>
                        <a:t> vedenie a svalová aktivita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err="1" smtClean="0"/>
                        <a:t>Elektromyogram</a:t>
                      </a:r>
                      <a:r>
                        <a:rPr lang="sk-SK" dirty="0" smtClean="0"/>
                        <a:t> (EMG)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25uV – 5000uV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5 – 2000</a:t>
                      </a:r>
                      <a:endParaRPr lang="sk-SK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sk-SK" dirty="0" smtClean="0"/>
                        <a:t>4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Elektrická aktivita očí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err="1" smtClean="0"/>
                        <a:t>Elektrookulogram</a:t>
                      </a:r>
                      <a:r>
                        <a:rPr lang="sk-SK" dirty="0" smtClean="0"/>
                        <a:t> – el. potenciál závislý od pohybu očných gúľ (EOG)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10uV – 3500uV</a:t>
                      </a:r>
                      <a:endParaRPr lang="sk-SK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sk-SK" dirty="0" smtClean="0"/>
                        <a:t>do 100</a:t>
                      </a:r>
                      <a:endParaRPr lang="sk-SK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4281644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Využite </a:t>
            </a:r>
            <a:r>
              <a:rPr lang="sk-SK" dirty="0" err="1" smtClean="0"/>
              <a:t>emg</a:t>
            </a:r>
            <a:endParaRPr lang="sk-SK" dirty="0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457200" y="1600201"/>
            <a:ext cx="8363272" cy="2404864"/>
          </a:xfrm>
        </p:spPr>
        <p:txBody>
          <a:bodyPr/>
          <a:lstStyle/>
          <a:p>
            <a:r>
              <a:rPr lang="sk-SK" dirty="0"/>
              <a:t>d</a:t>
            </a:r>
            <a:r>
              <a:rPr lang="sk-SK" dirty="0" smtClean="0"/>
              <a:t>iagnostika neurologických chorôb a poškodení</a:t>
            </a:r>
          </a:p>
          <a:p>
            <a:r>
              <a:rPr lang="sk-SK" dirty="0"/>
              <a:t>a</a:t>
            </a:r>
            <a:r>
              <a:rPr lang="sk-SK" dirty="0" smtClean="0"/>
              <a:t>nalýza pohybu v športovom lekárstve</a:t>
            </a:r>
          </a:p>
          <a:p>
            <a:r>
              <a:rPr lang="sk-SK" dirty="0" smtClean="0"/>
              <a:t> kontrola účinnosti terapeutických postupov (posúdenie účinku </a:t>
            </a:r>
            <a:r>
              <a:rPr lang="sk-SK" dirty="0" err="1" smtClean="0"/>
              <a:t>fyzioterapie</a:t>
            </a:r>
            <a:r>
              <a:rPr lang="sk-SK" dirty="0" smtClean="0"/>
              <a:t>)</a:t>
            </a:r>
            <a:endParaRPr lang="sk-SK" dirty="0"/>
          </a:p>
        </p:txBody>
      </p:sp>
      <p:sp>
        <p:nvSpPr>
          <p:cNvPr id="4" name="BlokTextu 3"/>
          <p:cNvSpPr txBox="1"/>
          <p:nvPr/>
        </p:nvSpPr>
        <p:spPr>
          <a:xfrm>
            <a:off x="395536" y="6237312"/>
            <a:ext cx="8136904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1050" dirty="0"/>
              <a:t>Anna </a:t>
            </a:r>
            <a:r>
              <a:rPr lang="sk-SK" sz="1050" dirty="0" err="1" smtClean="0"/>
              <a:t>Dobisová</a:t>
            </a:r>
            <a:r>
              <a:rPr lang="sk-SK" sz="1050" dirty="0" smtClean="0"/>
              <a:t>. </a:t>
            </a:r>
            <a:r>
              <a:rPr lang="sk-SK" sz="1050" dirty="0"/>
              <a:t> </a:t>
            </a:r>
            <a:r>
              <a:rPr lang="sk-SK" sz="1050" dirty="0" smtClean="0"/>
              <a:t>Využitie </a:t>
            </a:r>
            <a:r>
              <a:rPr lang="sk-SK" sz="1050" dirty="0"/>
              <a:t>povrchovej </a:t>
            </a:r>
            <a:r>
              <a:rPr lang="sk-SK" sz="1050" dirty="0" err="1" smtClean="0"/>
              <a:t>elektromyografie</a:t>
            </a:r>
            <a:r>
              <a:rPr lang="sk-SK" sz="1050" dirty="0"/>
              <a:t> </a:t>
            </a:r>
            <a:r>
              <a:rPr lang="sk-SK" sz="1050" dirty="0" smtClean="0"/>
              <a:t>v </a:t>
            </a:r>
            <a:r>
              <a:rPr lang="sk-SK" sz="1050" dirty="0"/>
              <a:t>klinickej </a:t>
            </a:r>
            <a:r>
              <a:rPr lang="sk-SK" sz="1050" dirty="0" smtClean="0"/>
              <a:t>praxi. Bakalárska práca. 2.LFUK Praha, 2012</a:t>
            </a:r>
            <a:endParaRPr lang="sk-SK" sz="1050" dirty="0"/>
          </a:p>
        </p:txBody>
      </p:sp>
    </p:spTree>
    <p:extLst>
      <p:ext uri="{BB962C8B-B14F-4D97-AF65-F5344CB8AC3E}">
        <p14:creationId xmlns:p14="http://schemas.microsoft.com/office/powerpoint/2010/main" val="2082409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Použité zdroje</a:t>
            </a:r>
            <a:endParaRPr lang="sk-SK" dirty="0"/>
          </a:p>
        </p:txBody>
      </p:sp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>
          <a:xfrm>
            <a:off x="0" y="1124744"/>
            <a:ext cx="8856984" cy="5501208"/>
          </a:xfrm>
        </p:spPr>
        <p:txBody>
          <a:bodyPr>
            <a:normAutofit fontScale="92500" lnSpcReduction="20000"/>
          </a:bodyPr>
          <a:lstStyle/>
          <a:p>
            <a:pPr>
              <a:buFont typeface="+mj-lt"/>
              <a:buAutoNum type="arabicPeriod"/>
            </a:pPr>
            <a:r>
              <a:rPr lang="sk-SK" sz="1200" dirty="0" err="1" smtClean="0"/>
              <a:t>Craig</a:t>
            </a:r>
            <a:r>
              <a:rPr lang="sk-SK" sz="1200" dirty="0" smtClean="0"/>
              <a:t> </a:t>
            </a:r>
            <a:r>
              <a:rPr lang="sk-SK" sz="1200" dirty="0" err="1" smtClean="0"/>
              <a:t>Weinbeerg</a:t>
            </a:r>
            <a:r>
              <a:rPr lang="sk-SK" sz="1200" dirty="0" smtClean="0"/>
              <a:t>, </a:t>
            </a:r>
            <a:r>
              <a:rPr lang="sk-SK" sz="1200" dirty="0" err="1" smtClean="0"/>
              <a:t>Consciousness</a:t>
            </a:r>
            <a:r>
              <a:rPr lang="sk-SK" sz="1200" dirty="0" smtClean="0"/>
              <a:t> </a:t>
            </a:r>
            <a:r>
              <a:rPr lang="sk-SK" sz="1200" dirty="0" err="1" smtClean="0"/>
              <a:t>Conjecturerer</a:t>
            </a:r>
            <a:r>
              <a:rPr lang="sk-SK" sz="1200" dirty="0" smtClean="0"/>
              <a:t>. </a:t>
            </a:r>
            <a:r>
              <a:rPr lang="en-US" sz="1200" b="1" dirty="0"/>
              <a:t>What is the shortest way to describe how the human nervous system works</a:t>
            </a:r>
            <a:r>
              <a:rPr lang="en-US" sz="1200" b="1" dirty="0" smtClean="0"/>
              <a:t>?</a:t>
            </a:r>
            <a:r>
              <a:rPr lang="sk-SK" sz="1200" b="1" dirty="0" smtClean="0"/>
              <a:t> </a:t>
            </a:r>
            <a:r>
              <a:rPr lang="sk-SK" sz="1200" b="1" dirty="0" err="1" smtClean="0"/>
              <a:t>Uploaded</a:t>
            </a:r>
            <a:r>
              <a:rPr lang="sk-SK" sz="1200" b="1" dirty="0" smtClean="0"/>
              <a:t> 25.6.2012. </a:t>
            </a:r>
            <a:r>
              <a:rPr lang="sk-SK" sz="1200" b="1" dirty="0"/>
              <a:t>dostupné na: </a:t>
            </a:r>
            <a:r>
              <a:rPr lang="sk-SK" sz="1200" b="1" dirty="0">
                <a:hlinkClick r:id="rId2"/>
              </a:rPr>
              <a:t>https://</a:t>
            </a:r>
            <a:r>
              <a:rPr lang="sk-SK" sz="1200" b="1" dirty="0" smtClean="0">
                <a:hlinkClick r:id="rId2"/>
              </a:rPr>
              <a:t>www.quora.com/What-is-the-shortest-way-to-describe-how-the-human-nervous-system-works</a:t>
            </a:r>
            <a:r>
              <a:rPr lang="sk-SK" sz="1200" b="1" dirty="0" smtClean="0"/>
              <a:t> </a:t>
            </a:r>
          </a:p>
          <a:p>
            <a:pPr>
              <a:buFont typeface="+mj-lt"/>
              <a:buAutoNum type="arabicPeriod"/>
            </a:pPr>
            <a:r>
              <a:rPr lang="sk-SK" sz="1200" b="1" dirty="0" err="1" smtClean="0"/>
              <a:t>Fyziologie</a:t>
            </a:r>
            <a:r>
              <a:rPr lang="sk-SK" sz="1200" b="1" dirty="0" smtClean="0"/>
              <a:t> </a:t>
            </a:r>
            <a:r>
              <a:rPr lang="sk-SK" sz="1200" b="1" dirty="0" err="1" smtClean="0"/>
              <a:t>buňky</a:t>
            </a:r>
            <a:r>
              <a:rPr lang="sk-SK" sz="1200" b="1" dirty="0" smtClean="0"/>
              <a:t>. </a:t>
            </a:r>
            <a:r>
              <a:rPr lang="sk-SK" sz="1200" b="1" dirty="0"/>
              <a:t>Dostupné na  </a:t>
            </a:r>
            <a:r>
              <a:rPr lang="sk-SK" sz="1200" b="1" dirty="0">
                <a:hlinkClick r:id="rId3"/>
              </a:rPr>
              <a:t>https://</a:t>
            </a:r>
            <a:r>
              <a:rPr lang="sk-SK" sz="1200" b="1" dirty="0" smtClean="0">
                <a:hlinkClick r:id="rId3"/>
              </a:rPr>
              <a:t>ppt-online.org/25526</a:t>
            </a:r>
            <a:endParaRPr lang="sk-SK" sz="1200" b="1" dirty="0" smtClean="0"/>
          </a:p>
          <a:p>
            <a:pPr>
              <a:buFont typeface="+mj-lt"/>
              <a:buAutoNum type="arabicPeriod"/>
            </a:pPr>
            <a:r>
              <a:rPr lang="sk-SK" sz="1200" b="1" dirty="0" smtClean="0"/>
              <a:t>Dominik Procházka. Akční potenciál. Dostupné </a:t>
            </a:r>
            <a:r>
              <a:rPr lang="sk-SK" sz="1200" b="1" dirty="0"/>
              <a:t>na </a:t>
            </a:r>
            <a:r>
              <a:rPr lang="sk-SK" sz="1200" b="1" dirty="0">
                <a:hlinkClick r:id="rId4"/>
              </a:rPr>
              <a:t>http://slideplayer.cz/slide/3658277</a:t>
            </a:r>
            <a:r>
              <a:rPr lang="sk-SK" sz="1200" b="1" dirty="0" smtClean="0">
                <a:hlinkClick r:id="rId4"/>
              </a:rPr>
              <a:t>/</a:t>
            </a:r>
            <a:r>
              <a:rPr lang="sk-SK" sz="1200" b="1" dirty="0" smtClean="0"/>
              <a:t> </a:t>
            </a:r>
          </a:p>
          <a:p>
            <a:pPr>
              <a:buFont typeface="+mj-lt"/>
              <a:buAutoNum type="arabicPeriod"/>
            </a:pPr>
            <a:r>
              <a:rPr lang="sk-SK" sz="1200" b="1" dirty="0" err="1"/>
              <a:t>Charand</a:t>
            </a:r>
            <a:r>
              <a:rPr lang="sk-SK" sz="1200" b="1" dirty="0"/>
              <a:t> KX. </a:t>
            </a:r>
            <a:r>
              <a:rPr lang="sk-SK" sz="1200" b="1" dirty="0">
                <a:hlinkClick r:id="rId5"/>
              </a:rPr>
              <a:t>http://hyperphysics.phy-astr.gsu.edu/hbase/biology/actpot.html </a:t>
            </a:r>
            <a:r>
              <a:rPr lang="sk-SK" sz="1200" b="1" dirty="0" smtClean="0">
                <a:hlinkClick r:id="rId5"/>
              </a:rPr>
              <a:t>2012-05-08</a:t>
            </a:r>
            <a:r>
              <a:rPr lang="sk-SK" sz="1200" b="1" dirty="0" smtClean="0"/>
              <a:t>  </a:t>
            </a:r>
          </a:p>
          <a:p>
            <a:pPr>
              <a:buFont typeface="+mj-lt"/>
              <a:buAutoNum type="arabicPeriod"/>
            </a:pPr>
            <a:r>
              <a:rPr lang="sk-SK" sz="1200" b="1" dirty="0" err="1" smtClean="0"/>
              <a:t>Anand</a:t>
            </a:r>
            <a:r>
              <a:rPr lang="sk-SK" sz="1200" b="1" dirty="0" smtClean="0"/>
              <a:t> </a:t>
            </a:r>
            <a:r>
              <a:rPr lang="sk-SK" sz="1200" b="1" dirty="0" err="1" smtClean="0"/>
              <a:t>Meena</a:t>
            </a:r>
            <a:r>
              <a:rPr lang="sk-SK" sz="1200" b="1" dirty="0" smtClean="0"/>
              <a:t>. NCERT Solutions </a:t>
            </a:r>
            <a:r>
              <a:rPr lang="sk-SK" sz="1200" b="1" dirty="0" err="1" smtClean="0"/>
              <a:t>Class</a:t>
            </a:r>
            <a:r>
              <a:rPr lang="sk-SK" sz="1200" b="1" dirty="0" smtClean="0"/>
              <a:t> 11th </a:t>
            </a:r>
            <a:r>
              <a:rPr lang="sk-SK" sz="1200" b="1" dirty="0" err="1" smtClean="0"/>
              <a:t>Biology</a:t>
            </a:r>
            <a:r>
              <a:rPr lang="sk-SK" sz="1200" b="1" dirty="0" smtClean="0"/>
              <a:t>: </a:t>
            </a:r>
            <a:r>
              <a:rPr lang="sk-SK" sz="1200" b="1" dirty="0" err="1" smtClean="0"/>
              <a:t>Chapter</a:t>
            </a:r>
            <a:r>
              <a:rPr lang="sk-SK" sz="1200" b="1" dirty="0" smtClean="0"/>
              <a:t> 21. </a:t>
            </a:r>
            <a:r>
              <a:rPr lang="sk-SK" sz="1200" b="1" dirty="0" err="1" smtClean="0"/>
              <a:t>Neural</a:t>
            </a:r>
            <a:r>
              <a:rPr lang="sk-SK" sz="1200" b="1" dirty="0" smtClean="0"/>
              <a:t> </a:t>
            </a:r>
            <a:r>
              <a:rPr lang="sk-SK" sz="1200" b="1" dirty="0" err="1" smtClean="0"/>
              <a:t>Control</a:t>
            </a:r>
            <a:r>
              <a:rPr lang="sk-SK" sz="1200" b="1" dirty="0" smtClean="0"/>
              <a:t> and </a:t>
            </a:r>
            <a:r>
              <a:rPr lang="sk-SK" sz="1200" b="1" dirty="0" err="1" smtClean="0"/>
              <a:t>coordination</a:t>
            </a:r>
            <a:r>
              <a:rPr lang="sk-SK" sz="1200" b="1" dirty="0" smtClean="0"/>
              <a:t>. </a:t>
            </a:r>
            <a:r>
              <a:rPr lang="sk-SK" sz="1200" b="1" dirty="0"/>
              <a:t>Dostupné na: </a:t>
            </a:r>
            <a:r>
              <a:rPr lang="sk-SK" sz="1200" b="1" dirty="0">
                <a:hlinkClick r:id="rId6"/>
              </a:rPr>
              <a:t>https://</a:t>
            </a:r>
            <a:r>
              <a:rPr lang="sk-SK" sz="1200" b="1" dirty="0" smtClean="0">
                <a:hlinkClick r:id="rId6"/>
              </a:rPr>
              <a:t>schools.aglasem.com/851</a:t>
            </a:r>
            <a:r>
              <a:rPr lang="sk-SK" sz="1200" b="1" dirty="0" smtClean="0"/>
              <a:t> </a:t>
            </a:r>
          </a:p>
          <a:p>
            <a:pPr>
              <a:buFont typeface="+mj-lt"/>
              <a:buAutoNum type="arabicPeriod"/>
            </a:pPr>
            <a:r>
              <a:rPr lang="sk-SK" sz="1200" b="1" dirty="0" err="1" smtClean="0"/>
              <a:t>Action</a:t>
            </a:r>
            <a:r>
              <a:rPr lang="sk-SK" sz="1200" b="1" dirty="0" smtClean="0"/>
              <a:t> </a:t>
            </a:r>
            <a:r>
              <a:rPr lang="sk-SK" sz="1200" b="1" dirty="0" err="1" smtClean="0"/>
              <a:t>potential</a:t>
            </a:r>
            <a:r>
              <a:rPr lang="sk-SK" sz="1200" b="1" dirty="0" smtClean="0"/>
              <a:t>. </a:t>
            </a:r>
            <a:r>
              <a:rPr lang="sk-SK" sz="1200" b="1" dirty="0" err="1" smtClean="0"/>
              <a:t>Encyclopedia</a:t>
            </a:r>
            <a:r>
              <a:rPr lang="sk-SK" sz="1200" b="1" dirty="0" smtClean="0"/>
              <a:t> </a:t>
            </a:r>
            <a:r>
              <a:rPr lang="sk-SK" sz="1200" b="1" dirty="0" err="1" smtClean="0"/>
              <a:t>Britanica</a:t>
            </a:r>
            <a:r>
              <a:rPr lang="sk-SK" sz="1200" b="1" dirty="0" smtClean="0"/>
              <a:t>. </a:t>
            </a:r>
            <a:r>
              <a:rPr lang="sk-SK" sz="1200" b="1" dirty="0"/>
              <a:t>Dostupné na: </a:t>
            </a:r>
            <a:r>
              <a:rPr lang="sk-SK" sz="1200" b="1" dirty="0">
                <a:hlinkClick r:id="rId7"/>
              </a:rPr>
              <a:t>https://</a:t>
            </a:r>
            <a:r>
              <a:rPr lang="sk-SK" sz="1200" b="1" dirty="0" smtClean="0">
                <a:hlinkClick r:id="rId7"/>
              </a:rPr>
              <a:t>www.britannica.com/science/action-potential</a:t>
            </a:r>
            <a:endParaRPr lang="sk-SK" sz="1200" b="1" dirty="0" smtClean="0"/>
          </a:p>
          <a:p>
            <a:pPr>
              <a:buFont typeface="+mj-lt"/>
              <a:buAutoNum type="arabicPeriod"/>
            </a:pPr>
            <a:r>
              <a:rPr lang="sk-SK" sz="1200" b="1" dirty="0" err="1" smtClean="0"/>
              <a:t>Sániová</a:t>
            </a:r>
            <a:r>
              <a:rPr lang="sk-SK" sz="1200" b="1" dirty="0" smtClean="0"/>
              <a:t> Beata.  Fyziológia nervového systému. </a:t>
            </a:r>
            <a:r>
              <a:rPr lang="sk-SK" sz="1200" b="1" dirty="0"/>
              <a:t>Dostupné na: </a:t>
            </a:r>
            <a:r>
              <a:rPr lang="sk-SK" sz="1200" b="1" dirty="0">
                <a:hlinkClick r:id="rId8"/>
              </a:rPr>
              <a:t>http://</a:t>
            </a:r>
            <a:r>
              <a:rPr lang="sk-SK" sz="1200" b="1" dirty="0" smtClean="0">
                <a:hlinkClick r:id="rId8"/>
              </a:rPr>
              <a:t>www.lf.upjs.sk/ceea/doc5/01%20Saniova%20Fyziologia%20nervoveho%20systemu%20CEEA%202013.pdf</a:t>
            </a:r>
            <a:r>
              <a:rPr lang="sk-SK" sz="1200" b="1" dirty="0" smtClean="0"/>
              <a:t> </a:t>
            </a:r>
          </a:p>
          <a:p>
            <a:pPr>
              <a:buFont typeface="+mj-lt"/>
              <a:buAutoNum type="arabicPeriod"/>
            </a:pPr>
            <a:r>
              <a:rPr lang="sk-SK" sz="1200" b="1" dirty="0" err="1" smtClean="0"/>
              <a:t>Paulech</a:t>
            </a:r>
            <a:r>
              <a:rPr lang="sk-SK" sz="1200" b="1" dirty="0" smtClean="0"/>
              <a:t> Tomáš. Kokaín znásilňuje neuróny. Blog Sme .3.7.2014. </a:t>
            </a:r>
            <a:r>
              <a:rPr lang="sk-SK" sz="1200" b="1" dirty="0"/>
              <a:t>Dostupné na: </a:t>
            </a:r>
            <a:r>
              <a:rPr lang="sk-SK" sz="1200" b="1" dirty="0">
                <a:hlinkClick r:id="rId9"/>
              </a:rPr>
              <a:t>https://</a:t>
            </a:r>
            <a:r>
              <a:rPr lang="sk-SK" sz="1200" b="1" dirty="0" smtClean="0">
                <a:hlinkClick r:id="rId9"/>
              </a:rPr>
              <a:t>paulech.blog.sme.sk/c/360345/kokain-znasilnuje-neurony.html</a:t>
            </a:r>
            <a:r>
              <a:rPr lang="sk-SK" sz="1200" b="1" dirty="0" smtClean="0"/>
              <a:t> </a:t>
            </a:r>
            <a:endParaRPr lang="sk-SK" sz="1200" b="1" dirty="0"/>
          </a:p>
          <a:p>
            <a:pPr>
              <a:buFont typeface="+mj-lt"/>
              <a:buAutoNum type="arabicPeriod"/>
            </a:pPr>
            <a:r>
              <a:rPr lang="sk-SK" sz="1200" b="1" dirty="0" smtClean="0"/>
              <a:t>Chemická </a:t>
            </a:r>
            <a:r>
              <a:rPr lang="sk-SK" sz="1200" b="1" dirty="0" err="1" smtClean="0"/>
              <a:t>synapse</a:t>
            </a:r>
            <a:r>
              <a:rPr lang="sk-SK" sz="1200" b="1" dirty="0" smtClean="0"/>
              <a:t>. </a:t>
            </a:r>
            <a:r>
              <a:rPr lang="sk-SK" sz="1200" b="1" dirty="0" err="1" smtClean="0"/>
              <a:t>Wikipedia</a:t>
            </a:r>
            <a:r>
              <a:rPr lang="sk-SK" sz="1200" b="1" dirty="0" smtClean="0"/>
              <a:t>. </a:t>
            </a:r>
            <a:r>
              <a:rPr lang="sk-SK" sz="1200" b="1" dirty="0"/>
              <a:t>Dostupné na: </a:t>
            </a:r>
            <a:r>
              <a:rPr lang="sk-SK" sz="1200" b="1" dirty="0">
                <a:hlinkClick r:id="rId10"/>
              </a:rPr>
              <a:t>https://</a:t>
            </a:r>
            <a:r>
              <a:rPr lang="sk-SK" sz="1200" b="1" dirty="0" smtClean="0">
                <a:hlinkClick r:id="rId10"/>
              </a:rPr>
              <a:t>cs.wikipedia.org/wiki/Synapse</a:t>
            </a:r>
            <a:r>
              <a:rPr lang="sk-SK" sz="1200" b="1" dirty="0" smtClean="0"/>
              <a:t> </a:t>
            </a:r>
          </a:p>
          <a:p>
            <a:pPr>
              <a:buFont typeface="+mj-lt"/>
              <a:buAutoNum type="arabicPeriod"/>
            </a:pPr>
            <a:r>
              <a:rPr lang="sk-SK" sz="1200" b="1" dirty="0" err="1" smtClean="0"/>
              <a:t>Kolář</a:t>
            </a:r>
            <a:r>
              <a:rPr lang="sk-SK" sz="1200" b="1" dirty="0" smtClean="0"/>
              <a:t> </a:t>
            </a:r>
            <a:r>
              <a:rPr lang="sk-SK" sz="1200" b="1" dirty="0" err="1" smtClean="0"/>
              <a:t>Adrian</a:t>
            </a:r>
            <a:r>
              <a:rPr lang="sk-SK" sz="1200" b="1" dirty="0" smtClean="0"/>
              <a:t>. Oporná  a pohybová </a:t>
            </a:r>
            <a:r>
              <a:rPr lang="sk-SK" sz="1200" b="1" dirty="0" err="1" smtClean="0"/>
              <a:t>soustava</a:t>
            </a:r>
            <a:r>
              <a:rPr lang="sk-SK" sz="1200" b="1" dirty="0" smtClean="0"/>
              <a:t>. </a:t>
            </a:r>
            <a:r>
              <a:rPr lang="sk-SK" sz="1200" b="1" dirty="0"/>
              <a:t>Dostupné na: </a:t>
            </a:r>
            <a:r>
              <a:rPr lang="sk-SK" sz="1200" b="1" dirty="0">
                <a:hlinkClick r:id="rId11"/>
              </a:rPr>
              <a:t>http://</a:t>
            </a:r>
            <a:r>
              <a:rPr lang="sk-SK" sz="1200" b="1" dirty="0" smtClean="0">
                <a:hlinkClick r:id="rId11"/>
              </a:rPr>
              <a:t>slideplayer.cz/slide/2295302/release/woothee</a:t>
            </a:r>
            <a:r>
              <a:rPr lang="sk-SK" sz="1200" b="1" dirty="0" smtClean="0"/>
              <a:t> </a:t>
            </a:r>
          </a:p>
          <a:p>
            <a:pPr>
              <a:buFont typeface="+mj-lt"/>
              <a:buAutoNum type="arabicPeriod"/>
            </a:pPr>
            <a:r>
              <a:rPr lang="sk-SK" sz="1200" dirty="0" err="1"/>
              <a:t>Yunfen</a:t>
            </a:r>
            <a:r>
              <a:rPr lang="sk-SK" sz="1200" dirty="0"/>
              <a:t> </a:t>
            </a:r>
            <a:r>
              <a:rPr lang="sk-SK" sz="1200" dirty="0" err="1"/>
              <a:t>Wu</a:t>
            </a:r>
            <a:r>
              <a:rPr lang="sk-SK" sz="1200" dirty="0"/>
              <a:t>, </a:t>
            </a:r>
            <a:r>
              <a:rPr lang="sk-SK" sz="1200" dirty="0" err="1"/>
              <a:t>María</a:t>
            </a:r>
            <a:r>
              <a:rPr lang="sk-SK" sz="1200" dirty="0"/>
              <a:t> </a:t>
            </a:r>
            <a:r>
              <a:rPr lang="sk-SK" sz="1200" dirty="0" err="1"/>
              <a:t>Ángeles</a:t>
            </a:r>
            <a:r>
              <a:rPr lang="sk-SK" sz="1200" dirty="0"/>
              <a:t> </a:t>
            </a:r>
            <a:r>
              <a:rPr lang="sk-SK" sz="1200" dirty="0" err="1"/>
              <a:t>Martínez</a:t>
            </a:r>
            <a:r>
              <a:rPr lang="sk-SK" sz="1200" dirty="0"/>
              <a:t> </a:t>
            </a:r>
            <a:r>
              <a:rPr lang="sk-SK" sz="1200" dirty="0" err="1"/>
              <a:t>Martínez</a:t>
            </a:r>
            <a:r>
              <a:rPr lang="sk-SK" sz="1200" dirty="0"/>
              <a:t> and Pedro </a:t>
            </a:r>
            <a:r>
              <a:rPr lang="sk-SK" sz="1200" dirty="0" err="1"/>
              <a:t>Orizaola</a:t>
            </a:r>
            <a:endParaRPr lang="sk-SK" sz="1200" dirty="0"/>
          </a:p>
          <a:p>
            <a:pPr>
              <a:buFont typeface="+mj-lt"/>
              <a:buAutoNum type="arabicPeriod"/>
            </a:pPr>
            <a:r>
              <a:rPr lang="sk-SK" sz="1200" dirty="0" err="1"/>
              <a:t>Balaguer</a:t>
            </a:r>
            <a:r>
              <a:rPr lang="sk-SK" sz="1200" dirty="0"/>
              <a:t> (2013). </a:t>
            </a:r>
            <a:r>
              <a:rPr lang="sk-SK" sz="1200" dirty="0" err="1"/>
              <a:t>Overview</a:t>
            </a:r>
            <a:r>
              <a:rPr lang="sk-SK" sz="1200" dirty="0"/>
              <a:t> of </a:t>
            </a:r>
            <a:r>
              <a:rPr lang="sk-SK" sz="1200" dirty="0" err="1"/>
              <a:t>the</a:t>
            </a:r>
            <a:r>
              <a:rPr lang="sk-SK" sz="1200" dirty="0"/>
              <a:t> </a:t>
            </a:r>
            <a:r>
              <a:rPr lang="sk-SK" sz="1200" dirty="0" err="1"/>
              <a:t>Application</a:t>
            </a:r>
            <a:r>
              <a:rPr lang="sk-SK" sz="1200" dirty="0"/>
              <a:t> of EMG </a:t>
            </a:r>
            <a:r>
              <a:rPr lang="sk-SK" sz="1200" dirty="0" err="1"/>
              <a:t>Recording</a:t>
            </a:r>
            <a:r>
              <a:rPr lang="sk-SK" sz="1200" dirty="0"/>
              <a:t> in </a:t>
            </a:r>
            <a:r>
              <a:rPr lang="sk-SK" sz="1200" dirty="0" err="1"/>
              <a:t>the</a:t>
            </a:r>
            <a:r>
              <a:rPr lang="sk-SK" sz="1200" dirty="0"/>
              <a:t> </a:t>
            </a:r>
            <a:r>
              <a:rPr lang="sk-SK" sz="1200" dirty="0" err="1"/>
              <a:t>Diagnosis</a:t>
            </a:r>
            <a:r>
              <a:rPr lang="sk-SK" sz="1200" dirty="0"/>
              <a:t> and </a:t>
            </a:r>
            <a:r>
              <a:rPr lang="sk-SK" sz="1200" dirty="0" err="1"/>
              <a:t>Approach</a:t>
            </a:r>
            <a:r>
              <a:rPr lang="sk-SK" sz="1200" dirty="0"/>
              <a:t> of </a:t>
            </a:r>
            <a:r>
              <a:rPr lang="sk-SK" sz="1200" dirty="0" err="1"/>
              <a:t>Neurological</a:t>
            </a:r>
            <a:r>
              <a:rPr lang="sk-SK" sz="1200" dirty="0"/>
              <a:t> </a:t>
            </a:r>
            <a:r>
              <a:rPr lang="sk-SK" sz="1200" dirty="0" err="1"/>
              <a:t>Disorders</a:t>
            </a:r>
            <a:r>
              <a:rPr lang="sk-SK" sz="1200" dirty="0"/>
              <a:t>, </a:t>
            </a:r>
            <a:r>
              <a:rPr lang="sk-SK" sz="1200" dirty="0" err="1"/>
              <a:t>Electrodiagnosis</a:t>
            </a:r>
            <a:r>
              <a:rPr lang="sk-SK" sz="1200" dirty="0"/>
              <a:t> in New </a:t>
            </a:r>
            <a:r>
              <a:rPr lang="sk-SK" sz="1200" dirty="0" err="1"/>
              <a:t>Frontiers</a:t>
            </a:r>
            <a:r>
              <a:rPr lang="sk-SK" sz="1200" dirty="0"/>
              <a:t> of Clinical Research, Dr. </a:t>
            </a:r>
            <a:r>
              <a:rPr lang="sk-SK" sz="1200" dirty="0" err="1"/>
              <a:t>Hande</a:t>
            </a:r>
            <a:r>
              <a:rPr lang="sk-SK" sz="1200" dirty="0"/>
              <a:t> </a:t>
            </a:r>
            <a:r>
              <a:rPr lang="sk-SK" sz="1200" dirty="0" err="1"/>
              <a:t>Turker</a:t>
            </a:r>
            <a:r>
              <a:rPr lang="sk-SK" sz="1200" dirty="0"/>
              <a:t> (</a:t>
            </a:r>
            <a:r>
              <a:rPr lang="sk-SK" sz="1200" dirty="0" err="1"/>
              <a:t>Ed</a:t>
            </a:r>
            <a:r>
              <a:rPr lang="sk-SK" sz="1200" dirty="0"/>
              <a:t>.), </a:t>
            </a:r>
            <a:r>
              <a:rPr lang="sk-SK" sz="1200" dirty="0" err="1"/>
              <a:t>InTech</a:t>
            </a:r>
            <a:r>
              <a:rPr lang="sk-SK" sz="1200" dirty="0"/>
              <a:t>, DOI: 10.5772/56030. </a:t>
            </a:r>
            <a:r>
              <a:rPr lang="sk-SK" sz="1200" dirty="0" err="1"/>
              <a:t>Available</a:t>
            </a:r>
            <a:r>
              <a:rPr lang="sk-SK" sz="1200" dirty="0"/>
              <a:t> </a:t>
            </a:r>
            <a:r>
              <a:rPr lang="sk-SK" sz="1200" dirty="0" err="1"/>
              <a:t>from</a:t>
            </a:r>
            <a:r>
              <a:rPr lang="sk-SK" sz="1200" dirty="0"/>
              <a:t>: </a:t>
            </a:r>
            <a:r>
              <a:rPr lang="sk-SK" sz="1200" dirty="0">
                <a:hlinkClick r:id="rId12"/>
              </a:rPr>
              <a:t>https://</a:t>
            </a:r>
            <a:r>
              <a:rPr lang="sk-SK" sz="1200" dirty="0" smtClean="0">
                <a:hlinkClick r:id="rId12"/>
              </a:rPr>
              <a:t>www.intechopen.com/books/electrodiagnosis-in-new-frontiers-of-clinical-research/overview-of-the-application-of-emg-recording-in-the-diagnosis-and-approach-of-neurological-disorders</a:t>
            </a:r>
            <a:r>
              <a:rPr lang="sk-SK" sz="1200" dirty="0" smtClean="0"/>
              <a:t> </a:t>
            </a:r>
          </a:p>
          <a:p>
            <a:pPr>
              <a:buFont typeface="+mj-lt"/>
              <a:buAutoNum type="arabicPeriod"/>
            </a:pPr>
            <a:r>
              <a:rPr lang="sk-SK" sz="1200" b="1" dirty="0" smtClean="0"/>
              <a:t>R</a:t>
            </a:r>
            <a:r>
              <a:rPr lang="sk-SK" sz="1200" b="1" dirty="0"/>
              <a:t>. </a:t>
            </a:r>
            <a:r>
              <a:rPr lang="sk-SK" sz="1200" b="1" dirty="0" err="1" smtClean="0"/>
              <a:t>Wotiz</a:t>
            </a:r>
            <a:r>
              <a:rPr lang="sk-SK" sz="1200" b="1" dirty="0" smtClean="0"/>
              <a:t>, </a:t>
            </a:r>
            <a:r>
              <a:rPr lang="sk-SK" sz="1200" b="1" dirty="0"/>
              <a:t>S. </a:t>
            </a:r>
            <a:r>
              <a:rPr lang="sk-SK" sz="1200" b="1" dirty="0" err="1" smtClean="0"/>
              <a:t>Chang</a:t>
            </a:r>
            <a:r>
              <a:rPr lang="sk-SK" sz="1200" b="1" dirty="0" smtClean="0"/>
              <a:t>, </a:t>
            </a:r>
            <a:r>
              <a:rPr lang="sk-SK" sz="1200" b="1" dirty="0"/>
              <a:t>B. </a:t>
            </a:r>
            <a:r>
              <a:rPr lang="sk-SK" sz="1200" b="1" dirty="0" err="1" smtClean="0"/>
              <a:t>Cole</a:t>
            </a:r>
            <a:r>
              <a:rPr lang="sk-SK" sz="1200" b="1" dirty="0" smtClean="0"/>
              <a:t>, </a:t>
            </a:r>
            <a:r>
              <a:rPr lang="sk-SK" sz="1200" b="1" dirty="0"/>
              <a:t>B. </a:t>
            </a:r>
            <a:r>
              <a:rPr lang="sk-SK" sz="1200" b="1" dirty="0" err="1" smtClean="0"/>
              <a:t>Toba</a:t>
            </a:r>
            <a:r>
              <a:rPr lang="sk-SK" sz="1200" b="1" dirty="0" smtClean="0"/>
              <a:t>, </a:t>
            </a:r>
            <a:r>
              <a:rPr lang="sk-SK" sz="1200" b="1" dirty="0"/>
              <a:t>J. </a:t>
            </a:r>
            <a:r>
              <a:rPr lang="sk-SK" sz="1200" b="1" dirty="0" err="1" smtClean="0"/>
              <a:t>Lin</a:t>
            </a:r>
            <a:r>
              <a:rPr lang="sk-SK" sz="1200" b="1" dirty="0" smtClean="0"/>
              <a:t>,</a:t>
            </a:r>
            <a:r>
              <a:rPr lang="sk-SK" sz="1200" dirty="0" smtClean="0"/>
              <a:t>, </a:t>
            </a:r>
            <a:r>
              <a:rPr lang="sk-SK" sz="1200" b="1" dirty="0" smtClean="0"/>
              <a:t>S</a:t>
            </a:r>
            <a:r>
              <a:rPr lang="sk-SK" sz="1200" b="1" dirty="0"/>
              <a:t>. </a:t>
            </a:r>
            <a:r>
              <a:rPr lang="sk-SK" sz="1200" b="1" dirty="0" err="1"/>
              <a:t>Hamid</a:t>
            </a:r>
            <a:r>
              <a:rPr lang="sk-SK" sz="1200" b="1" dirty="0"/>
              <a:t> </a:t>
            </a:r>
            <a:r>
              <a:rPr lang="sk-SK" sz="1200" b="1" dirty="0" err="1" smtClean="0"/>
              <a:t>Nawab,Carlo</a:t>
            </a:r>
            <a:r>
              <a:rPr lang="sk-SK" sz="1200" b="1" dirty="0" smtClean="0"/>
              <a:t> </a:t>
            </a:r>
            <a:r>
              <a:rPr lang="sk-SK" sz="1200" b="1" dirty="0"/>
              <a:t>De </a:t>
            </a:r>
            <a:r>
              <a:rPr lang="sk-SK" sz="1200" b="1" dirty="0" err="1" smtClean="0"/>
              <a:t>Luca</a:t>
            </a:r>
            <a:r>
              <a:rPr lang="sk-SK" sz="1200" b="1" dirty="0" smtClean="0"/>
              <a:t>. </a:t>
            </a:r>
            <a:r>
              <a:rPr lang="sk-SK" sz="1200" b="1" dirty="0" err="1" smtClean="0"/>
              <a:t>Muscles</a:t>
            </a:r>
            <a:r>
              <a:rPr lang="sk-SK" sz="1200" b="1" dirty="0" smtClean="0"/>
              <a:t> </a:t>
            </a:r>
            <a:r>
              <a:rPr lang="sk-SK" sz="1200" b="1" dirty="0" err="1" smtClean="0"/>
              <a:t>Alive</a:t>
            </a:r>
            <a:r>
              <a:rPr lang="sk-SK" sz="1200" b="1" dirty="0" smtClean="0"/>
              <a:t>. </a:t>
            </a:r>
            <a:r>
              <a:rPr lang="sk-SK" sz="1200" b="1" dirty="0"/>
              <a:t>Dostupné na: </a:t>
            </a:r>
            <a:r>
              <a:rPr lang="sk-SK" sz="1200" b="1" dirty="0">
                <a:hlinkClick r:id="rId13"/>
              </a:rPr>
              <a:t>http://www.bu.edu/ids/research-projects/muscles-alive</a:t>
            </a:r>
            <a:r>
              <a:rPr lang="sk-SK" sz="1200" b="1" dirty="0" smtClean="0">
                <a:hlinkClick r:id="rId13"/>
              </a:rPr>
              <a:t>/</a:t>
            </a:r>
            <a:r>
              <a:rPr lang="sk-SK" sz="1200" b="1" dirty="0" smtClean="0"/>
              <a:t> </a:t>
            </a:r>
          </a:p>
          <a:p>
            <a:pPr>
              <a:buFont typeface="+mj-lt"/>
              <a:buAutoNum type="arabicPeriod"/>
            </a:pPr>
            <a:r>
              <a:rPr lang="sk-SK" sz="1200" dirty="0" err="1"/>
              <a:t>Miertová</a:t>
            </a:r>
            <a:r>
              <a:rPr lang="sk-SK" sz="1200" dirty="0"/>
              <a:t>, M., Kurča, E., </a:t>
            </a:r>
            <a:r>
              <a:rPr lang="sk-SK" sz="1200" dirty="0" err="1"/>
              <a:t>Tomagová</a:t>
            </a:r>
            <a:r>
              <a:rPr lang="sk-SK" sz="1200" dirty="0"/>
              <a:t>, M. a kol. 2014. Ošetrovateľstvo v neurológii. [online]. Univerzita Komenského Bratislava, </a:t>
            </a:r>
            <a:r>
              <a:rPr lang="sk-SK" sz="1200" dirty="0" err="1"/>
              <a:t>Jesseniova</a:t>
            </a:r>
            <a:r>
              <a:rPr lang="sk-SK" sz="1200" dirty="0"/>
              <a:t> lekárska fakulta v Martine, 2014. Dostupné na:  </a:t>
            </a:r>
            <a:r>
              <a:rPr lang="sk-SK" sz="1200" dirty="0">
                <a:hlinkClick r:id="rId14"/>
              </a:rPr>
              <a:t>http://osevneu.jfmed.uniba.sk/.</a:t>
            </a:r>
            <a:r>
              <a:rPr lang="sk-SK" sz="1200" dirty="0"/>
              <a:t> ISBN 978-80-89544-71-4. </a:t>
            </a:r>
            <a:endParaRPr lang="sk-SK" sz="1200" dirty="0" smtClean="0"/>
          </a:p>
          <a:p>
            <a:pPr>
              <a:buFont typeface="+mj-lt"/>
              <a:buAutoNum type="arabicPeriod"/>
            </a:pPr>
            <a:r>
              <a:rPr lang="sk-SK" sz="1200" b="1" dirty="0" smtClean="0"/>
              <a:t>Mechanické vlastnosti </a:t>
            </a:r>
            <a:r>
              <a:rPr lang="sk-SK" sz="1200" b="1" dirty="0" err="1" smtClean="0"/>
              <a:t>kosterního</a:t>
            </a:r>
            <a:r>
              <a:rPr lang="sk-SK" sz="1200" b="1" dirty="0" smtClean="0"/>
              <a:t> svalu. </a:t>
            </a:r>
            <a:r>
              <a:rPr lang="sk-SK" sz="1200" b="1" dirty="0" err="1" smtClean="0"/>
              <a:t>Patobiomechanika</a:t>
            </a:r>
            <a:r>
              <a:rPr lang="sk-SK" sz="1200" b="1" dirty="0" smtClean="0"/>
              <a:t> a </a:t>
            </a:r>
            <a:r>
              <a:rPr lang="sk-SK" sz="1200" b="1" dirty="0" err="1" smtClean="0"/>
              <a:t>patokinesiologie</a:t>
            </a:r>
            <a:r>
              <a:rPr lang="sk-SK" sz="1200" b="1" dirty="0" smtClean="0"/>
              <a:t>. </a:t>
            </a:r>
            <a:r>
              <a:rPr lang="sk-SK" sz="1200" b="1" dirty="0" err="1" smtClean="0"/>
              <a:t>Kompedium</a:t>
            </a:r>
            <a:r>
              <a:rPr lang="sk-SK" sz="1200" b="1" dirty="0" smtClean="0"/>
              <a:t>. Biomechanika. FTVŠ Univerzita Karlova. Dostupné </a:t>
            </a:r>
            <a:r>
              <a:rPr lang="sk-SK" sz="1200" b="1" dirty="0"/>
              <a:t>na: </a:t>
            </a:r>
            <a:r>
              <a:rPr lang="sk-SK" sz="1200" b="1" dirty="0">
                <a:hlinkClick r:id="rId15"/>
              </a:rPr>
              <a:t>http://</a:t>
            </a:r>
            <a:r>
              <a:rPr lang="sk-SK" sz="1200" b="1" dirty="0" smtClean="0">
                <a:hlinkClick r:id="rId15"/>
              </a:rPr>
              <a:t>biomech.ftvs.cuni.cz/pbpk/kompendium/biomechanika/vlastnosti_komplex_sval.php</a:t>
            </a:r>
            <a:endParaRPr lang="sk-SK" sz="1200" b="1" dirty="0" smtClean="0"/>
          </a:p>
          <a:p>
            <a:pPr>
              <a:buFont typeface="+mj-lt"/>
              <a:buAutoNum type="arabicPeriod"/>
            </a:pPr>
            <a:r>
              <a:rPr lang="en-US" sz="1200" dirty="0"/>
              <a:t>GANESH R. </a:t>
            </a:r>
            <a:r>
              <a:rPr lang="en-US" sz="1200" dirty="0" smtClean="0"/>
              <a:t>NAIK, </a:t>
            </a:r>
            <a:r>
              <a:rPr lang="en-US" sz="1200" dirty="0"/>
              <a:t>SUVISESHAMUTHU EASTER SELVAN,</a:t>
            </a:r>
            <a:r>
              <a:rPr lang="sk-SK" sz="1200" dirty="0"/>
              <a:t> MASSIMILIANO GOBBO, AMIT ACHARYYA, </a:t>
            </a:r>
            <a:r>
              <a:rPr lang="en-US" sz="1200" dirty="0"/>
              <a:t>AND HUNG T. </a:t>
            </a:r>
            <a:r>
              <a:rPr lang="en-US" sz="1200" dirty="0" smtClean="0"/>
              <a:t>NGUYEN</a:t>
            </a:r>
            <a:r>
              <a:rPr lang="sk-SK" sz="1200" dirty="0" smtClean="0"/>
              <a:t>. </a:t>
            </a:r>
            <a:r>
              <a:rPr lang="sk-SK" sz="1200" dirty="0" err="1" smtClean="0"/>
              <a:t>Principal</a:t>
            </a:r>
            <a:r>
              <a:rPr lang="sk-SK" sz="1200" dirty="0" smtClean="0"/>
              <a:t> </a:t>
            </a:r>
            <a:r>
              <a:rPr lang="sk-SK" sz="1200" dirty="0" err="1"/>
              <a:t>Component</a:t>
            </a:r>
            <a:r>
              <a:rPr lang="sk-SK" sz="1200" dirty="0"/>
              <a:t> </a:t>
            </a:r>
            <a:r>
              <a:rPr lang="sk-SK" sz="1200" dirty="0" err="1"/>
              <a:t>Analysis</a:t>
            </a:r>
            <a:r>
              <a:rPr lang="sk-SK" sz="1200" dirty="0"/>
              <a:t> </a:t>
            </a:r>
            <a:r>
              <a:rPr lang="sk-SK" sz="1200" dirty="0" err="1"/>
              <a:t>Applied</a:t>
            </a:r>
            <a:r>
              <a:rPr lang="sk-SK" sz="1200" dirty="0"/>
              <a:t> to </a:t>
            </a:r>
            <a:r>
              <a:rPr lang="sk-SK" sz="1200" dirty="0" err="1" smtClean="0"/>
              <a:t>Surface</a:t>
            </a:r>
            <a:r>
              <a:rPr lang="sk-SK" sz="1200" dirty="0" smtClean="0"/>
              <a:t> </a:t>
            </a:r>
            <a:r>
              <a:rPr lang="sk-SK" sz="1200" dirty="0" err="1" smtClean="0"/>
              <a:t>Electromyography</a:t>
            </a:r>
            <a:r>
              <a:rPr lang="sk-SK" sz="1200" dirty="0"/>
              <a:t>: A </a:t>
            </a:r>
            <a:r>
              <a:rPr lang="sk-SK" sz="1200" dirty="0" err="1"/>
              <a:t>Comprehensive</a:t>
            </a:r>
            <a:r>
              <a:rPr lang="sk-SK" sz="1200" dirty="0"/>
              <a:t> </a:t>
            </a:r>
            <a:r>
              <a:rPr lang="sk-SK" sz="1200" dirty="0" err="1" smtClean="0"/>
              <a:t>Review</a:t>
            </a:r>
            <a:r>
              <a:rPr lang="sk-SK" sz="1200" dirty="0" smtClean="0"/>
              <a:t>. </a:t>
            </a:r>
            <a:r>
              <a:rPr lang="en-US" sz="1200" dirty="0" smtClean="0"/>
              <a:t>July </a:t>
            </a:r>
            <a:r>
              <a:rPr lang="en-US" sz="1200" dirty="0"/>
              <a:t>19, 2016, date of current version August 26, 2016.</a:t>
            </a:r>
            <a:r>
              <a:rPr lang="sk-SK" sz="1200" dirty="0"/>
              <a:t> </a:t>
            </a:r>
            <a:r>
              <a:rPr lang="sk-SK" sz="1200" dirty="0" smtClean="0"/>
              <a:t>DOI </a:t>
            </a:r>
            <a:r>
              <a:rPr lang="sk-SK" sz="1200" i="1" dirty="0" smtClean="0"/>
              <a:t>10.1109/ACCESS.2016.2593013 </a:t>
            </a:r>
            <a:r>
              <a:rPr lang="en-US" sz="1200" dirty="0" smtClean="0"/>
              <a:t>1Center </a:t>
            </a:r>
            <a:r>
              <a:rPr lang="en-US" sz="1200" dirty="0"/>
              <a:t>of Health Technologies, University of Technology Sydney, Sydney, NSW 2007, </a:t>
            </a:r>
            <a:r>
              <a:rPr lang="en-US" sz="1200" dirty="0" smtClean="0"/>
              <a:t>Australia</a:t>
            </a:r>
            <a:r>
              <a:rPr lang="sk-SK" sz="1200" dirty="0" smtClean="0"/>
              <a:t>. </a:t>
            </a:r>
            <a:r>
              <a:rPr lang="sk-SK" sz="1200" dirty="0"/>
              <a:t>Dostupné na: </a:t>
            </a:r>
            <a:r>
              <a:rPr lang="sk-SK" sz="1200" dirty="0">
                <a:hlinkClick r:id="rId16"/>
              </a:rPr>
              <a:t>http://</a:t>
            </a:r>
            <a:r>
              <a:rPr lang="sk-SK" sz="1200" dirty="0" smtClean="0">
                <a:hlinkClick r:id="rId16"/>
              </a:rPr>
              <a:t>raiith.iith.ac.in/2793/1/07516567.pdf</a:t>
            </a:r>
            <a:endParaRPr lang="sk-SK" sz="1200" dirty="0" smtClean="0"/>
          </a:p>
          <a:p>
            <a:pPr>
              <a:buFont typeface="+mj-lt"/>
              <a:buAutoNum type="arabicPeriod"/>
            </a:pPr>
            <a:r>
              <a:rPr lang="en-US" sz="1200" dirty="0" smtClean="0"/>
              <a:t>K</a:t>
            </a:r>
            <a:r>
              <a:rPr lang="en-US" sz="1200" dirty="0"/>
              <a:t>. T. Patton,</a:t>
            </a:r>
            <a:r>
              <a:rPr lang="sk-SK" sz="1200" dirty="0"/>
              <a:t> </a:t>
            </a:r>
            <a:r>
              <a:rPr lang="en-US" sz="1200" dirty="0"/>
              <a:t>Anatomy and Physiology. New York, NY, USA: Elsevier,2015</a:t>
            </a:r>
            <a:r>
              <a:rPr lang="sk-SK" sz="1200" dirty="0" smtClean="0"/>
              <a:t> </a:t>
            </a:r>
          </a:p>
          <a:p>
            <a:pPr>
              <a:buFont typeface="+mj-lt"/>
              <a:buAutoNum type="arabicPeriod"/>
            </a:pPr>
            <a:r>
              <a:rPr lang="sk-SK" sz="1200" dirty="0" err="1" smtClean="0"/>
              <a:t>Maršálek</a:t>
            </a:r>
            <a:r>
              <a:rPr lang="sk-SK" sz="1200" dirty="0" smtClean="0"/>
              <a:t> </a:t>
            </a:r>
            <a:r>
              <a:rPr lang="sk-SK" sz="1200" dirty="0" err="1" smtClean="0"/>
              <a:t>Petr</a:t>
            </a:r>
            <a:r>
              <a:rPr lang="sk-SK" sz="1200" dirty="0" smtClean="0"/>
              <a:t>. </a:t>
            </a:r>
            <a:r>
              <a:rPr lang="sk-SK" sz="1200" dirty="0" err="1" smtClean="0"/>
              <a:t>Vyšetření</a:t>
            </a:r>
            <a:r>
              <a:rPr lang="sk-SK" sz="1200" dirty="0" smtClean="0"/>
              <a:t> nervového systému. Dostupné na: </a:t>
            </a:r>
            <a:r>
              <a:rPr lang="sk-SK" sz="1200" dirty="0">
                <a:hlinkClick r:id="rId17"/>
              </a:rPr>
              <a:t>http://slideplayer.cz/slide/3340906/</a:t>
            </a:r>
            <a:r>
              <a:rPr lang="sk-SK" sz="1200" dirty="0"/>
              <a:t> </a:t>
            </a:r>
            <a:endParaRPr lang="sk-SK" sz="1200" dirty="0" smtClean="0"/>
          </a:p>
          <a:p>
            <a:pPr>
              <a:buFont typeface="+mj-lt"/>
              <a:buAutoNum type="arabicPeriod"/>
            </a:pPr>
            <a:r>
              <a:rPr lang="sk-SK" sz="1200" dirty="0" err="1"/>
              <a:t>Jinesh</a:t>
            </a:r>
            <a:r>
              <a:rPr lang="sk-SK" sz="1200" dirty="0"/>
              <a:t> K. Bio-</a:t>
            </a:r>
            <a:r>
              <a:rPr lang="sk-SK" sz="1200" dirty="0" err="1"/>
              <a:t>Medical</a:t>
            </a:r>
            <a:r>
              <a:rPr lang="sk-SK" sz="1200" dirty="0"/>
              <a:t> </a:t>
            </a:r>
            <a:r>
              <a:rPr lang="sk-SK" sz="1200" dirty="0" err="1"/>
              <a:t>Instrumentation</a:t>
            </a:r>
            <a:r>
              <a:rPr lang="sk-SK" sz="1200" dirty="0"/>
              <a:t> EC09 L25 Module 1 </a:t>
            </a:r>
            <a:r>
              <a:rPr lang="sk-SK" sz="1200" dirty="0" err="1" smtClean="0"/>
              <a:t>Dept</a:t>
            </a:r>
            <a:r>
              <a:rPr lang="sk-SK" sz="1200" dirty="0"/>
              <a:t>. of ECE </a:t>
            </a:r>
            <a:r>
              <a:rPr lang="sk-SK" sz="1200" dirty="0" err="1"/>
              <a:t>Jyothi</a:t>
            </a:r>
            <a:r>
              <a:rPr lang="sk-SK" sz="1200" dirty="0"/>
              <a:t> </a:t>
            </a:r>
            <a:r>
              <a:rPr lang="sk-SK" sz="1200" dirty="0" err="1"/>
              <a:t>Engineering</a:t>
            </a:r>
            <a:r>
              <a:rPr lang="sk-SK" sz="1200" dirty="0"/>
              <a:t> </a:t>
            </a:r>
            <a:r>
              <a:rPr lang="sk-SK" sz="1200" dirty="0" err="1" smtClean="0"/>
              <a:t>College,Thrissur</a:t>
            </a:r>
            <a:r>
              <a:rPr lang="sk-SK" sz="1200" dirty="0" smtClean="0"/>
              <a:t>. </a:t>
            </a:r>
            <a:r>
              <a:rPr lang="sk-SK" sz="1200" dirty="0"/>
              <a:t>Dostupné na: </a:t>
            </a:r>
            <a:r>
              <a:rPr lang="sk-SK" sz="1200" dirty="0">
                <a:hlinkClick r:id="rId18"/>
              </a:rPr>
              <a:t>https://</a:t>
            </a:r>
            <a:r>
              <a:rPr lang="sk-SK" sz="1200" dirty="0" smtClean="0">
                <a:hlinkClick r:id="rId18"/>
              </a:rPr>
              <a:t>www.slideshare.net/jineshkj/ec09-l25-biomedical-instrumentation-module-1</a:t>
            </a:r>
            <a:r>
              <a:rPr lang="sk-SK" sz="1200" dirty="0" smtClean="0"/>
              <a:t> </a:t>
            </a:r>
          </a:p>
          <a:p>
            <a:pPr>
              <a:buFont typeface="+mj-lt"/>
              <a:buAutoNum type="arabicPeriod"/>
            </a:pPr>
            <a:r>
              <a:rPr lang="sk-SK" sz="1200" b="1" dirty="0" err="1" smtClean="0"/>
              <a:t>Elektromyografie.Patobiomechanika</a:t>
            </a:r>
            <a:r>
              <a:rPr lang="sk-SK" sz="1200" b="1" dirty="0" smtClean="0"/>
              <a:t> </a:t>
            </a:r>
            <a:r>
              <a:rPr lang="sk-SK" sz="1200" b="1" dirty="0"/>
              <a:t>a </a:t>
            </a:r>
            <a:r>
              <a:rPr lang="sk-SK" sz="1200" b="1" dirty="0" err="1"/>
              <a:t>patokinesiologie</a:t>
            </a:r>
            <a:r>
              <a:rPr lang="sk-SK" sz="1200" b="1" dirty="0"/>
              <a:t>. </a:t>
            </a:r>
            <a:r>
              <a:rPr lang="sk-SK" sz="1200" b="1" dirty="0" err="1"/>
              <a:t>Kompedium</a:t>
            </a:r>
            <a:r>
              <a:rPr lang="sk-SK" sz="1200" b="1" dirty="0"/>
              <a:t>. Biomechanika. FTVŠ Univerzita Karlova. Dostupné na: </a:t>
            </a:r>
            <a:r>
              <a:rPr lang="sk-SK" sz="1200" b="1" dirty="0">
                <a:hlinkClick r:id="rId19"/>
              </a:rPr>
              <a:t>http://</a:t>
            </a:r>
            <a:r>
              <a:rPr lang="sk-SK" sz="1200" b="1" dirty="0" smtClean="0">
                <a:hlinkClick r:id="rId19"/>
              </a:rPr>
              <a:t>biomech.ftvs.cuni.cz/pbpk/kompendium/biomechanika/experiment_metody_emg.php</a:t>
            </a:r>
            <a:r>
              <a:rPr lang="sk-SK" sz="1200" b="1" dirty="0" smtClean="0"/>
              <a:t> </a:t>
            </a:r>
            <a:endParaRPr lang="sk-SK" sz="1200" dirty="0" smtClean="0"/>
          </a:p>
          <a:p>
            <a:pPr>
              <a:buFont typeface="+mj-lt"/>
              <a:buAutoNum type="arabicPeriod"/>
            </a:pPr>
            <a:endParaRPr lang="sk-SK" sz="1200" dirty="0" smtClean="0"/>
          </a:p>
          <a:p>
            <a:endParaRPr lang="sk-SK" sz="1200" b="1" dirty="0" smtClean="0"/>
          </a:p>
          <a:p>
            <a:endParaRPr lang="en-US" sz="1200" b="1" dirty="0"/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4249826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Obdĺžnik 2"/>
          <p:cNvSpPr/>
          <p:nvPr/>
        </p:nvSpPr>
        <p:spPr>
          <a:xfrm>
            <a:off x="251520" y="476672"/>
            <a:ext cx="9001000" cy="21236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1100" dirty="0" smtClean="0"/>
              <a:t>De </a:t>
            </a:r>
            <a:r>
              <a:rPr lang="sk-SK" sz="1100" dirty="0" err="1" smtClean="0"/>
              <a:t>Luca</a:t>
            </a:r>
            <a:r>
              <a:rPr lang="sk-SK" sz="1100" dirty="0" smtClean="0"/>
              <a:t> CJ. </a:t>
            </a:r>
            <a:r>
              <a:rPr lang="sk-SK" sz="1100" dirty="0" err="1" smtClean="0"/>
              <a:t>The</a:t>
            </a:r>
            <a:r>
              <a:rPr lang="sk-SK" sz="1100" dirty="0" smtClean="0"/>
              <a:t> </a:t>
            </a:r>
            <a:r>
              <a:rPr lang="sk-SK" sz="1100" dirty="0" err="1" smtClean="0"/>
              <a:t>use</a:t>
            </a:r>
            <a:r>
              <a:rPr lang="sk-SK" sz="1100" dirty="0" smtClean="0"/>
              <a:t> of </a:t>
            </a:r>
            <a:r>
              <a:rPr lang="sk-SK" sz="1100" dirty="0" err="1" smtClean="0"/>
              <a:t>surface</a:t>
            </a:r>
            <a:r>
              <a:rPr lang="sk-SK" sz="1100" dirty="0" smtClean="0"/>
              <a:t> </a:t>
            </a:r>
            <a:r>
              <a:rPr lang="sk-SK" sz="1100" dirty="0" err="1" smtClean="0"/>
              <a:t>electromyography</a:t>
            </a:r>
            <a:r>
              <a:rPr lang="sk-SK" sz="1100" dirty="0" smtClean="0"/>
              <a:t> in </a:t>
            </a:r>
            <a:r>
              <a:rPr lang="sk-SK" sz="1100" dirty="0" err="1" smtClean="0"/>
              <a:t>biomechanics</a:t>
            </a:r>
            <a:r>
              <a:rPr lang="sk-SK" sz="1100" dirty="0" smtClean="0"/>
              <a:t>. Journal of </a:t>
            </a:r>
            <a:r>
              <a:rPr lang="sk-SK" sz="1100" dirty="0" err="1"/>
              <a:t>A</a:t>
            </a:r>
            <a:r>
              <a:rPr lang="sk-SK" sz="1100" dirty="0" err="1" smtClean="0"/>
              <a:t>pplied</a:t>
            </a:r>
            <a:r>
              <a:rPr lang="sk-SK" sz="1100" dirty="0" smtClean="0"/>
              <a:t> </a:t>
            </a:r>
            <a:r>
              <a:rPr lang="sk-SK" sz="1100" dirty="0" err="1" smtClean="0"/>
              <a:t>Biomechanics</a:t>
            </a:r>
            <a:r>
              <a:rPr lang="sk-SK" sz="1100" dirty="0" smtClean="0"/>
              <a:t>. 13,135-163. 1997 </a:t>
            </a:r>
          </a:p>
          <a:p>
            <a:r>
              <a:rPr lang="sk-SK" sz="1100" dirty="0" smtClean="0"/>
              <a:t>De </a:t>
            </a:r>
            <a:r>
              <a:rPr lang="sk-SK" sz="1100" dirty="0" err="1"/>
              <a:t>Luca</a:t>
            </a:r>
            <a:r>
              <a:rPr lang="sk-SK" sz="1100" dirty="0"/>
              <a:t> CJ</a:t>
            </a:r>
            <a:r>
              <a:rPr lang="sk-SK" sz="1100" dirty="0" smtClean="0"/>
              <a:t>. A </a:t>
            </a:r>
            <a:r>
              <a:rPr lang="sk-SK" sz="1100" dirty="0" err="1" smtClean="0"/>
              <a:t>practicum</a:t>
            </a:r>
            <a:r>
              <a:rPr lang="sk-SK" sz="1100" dirty="0" smtClean="0"/>
              <a:t> on </a:t>
            </a:r>
            <a:r>
              <a:rPr lang="sk-SK" sz="1100" dirty="0" err="1" smtClean="0"/>
              <a:t>the</a:t>
            </a:r>
            <a:r>
              <a:rPr lang="sk-SK" sz="1100" dirty="0" smtClean="0"/>
              <a:t> </a:t>
            </a:r>
            <a:r>
              <a:rPr lang="sk-SK" sz="1100" dirty="0" err="1" smtClean="0"/>
              <a:t>Use</a:t>
            </a:r>
            <a:r>
              <a:rPr lang="sk-SK" sz="1100" dirty="0" smtClean="0"/>
              <a:t> of </a:t>
            </a:r>
            <a:r>
              <a:rPr lang="sk-SK" sz="1100" dirty="0" err="1" smtClean="0"/>
              <a:t>sEMG</a:t>
            </a:r>
            <a:r>
              <a:rPr lang="sk-SK" sz="1100" dirty="0" smtClean="0"/>
              <a:t> </a:t>
            </a:r>
            <a:r>
              <a:rPr lang="sk-SK" sz="1100" dirty="0" err="1" smtClean="0"/>
              <a:t>Signals</a:t>
            </a:r>
            <a:r>
              <a:rPr lang="sk-SK" sz="1100" dirty="0" smtClean="0"/>
              <a:t> in </a:t>
            </a:r>
            <a:r>
              <a:rPr lang="sk-SK" sz="1100" dirty="0" err="1" smtClean="0"/>
              <a:t>Movement</a:t>
            </a:r>
            <a:r>
              <a:rPr lang="sk-SK" sz="1100" dirty="0" smtClean="0"/>
              <a:t> </a:t>
            </a:r>
            <a:r>
              <a:rPr lang="sk-SK" sz="1100" dirty="0" err="1" smtClean="0"/>
              <a:t>Sciences</a:t>
            </a:r>
            <a:r>
              <a:rPr lang="sk-SK" sz="1100" dirty="0" smtClean="0"/>
              <a:t>. Dostupné na: </a:t>
            </a:r>
            <a:r>
              <a:rPr lang="sk-SK" sz="1100" dirty="0" smtClean="0">
                <a:hlinkClick r:id="rId2"/>
              </a:rPr>
              <a:t>http</a:t>
            </a:r>
            <a:r>
              <a:rPr lang="sk-SK" sz="1100" dirty="0">
                <a:hlinkClick r:id="rId2"/>
              </a:rPr>
              <a:t>://</a:t>
            </a:r>
            <a:r>
              <a:rPr lang="sk-SK" sz="1100" dirty="0" smtClean="0">
                <a:hlinkClick r:id="rId2"/>
              </a:rPr>
              <a:t>www.delsys.com/education/center/tutorials/practicum</a:t>
            </a:r>
            <a:endParaRPr lang="sk-SK" sz="1100" dirty="0" smtClean="0"/>
          </a:p>
          <a:p>
            <a:r>
              <a:rPr lang="sk-SK" sz="1100" dirty="0" err="1" smtClean="0"/>
              <a:t>Arturo</a:t>
            </a:r>
            <a:r>
              <a:rPr lang="sk-SK" sz="1100" dirty="0" smtClean="0"/>
              <a:t> </a:t>
            </a:r>
            <a:r>
              <a:rPr lang="sk-SK" sz="1100" dirty="0" err="1"/>
              <a:t>Leis</a:t>
            </a:r>
            <a:r>
              <a:rPr lang="sk-SK" sz="1100" dirty="0"/>
              <a:t>, Michael P. </a:t>
            </a:r>
            <a:r>
              <a:rPr lang="sk-SK" sz="1100" dirty="0" err="1"/>
              <a:t>Schenk</a:t>
            </a:r>
            <a:r>
              <a:rPr lang="sk-SK" sz="1100" dirty="0"/>
              <a:t>. Atlas of nerve </a:t>
            </a:r>
            <a:r>
              <a:rPr lang="sk-SK" sz="1100" dirty="0" err="1"/>
              <a:t>conduction</a:t>
            </a:r>
            <a:r>
              <a:rPr lang="sk-SK" sz="1100" dirty="0"/>
              <a:t> </a:t>
            </a:r>
            <a:r>
              <a:rPr lang="sk-SK" sz="1100" dirty="0" err="1"/>
              <a:t>studies</a:t>
            </a:r>
            <a:r>
              <a:rPr lang="sk-SK" sz="1100" dirty="0"/>
              <a:t> and </a:t>
            </a:r>
            <a:r>
              <a:rPr lang="sk-SK" sz="1100" dirty="0" err="1"/>
              <a:t>electromyography</a:t>
            </a:r>
            <a:r>
              <a:rPr lang="sk-SK" sz="1100" dirty="0"/>
              <a:t>. </a:t>
            </a:r>
            <a:r>
              <a:rPr lang="sk-SK" sz="1100" dirty="0" err="1"/>
              <a:t>Oxford</a:t>
            </a:r>
            <a:r>
              <a:rPr lang="sk-SK" sz="1100" dirty="0"/>
              <a:t> </a:t>
            </a:r>
            <a:r>
              <a:rPr lang="sk-SK" sz="1100" dirty="0" err="1"/>
              <a:t>University</a:t>
            </a:r>
            <a:r>
              <a:rPr lang="sk-SK" sz="1100" dirty="0"/>
              <a:t> Press, </a:t>
            </a:r>
            <a:r>
              <a:rPr lang="sk-SK" sz="1100" dirty="0" smtClean="0"/>
              <a:t>2013. Dostupné na</a:t>
            </a:r>
            <a:r>
              <a:rPr lang="sk-SK" sz="1100" dirty="0"/>
              <a:t>: </a:t>
            </a:r>
            <a:r>
              <a:rPr lang="sk-SK" sz="1100" dirty="0">
                <a:hlinkClick r:id="rId3"/>
              </a:rPr>
              <a:t>https://</a:t>
            </a:r>
            <a:r>
              <a:rPr lang="sk-SK" sz="1100" dirty="0" smtClean="0">
                <a:hlinkClick r:id="rId3"/>
              </a:rPr>
              <a:t>books.google.sk/books?id=3jpzKwb2vSYC&amp;printsec=frontcover&amp;redir_esc=y#v=onepage&amp;q&amp;f=false</a:t>
            </a:r>
            <a:r>
              <a:rPr lang="sk-SK" sz="1100" dirty="0" smtClean="0"/>
              <a:t> </a:t>
            </a:r>
          </a:p>
          <a:p>
            <a:r>
              <a:rPr lang="en-US" sz="1100" dirty="0"/>
              <a:t>Mahinda </a:t>
            </a:r>
            <a:r>
              <a:rPr lang="en-US" sz="1100" dirty="0" err="1"/>
              <a:t>Kommalage</a:t>
            </a:r>
            <a:r>
              <a:rPr lang="en-US" sz="1100" dirty="0"/>
              <a:t> and </a:t>
            </a:r>
            <a:r>
              <a:rPr lang="en-US" sz="1100" dirty="0" err="1"/>
              <a:t>Sampath</a:t>
            </a:r>
            <a:r>
              <a:rPr lang="en-US" sz="1100" dirty="0"/>
              <a:t> </a:t>
            </a:r>
            <a:r>
              <a:rPr lang="en-US" sz="1100" dirty="0" err="1"/>
              <a:t>Gunawardena</a:t>
            </a:r>
            <a:r>
              <a:rPr lang="sk-SK" sz="1100" dirty="0"/>
              <a:t>.  </a:t>
            </a:r>
            <a:r>
              <a:rPr lang="en-US" sz="1100" dirty="0"/>
              <a:t>Inﬂuence of Age, Gender, and Sidedness on Ulnar Nerve</a:t>
            </a:r>
            <a:r>
              <a:rPr lang="sk-SK" sz="1100" dirty="0"/>
              <a:t> </a:t>
            </a:r>
            <a:r>
              <a:rPr lang="en-US" sz="1100" dirty="0"/>
              <a:t>Conduction</a:t>
            </a:r>
            <a:r>
              <a:rPr lang="sk-SK" sz="1100" dirty="0"/>
              <a:t>. </a:t>
            </a:r>
            <a:r>
              <a:rPr lang="en-US" sz="1100" dirty="0"/>
              <a:t>Journal of Clinical </a:t>
            </a:r>
            <a:r>
              <a:rPr lang="en-US" sz="1100" dirty="0" smtClean="0"/>
              <a:t>Neurophysiology</a:t>
            </a:r>
            <a:r>
              <a:rPr lang="sk-SK" sz="1100" dirty="0" smtClean="0"/>
              <a:t>, </a:t>
            </a:r>
            <a:r>
              <a:rPr lang="en-US" sz="1100" dirty="0" smtClean="0"/>
              <a:t>Volume </a:t>
            </a:r>
            <a:r>
              <a:rPr lang="en-US" sz="1100" dirty="0"/>
              <a:t>30, Number 1, February 2013</a:t>
            </a:r>
            <a:r>
              <a:rPr lang="sk-SK" sz="1100" dirty="0"/>
              <a:t>, p. </a:t>
            </a:r>
            <a:r>
              <a:rPr lang="sk-SK" sz="1100" dirty="0" smtClean="0"/>
              <a:t>98-101. </a:t>
            </a:r>
            <a:r>
              <a:rPr lang="sk-SK" sz="1100" dirty="0"/>
              <a:t>Dostupné na: </a:t>
            </a:r>
            <a:r>
              <a:rPr lang="sk-SK" sz="1100" dirty="0">
                <a:hlinkClick r:id="rId4"/>
              </a:rPr>
              <a:t>https://</a:t>
            </a:r>
            <a:r>
              <a:rPr lang="sk-SK" sz="1100" dirty="0" smtClean="0">
                <a:hlinkClick r:id="rId4"/>
              </a:rPr>
              <a:t>www.researchgate.net/publication/235397678_Influence_of_Age_Gender_and_Sidedness_on_Ulnar_Nerve_Conduction</a:t>
            </a:r>
            <a:endParaRPr lang="sk-SK" sz="1100" dirty="0" smtClean="0"/>
          </a:p>
          <a:p>
            <a:r>
              <a:rPr lang="sk-SK" sz="1100" dirty="0"/>
              <a:t>M. </a:t>
            </a:r>
            <a:r>
              <a:rPr lang="sk-SK" sz="1100" dirty="0" err="1"/>
              <a:t>Balasubramaniam</a:t>
            </a:r>
            <a:r>
              <a:rPr lang="sk-SK" sz="1100" dirty="0"/>
              <a:t> , R. </a:t>
            </a:r>
            <a:r>
              <a:rPr lang="sk-SK" sz="1100" dirty="0" err="1"/>
              <a:t>Arujun</a:t>
            </a:r>
            <a:r>
              <a:rPr lang="sk-SK" sz="1100" dirty="0"/>
              <a:t>, K. </a:t>
            </a:r>
            <a:r>
              <a:rPr lang="sk-SK" sz="1100" dirty="0" err="1"/>
              <a:t>Sivapalan</a:t>
            </a:r>
            <a:r>
              <a:rPr lang="sk-SK" sz="1100" dirty="0"/>
              <a:t>,  A. </a:t>
            </a:r>
            <a:r>
              <a:rPr lang="sk-SK" sz="1100" dirty="0" err="1"/>
              <a:t>Keshavaraj</a:t>
            </a:r>
            <a:r>
              <a:rPr lang="sk-SK" sz="1100" dirty="0"/>
              <a:t>. </a:t>
            </a:r>
            <a:r>
              <a:rPr lang="sk-SK" sz="1100" dirty="0" err="1"/>
              <a:t>Upper</a:t>
            </a:r>
            <a:r>
              <a:rPr lang="sk-SK" sz="1100" dirty="0"/>
              <a:t> </a:t>
            </a:r>
            <a:r>
              <a:rPr lang="sk-SK" sz="1100" dirty="0" err="1"/>
              <a:t>limb</a:t>
            </a:r>
            <a:r>
              <a:rPr lang="sk-SK" sz="1100" dirty="0"/>
              <a:t> nerve </a:t>
            </a:r>
            <a:r>
              <a:rPr lang="sk-SK" sz="1100" dirty="0" err="1"/>
              <a:t>conduction</a:t>
            </a:r>
            <a:r>
              <a:rPr lang="sk-SK" sz="1100" dirty="0"/>
              <a:t> </a:t>
            </a:r>
            <a:r>
              <a:rPr lang="sk-SK" sz="1100" dirty="0" err="1"/>
              <a:t>parameters</a:t>
            </a:r>
            <a:r>
              <a:rPr lang="sk-SK" sz="1100" dirty="0"/>
              <a:t> of </a:t>
            </a:r>
            <a:r>
              <a:rPr lang="sk-SK" sz="1100" dirty="0" err="1"/>
              <a:t>healthy</a:t>
            </a:r>
            <a:r>
              <a:rPr lang="sk-SK" sz="1100" dirty="0"/>
              <a:t> </a:t>
            </a:r>
            <a:r>
              <a:rPr lang="sk-SK" sz="1100" dirty="0" err="1"/>
              <a:t>young</a:t>
            </a:r>
            <a:r>
              <a:rPr lang="sk-SK" sz="1100" dirty="0"/>
              <a:t> </a:t>
            </a:r>
            <a:r>
              <a:rPr lang="sk-SK" sz="1100" dirty="0" err="1"/>
              <a:t>adults</a:t>
            </a:r>
            <a:r>
              <a:rPr lang="sk-SK" sz="1100" dirty="0"/>
              <a:t>. </a:t>
            </a:r>
            <a:r>
              <a:rPr lang="en-US" sz="1100" dirty="0"/>
              <a:t>Asian Pac. J. Health Sci., </a:t>
            </a:r>
            <a:r>
              <a:rPr lang="sk-SK" sz="1100" dirty="0"/>
              <a:t> </a:t>
            </a:r>
            <a:r>
              <a:rPr lang="en-US" sz="1100" dirty="0"/>
              <a:t>2016; 3(1):</a:t>
            </a:r>
            <a:r>
              <a:rPr lang="en-US" sz="1100" dirty="0" smtClean="0"/>
              <a:t>121-126</a:t>
            </a:r>
            <a:r>
              <a:rPr lang="sk-SK" sz="1100" dirty="0" smtClean="0"/>
              <a:t>. Dostupné na</a:t>
            </a:r>
            <a:r>
              <a:rPr lang="sk-SK" sz="1100" dirty="0"/>
              <a:t>: </a:t>
            </a:r>
            <a:r>
              <a:rPr lang="sk-SK" sz="1100" dirty="0">
                <a:hlinkClick r:id="rId5"/>
              </a:rPr>
              <a:t>http://</a:t>
            </a:r>
            <a:r>
              <a:rPr lang="sk-SK" sz="1100" dirty="0" smtClean="0">
                <a:hlinkClick r:id="rId5"/>
              </a:rPr>
              <a:t>www.apjhs.com/pdf/18-Upper-limb-nerve-conduction-parameters-of-healthy-young-adults.pdf</a:t>
            </a:r>
            <a:r>
              <a:rPr lang="sk-SK" sz="1100" dirty="0" smtClean="0"/>
              <a:t> </a:t>
            </a:r>
          </a:p>
          <a:p>
            <a:r>
              <a:rPr lang="sk-SK" sz="1100" dirty="0"/>
              <a:t>Anna </a:t>
            </a:r>
            <a:r>
              <a:rPr lang="sk-SK" sz="1100" dirty="0" err="1"/>
              <a:t>Dobisová</a:t>
            </a:r>
            <a:r>
              <a:rPr lang="sk-SK" sz="1100" dirty="0"/>
              <a:t>.  Využitie povrchovej </a:t>
            </a:r>
            <a:r>
              <a:rPr lang="sk-SK" sz="1100" dirty="0" err="1"/>
              <a:t>elektromyografie</a:t>
            </a:r>
            <a:r>
              <a:rPr lang="sk-SK" sz="1100" dirty="0"/>
              <a:t> v klinickej praxi. Bakalárska práca. 2.LFUK Praha, </a:t>
            </a:r>
            <a:r>
              <a:rPr lang="sk-SK" sz="1100" dirty="0" smtClean="0"/>
              <a:t>2012</a:t>
            </a:r>
          </a:p>
          <a:p>
            <a:r>
              <a:rPr lang="sk-SK" sz="1100" dirty="0"/>
              <a:t>Motor </a:t>
            </a:r>
            <a:r>
              <a:rPr lang="sk-SK" sz="1100" dirty="0" err="1"/>
              <a:t>conduction</a:t>
            </a:r>
            <a:r>
              <a:rPr lang="sk-SK" sz="1100" dirty="0"/>
              <a:t> </a:t>
            </a:r>
            <a:r>
              <a:rPr lang="sk-SK" sz="1100" dirty="0" err="1" smtClean="0"/>
              <a:t>velocity</a:t>
            </a:r>
            <a:r>
              <a:rPr lang="sk-SK" sz="1100" dirty="0" smtClean="0"/>
              <a:t>. F6-21, Slides-Ch6. </a:t>
            </a:r>
            <a:r>
              <a:rPr lang="sk-SK" sz="1100" dirty="0" err="1" smtClean="0"/>
              <a:t>Measurements</a:t>
            </a:r>
            <a:r>
              <a:rPr lang="sk-SK" sz="1100" dirty="0" smtClean="0"/>
              <a:t> </a:t>
            </a:r>
            <a:r>
              <a:rPr lang="sk-SK" sz="1100" dirty="0" err="1" smtClean="0"/>
              <a:t>methods</a:t>
            </a:r>
            <a:r>
              <a:rPr lang="sk-SK" sz="1100" dirty="0" smtClean="0"/>
              <a:t> &amp; </a:t>
            </a:r>
            <a:r>
              <a:rPr lang="sk-SK" sz="1100" dirty="0" err="1" smtClean="0"/>
              <a:t>values</a:t>
            </a:r>
            <a:r>
              <a:rPr lang="sk-SK" sz="1100" dirty="0" smtClean="0"/>
              <a:t>. Album6.5 &amp; </a:t>
            </a:r>
            <a:r>
              <a:rPr lang="sk-SK" sz="1100" dirty="0" err="1" smtClean="0"/>
              <a:t>Chameleon</a:t>
            </a:r>
            <a:r>
              <a:rPr lang="sk-SK" sz="1100" dirty="0" smtClean="0"/>
              <a:t> skin. </a:t>
            </a:r>
            <a:r>
              <a:rPr lang="sk-SK" sz="1100" dirty="0"/>
              <a:t>Dostupné na: </a:t>
            </a:r>
            <a:r>
              <a:rPr lang="sk-SK" sz="1100" dirty="0">
                <a:hlinkClick r:id="rId6"/>
              </a:rPr>
              <a:t>http://130.237.83.53/medicaldevices/album/Ch%206%20Measurement%20methods%20&amp;%</a:t>
            </a:r>
            <a:r>
              <a:rPr lang="sk-SK" sz="1100" dirty="0" smtClean="0">
                <a:hlinkClick r:id="rId6"/>
              </a:rPr>
              <a:t>20values/slides/F%206-20%20Electromyography.html</a:t>
            </a:r>
            <a:r>
              <a:rPr lang="sk-SK" sz="1100" dirty="0" smtClean="0"/>
              <a:t>  </a:t>
            </a:r>
            <a:endParaRPr lang="sk-SK" sz="1100" dirty="0"/>
          </a:p>
        </p:txBody>
      </p:sp>
    </p:spTree>
    <p:extLst>
      <p:ext uri="{BB962C8B-B14F-4D97-AF65-F5344CB8AC3E}">
        <p14:creationId xmlns:p14="http://schemas.microsoft.com/office/powerpoint/2010/main" val="35840938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Motív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1_Motív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ív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3389</TotalTime>
  <Words>2039</Words>
  <Application>Microsoft Office PowerPoint</Application>
  <PresentationFormat>Prezentácia na obrazovke (4:3)</PresentationFormat>
  <Paragraphs>211</Paragraphs>
  <Slides>26</Slides>
  <Notes>4</Notes>
  <HiddenSlides>0</HiddenSlides>
  <MMClips>0</MMClips>
  <ScaleCrop>false</ScaleCrop>
  <HeadingPairs>
    <vt:vector size="6" baseType="variant">
      <vt:variant>
        <vt:lpstr>Použité písma</vt:lpstr>
      </vt:variant>
      <vt:variant>
        <vt:i4>6</vt:i4>
      </vt:variant>
      <vt:variant>
        <vt:lpstr>Motív</vt:lpstr>
      </vt:variant>
      <vt:variant>
        <vt:i4>2</vt:i4>
      </vt:variant>
      <vt:variant>
        <vt:lpstr>Nadpisy snímok</vt:lpstr>
      </vt:variant>
      <vt:variant>
        <vt:i4>26</vt:i4>
      </vt:variant>
    </vt:vector>
  </HeadingPairs>
  <TitlesOfParts>
    <vt:vector size="34" baseType="lpstr">
      <vt:lpstr>Arial</vt:lpstr>
      <vt:lpstr>Calibri</vt:lpstr>
      <vt:lpstr>Cambria Math</vt:lpstr>
      <vt:lpstr>Shonar Bangla</vt:lpstr>
      <vt:lpstr>Times New Roman</vt:lpstr>
      <vt:lpstr>Trebuchet MS</vt:lpstr>
      <vt:lpstr>Motív Office</vt:lpstr>
      <vt:lpstr>1_Motív Office</vt:lpstr>
      <vt:lpstr>Elektrodiagnostické metódy </vt:lpstr>
      <vt:lpstr>Základné pojmy - čo treba vedieť </vt:lpstr>
      <vt:lpstr>Jónové zloženie bunky, kľudový membránový potenciál</vt:lpstr>
      <vt:lpstr>Akčný potenciál (AP)</vt:lpstr>
      <vt:lpstr>Porovnanie kľudového a akčného potenciálu</vt:lpstr>
      <vt:lpstr>Šírenie AP</vt:lpstr>
      <vt:lpstr>Čo ovplyvňuje šírenie AP</vt:lpstr>
      <vt:lpstr>Synaptický prenos</vt:lpstr>
      <vt:lpstr>Synaptický prenos – chemický prenos</vt:lpstr>
      <vt:lpstr>Motorická jednotka (MU)</vt:lpstr>
      <vt:lpstr>Aktívne elektrické vlastnosti tkanív  a orgánov -</vt:lpstr>
      <vt:lpstr>Neurofyziologické vyšetrovacie metódy Elektromyografia (EMG), Elektroneurografia ENG</vt:lpstr>
      <vt:lpstr>ENG – elektroneurografia</vt:lpstr>
      <vt:lpstr>EMG krivka je superpozíciou AP motorických jednotiek snímaných jednou elektródou. Tvar a amplitúda závisí od elektrických vlastností tkanív medzi svalom a elektródou</vt:lpstr>
      <vt:lpstr>Zmena EMG záznamu pri rôznych poškodeniach (príklady)</vt:lpstr>
      <vt:lpstr>Bloková schéma EMG prístroja</vt:lpstr>
      <vt:lpstr>Typy elektród - delenie</vt:lpstr>
      <vt:lpstr>Prezentácia programu PowerPoint</vt:lpstr>
      <vt:lpstr>Vplyv teploty na rýchlosť šírenia vzruchu  po nervovom vlákne</vt:lpstr>
      <vt:lpstr>Prezentácia programu PowerPoint</vt:lpstr>
      <vt:lpstr>Vplyv pohlavia na vodivosť a latenciu  n. medianus a n. ulnaris</vt:lpstr>
      <vt:lpstr>Chyby pri zázname EMG</vt:lpstr>
      <vt:lpstr>Porovnanie vlastností signálov základných elektrofyziologických metód</vt:lpstr>
      <vt:lpstr>Využite emg</vt:lpstr>
      <vt:lpstr>Použité zdroje</vt:lpstr>
      <vt:lpstr>Prezentácia programu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Elektrodiagnostické metódy</dc:title>
  <dc:creator>Balázsiová Zuzana</dc:creator>
  <cp:lastModifiedBy>Balázsiová Zuzana</cp:lastModifiedBy>
  <cp:revision>229</cp:revision>
  <cp:lastPrinted>2017-03-20T12:03:43Z</cp:lastPrinted>
  <dcterms:created xsi:type="dcterms:W3CDTF">2017-03-20T10:24:43Z</dcterms:created>
  <dcterms:modified xsi:type="dcterms:W3CDTF">2018-11-02T13:47:24Z</dcterms:modified>
</cp:coreProperties>
</file>