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6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9" r:id="rId13"/>
    <p:sldId id="267" r:id="rId14"/>
    <p:sldId id="268" r:id="rId15"/>
  </p:sldIdLst>
  <p:sldSz cx="12192000" cy="6858000"/>
  <p:notesSz cx="6858000" cy="9144000"/>
  <p:defaultTextStyle>
    <a:defPPr>
      <a:defRPr lang="sk-SK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5" d="100"/>
          <a:sy n="115" d="100"/>
        </p:scale>
        <p:origin x="372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objekt pre hlavičku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3" name="Zástupný objekt pre dá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04CA94F-46E3-4DD9-95F7-AA644805C47B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objekt pre obrázok snímky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k-SK"/>
          </a:p>
        </p:txBody>
      </p:sp>
      <p:sp>
        <p:nvSpPr>
          <p:cNvPr id="5" name="Zástupný objekt pre poznámky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6" name="Zástupný objekt pre pätu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k-SK"/>
          </a:p>
        </p:txBody>
      </p:sp>
      <p:sp>
        <p:nvSpPr>
          <p:cNvPr id="7" name="Zástupný objekt pre číslo snímky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BF40DB-57A0-44CB-9EF5-C95F8179C11B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95118463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obrazu snímky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Zástupný symbol poznámo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k-SK" dirty="0"/>
          </a:p>
        </p:txBody>
      </p:sp>
      <p:sp>
        <p:nvSpPr>
          <p:cNvPr id="4" name="Zástupný symbol čísla snímky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F0598F2-3F6D-4CC1-BEAF-C5A69AECC192}" type="slidenum">
              <a:rPr lang="sk-SK" smtClean="0">
                <a:solidFill>
                  <a:prstClr val="black"/>
                </a:solidFill>
              </a:rPr>
              <a:pPr/>
              <a:t>9</a:t>
            </a:fld>
            <a:endParaRPr lang="sk-SK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7355278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á snímk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sk-SK" smtClean="0"/>
              <a:t>Kliknutím upravte štýl predlohy podnadpisov</a:t>
            </a:r>
            <a:endParaRPr lang="sk-SK"/>
          </a:p>
        </p:txBody>
      </p:sp>
      <p:sp>
        <p:nvSpPr>
          <p:cNvPr id="4" name="Zástupný objekt pre dá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objekt pre pätu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objekt pre číslo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0598734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objekt pre dá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objekt pre pätu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objekt pre číslo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72077316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Hlavička sekc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text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4" name="Zástupný objekt pre dá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objekt pre pätu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objekt pre číslo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38010403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obsah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objekt pre obsah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objekt pre dá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objekt pre pätu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objekt pre číslo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61670555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text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4" name="Zástupný objekt pre obsah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5" name="Zástupný objekt pre text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6" name="Zástupný objekt pre obsah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7" name="Zástupný objekt pre dá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8" name="Zástupný objekt pre pätu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9" name="Zástupný objekt pre číslo snímky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021508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Len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dá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4" name="Zástupný objekt pre pätu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5" name="Zástupný objekt pre číslo snímky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23519298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objekt pre dá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3" name="Zástupný objekt pre pätu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4" name="Zástupný objekt pre číslo snímky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287850604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obsah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objekt pre text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Zástupný objekt pre dá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objekt pre pätu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objekt pre číslo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4132028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ok s popis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obrázok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sk-SK"/>
          </a:p>
        </p:txBody>
      </p:sp>
      <p:sp>
        <p:nvSpPr>
          <p:cNvPr id="4" name="Zástupný objekt pre text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sk-SK" smtClean="0"/>
              <a:t>Upraviť štýly predlohy textu</a:t>
            </a:r>
          </a:p>
        </p:txBody>
      </p:sp>
      <p:sp>
        <p:nvSpPr>
          <p:cNvPr id="5" name="Zástupný objekt pre dá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6" name="Zástupný objekt pre pätu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7" name="Zástupný objekt pre číslo snímky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89975714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z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z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objekt pre dá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objekt pre pätu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objekt pre číslo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126112361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Z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vislý nadpis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zvislý text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objekt pre dá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objekt pre pätu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k-SK"/>
          </a:p>
        </p:txBody>
      </p:sp>
      <p:sp>
        <p:nvSpPr>
          <p:cNvPr id="6" name="Zástupný objekt pre číslo snímky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5925555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objekt pre nadpis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k-SK" smtClean="0"/>
              <a:t>Upravte štýly predlohy textu</a:t>
            </a:r>
            <a:endParaRPr lang="sk-SK"/>
          </a:p>
        </p:txBody>
      </p:sp>
      <p:sp>
        <p:nvSpPr>
          <p:cNvPr id="3" name="Zástupný objekt pre text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sk-SK" smtClean="0"/>
              <a:t>Upraviť štýly predlohy textu</a:t>
            </a:r>
          </a:p>
          <a:p>
            <a:pPr lvl="1"/>
            <a:r>
              <a:rPr lang="sk-SK" smtClean="0"/>
              <a:t>Druhá úroveň</a:t>
            </a:r>
          </a:p>
          <a:p>
            <a:pPr lvl="2"/>
            <a:r>
              <a:rPr lang="sk-SK" smtClean="0"/>
              <a:t>Tretia úroveň</a:t>
            </a:r>
          </a:p>
          <a:p>
            <a:pPr lvl="3"/>
            <a:r>
              <a:rPr lang="sk-SK" smtClean="0"/>
              <a:t>Štvrtá úroveň</a:t>
            </a:r>
          </a:p>
          <a:p>
            <a:pPr lvl="4"/>
            <a:r>
              <a:rPr lang="sk-SK" smtClean="0"/>
              <a:t>Piata úroveň</a:t>
            </a:r>
            <a:endParaRPr lang="sk-SK"/>
          </a:p>
        </p:txBody>
      </p:sp>
      <p:sp>
        <p:nvSpPr>
          <p:cNvPr id="4" name="Zástupný objekt pre dátum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3EEAE0A-3164-46F0-A08D-81CBFB904983}" type="datetimeFigureOut">
              <a:rPr lang="sk-SK" smtClean="0"/>
              <a:t>2. 11. 2018</a:t>
            </a:fld>
            <a:endParaRPr lang="sk-SK"/>
          </a:p>
        </p:txBody>
      </p:sp>
      <p:sp>
        <p:nvSpPr>
          <p:cNvPr id="5" name="Zástupný objekt pre pätu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k-SK"/>
          </a:p>
        </p:txBody>
      </p:sp>
      <p:sp>
        <p:nvSpPr>
          <p:cNvPr id="6" name="Zástupný objekt pre číslo snímky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068FBE1-1D31-40E3-8A29-062788896143}" type="slidenum">
              <a:rPr lang="sk-SK" smtClean="0"/>
              <a:t>‹#›</a:t>
            </a:fld>
            <a:endParaRPr lang="sk-SK"/>
          </a:p>
        </p:txBody>
      </p:sp>
    </p:spTree>
    <p:extLst>
      <p:ext uri="{BB962C8B-B14F-4D97-AF65-F5344CB8AC3E}">
        <p14:creationId xmlns:p14="http://schemas.microsoft.com/office/powerpoint/2010/main" val="38572421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k-S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4" Type="http://schemas.openxmlformats.org/officeDocument/2006/relationships/hyperlink" Target="http://130.237.83.53/medicaldevices/album/Ch%206%20Measurement%20methods%20&amp;%20values/slides/F%206-21%20Motor%20conduction%20velocity.jpg" TargetMode="Externa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slideserve.com/corby/obrazy-obrn-n-mediani-n-radialis-ulnaris-et-peronei-communis" TargetMode="External"/><Relationship Id="rId2" Type="http://schemas.openxmlformats.org/officeDocument/2006/relationships/hyperlink" Target="http://130.237.83.53/medicaldevices/album/Ch%206%20Measurement%20methods%20&amp;%20values/slides/F%206-20%20Electromyography.html" TargetMode="External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k-SK" dirty="0" err="1" smtClean="0"/>
              <a:t>Elektromyografia</a:t>
            </a:r>
            <a:r>
              <a:rPr lang="sk-SK" dirty="0" smtClean="0"/>
              <a:t> – praktické cvičenie</a:t>
            </a:r>
            <a:endParaRPr lang="sk-SK" dirty="0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302029" y="6087543"/>
            <a:ext cx="4411287" cy="521075"/>
          </a:xfrm>
        </p:spPr>
        <p:txBody>
          <a:bodyPr/>
          <a:lstStyle/>
          <a:p>
            <a:r>
              <a:rPr lang="sk-SK" dirty="0" smtClean="0"/>
              <a:t>Zuzana </a:t>
            </a:r>
            <a:r>
              <a:rPr lang="sk-SK" dirty="0"/>
              <a:t>B</a:t>
            </a:r>
            <a:r>
              <a:rPr lang="sk-SK" dirty="0" smtClean="0"/>
              <a:t>alázsiová, Daniel Kosnáč</a:t>
            </a:r>
            <a:endParaRPr lang="sk-SK" dirty="0"/>
          </a:p>
        </p:txBody>
      </p:sp>
      <p:sp>
        <p:nvSpPr>
          <p:cNvPr id="4" name="Podnadpis 2"/>
          <p:cNvSpPr txBox="1">
            <a:spLocks/>
          </p:cNvSpPr>
          <p:nvPr/>
        </p:nvSpPr>
        <p:spPr>
          <a:xfrm>
            <a:off x="9839498" y="6087542"/>
            <a:ext cx="1657004" cy="52107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sk-SK" dirty="0" smtClean="0"/>
              <a:t>2017</a:t>
            </a:r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5526796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91544" y="-171400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Praktické cvičenie - </a:t>
            </a:r>
            <a:r>
              <a:rPr lang="sk-SK" sz="3600" dirty="0" err="1"/>
              <a:t>elektroneurografia</a:t>
            </a:r>
            <a:endParaRPr lang="sk-SK" sz="3600" dirty="0"/>
          </a:p>
        </p:txBody>
      </p:sp>
      <p:sp>
        <p:nvSpPr>
          <p:cNvPr id="3" name="Zástupný symbol obsahu 2"/>
          <p:cNvSpPr>
            <a:spLocks noGrp="1"/>
          </p:cNvSpPr>
          <p:nvPr>
            <p:ph idx="1"/>
          </p:nvPr>
        </p:nvSpPr>
        <p:spPr>
          <a:xfrm>
            <a:off x="1991544" y="836713"/>
            <a:ext cx="8229600" cy="4525963"/>
          </a:xfrm>
        </p:spPr>
        <p:txBody>
          <a:bodyPr>
            <a:noAutofit/>
          </a:bodyPr>
          <a:lstStyle/>
          <a:p>
            <a:pPr marL="342900" lvl="1" indent="-342900"/>
            <a:r>
              <a:rPr lang="sk-SK" dirty="0"/>
              <a:t>Cieľ</a:t>
            </a:r>
          </a:p>
          <a:p>
            <a:pPr marL="742950" lvl="2" indent="-342900">
              <a:buFont typeface="Calibri" panose="020F0502020204030204" pitchFamily="34" charset="0"/>
              <a:buChar char="‒"/>
            </a:pPr>
            <a:r>
              <a:rPr lang="sk-SK" sz="2400" dirty="0" smtClean="0"/>
              <a:t>Pomocou systému NEURO-MEP zistiť </a:t>
            </a:r>
            <a:r>
              <a:rPr lang="sk-SK" sz="2400" dirty="0"/>
              <a:t>rýchlosť motorického </a:t>
            </a:r>
            <a:r>
              <a:rPr lang="sk-SK" sz="2400" dirty="0" err="1"/>
              <a:t>ortodrómneho</a:t>
            </a:r>
            <a:r>
              <a:rPr lang="sk-SK" sz="2400" dirty="0"/>
              <a:t> vedenia vzruchu na </a:t>
            </a:r>
            <a:r>
              <a:rPr lang="sk-SK" sz="2400" dirty="0" err="1"/>
              <a:t>n.ulnaris</a:t>
            </a:r>
            <a:r>
              <a:rPr lang="sk-SK" sz="2400" dirty="0"/>
              <a:t> na predlaktí (motorické vedenie – smer vedenia od </a:t>
            </a:r>
            <a:r>
              <a:rPr lang="sk-SK" sz="2400" dirty="0" err="1"/>
              <a:t>proximálneho</a:t>
            </a:r>
            <a:r>
              <a:rPr lang="sk-SK" sz="2400" dirty="0"/>
              <a:t> k </a:t>
            </a:r>
            <a:r>
              <a:rPr lang="sk-SK" sz="2400" dirty="0" err="1"/>
              <a:t>distálnemu</a:t>
            </a:r>
            <a:r>
              <a:rPr lang="sk-SK" sz="2400" dirty="0"/>
              <a:t> koncu, </a:t>
            </a:r>
            <a:r>
              <a:rPr lang="sk-SK" sz="2400" dirty="0" err="1"/>
              <a:t>ortodrómne</a:t>
            </a:r>
            <a:r>
              <a:rPr lang="sk-SK" sz="2400" dirty="0"/>
              <a:t> vedenie – šírenie po neuróne v smere od tela neurónu k </a:t>
            </a:r>
            <a:r>
              <a:rPr lang="sk-SK" sz="2400" dirty="0" err="1"/>
              <a:t>synaptickému</a:t>
            </a:r>
            <a:r>
              <a:rPr lang="sk-SK" sz="2400" dirty="0"/>
              <a:t> spojeniu)</a:t>
            </a:r>
          </a:p>
          <a:p>
            <a:endParaRPr lang="sk-SK" sz="2400" dirty="0"/>
          </a:p>
          <a:p>
            <a:pPr lvl="0"/>
            <a:r>
              <a:rPr lang="sk-SK" sz="2400" dirty="0"/>
              <a:t>Úlohy</a:t>
            </a:r>
          </a:p>
          <a:p>
            <a:pPr lvl="1"/>
            <a:r>
              <a:rPr lang="sk-SK" dirty="0"/>
              <a:t>nasnímajte záznam </a:t>
            </a:r>
            <a:r>
              <a:rPr lang="sk-SK" dirty="0" err="1" smtClean="0"/>
              <a:t>ortotdrómneho</a:t>
            </a:r>
            <a:r>
              <a:rPr lang="sk-SK" dirty="0" smtClean="0"/>
              <a:t> </a:t>
            </a:r>
            <a:r>
              <a:rPr lang="sk-SK" dirty="0"/>
              <a:t>vedenia vzruchu na n. </a:t>
            </a:r>
            <a:r>
              <a:rPr lang="sk-SK" dirty="0" err="1"/>
              <a:t>ulnaris</a:t>
            </a:r>
            <a:r>
              <a:rPr lang="sk-SK" dirty="0"/>
              <a:t> pri stimulácii zápästia a stimulácii v lakťovom ohybe</a:t>
            </a:r>
          </a:p>
          <a:p>
            <a:pPr lvl="1"/>
            <a:r>
              <a:rPr lang="sk-SK" dirty="0"/>
              <a:t>hodnoty v tabuľke upravte s ohľadom na vzdialenosť stimulovaných bodov  a odčítajte rýchlosť vedenia vzruchu n</a:t>
            </a:r>
            <a:r>
              <a:rPr lang="sk-SK" dirty="0" smtClean="0"/>
              <a:t>. </a:t>
            </a:r>
            <a:r>
              <a:rPr lang="sk-SK" dirty="0" err="1" smtClean="0"/>
              <a:t>ulnaris</a:t>
            </a:r>
            <a:r>
              <a:rPr lang="sk-SK" dirty="0" smtClean="0"/>
              <a:t> </a:t>
            </a:r>
            <a:r>
              <a:rPr lang="sk-SK" dirty="0"/>
              <a:t>na predlaktí </a:t>
            </a:r>
          </a:p>
          <a:p>
            <a:endParaRPr lang="sk-SK" sz="2400" dirty="0"/>
          </a:p>
          <a:p>
            <a:pPr lvl="1"/>
            <a:endParaRPr lang="sk-SK" dirty="0"/>
          </a:p>
        </p:txBody>
      </p:sp>
    </p:spTree>
    <p:extLst>
      <p:ext uri="{BB962C8B-B14F-4D97-AF65-F5344CB8AC3E}">
        <p14:creationId xmlns:p14="http://schemas.microsoft.com/office/powerpoint/2010/main" val="20377386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03512" y="476672"/>
            <a:ext cx="4032448" cy="1143000"/>
          </a:xfrm>
        </p:spPr>
        <p:txBody>
          <a:bodyPr>
            <a:noAutofit/>
          </a:bodyPr>
          <a:lstStyle/>
          <a:p>
            <a:r>
              <a:rPr lang="sk-SK" sz="3600" dirty="0"/>
              <a:t>Krok 1 – spustenie, úvodná obrazovka (vypísanie údajov) </a:t>
            </a:r>
          </a:p>
        </p:txBody>
      </p:sp>
      <p:pic>
        <p:nvPicPr>
          <p:cNvPr id="2050" name="Picture 2" descr="F:\návod emg\emg krok2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413" r="34301" b="21252"/>
          <a:stretch/>
        </p:blipFill>
        <p:spPr bwMode="auto">
          <a:xfrm>
            <a:off x="6296025" y="430153"/>
            <a:ext cx="4174976" cy="59111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Šípka doprava 2"/>
          <p:cNvSpPr/>
          <p:nvPr/>
        </p:nvSpPr>
        <p:spPr>
          <a:xfrm rot="2184590">
            <a:off x="7056794" y="5231831"/>
            <a:ext cx="2376264" cy="476672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dirty="0"/>
              <a:t>Po vypísaní  kliknúť</a:t>
            </a:r>
          </a:p>
        </p:txBody>
      </p:sp>
      <p:sp>
        <p:nvSpPr>
          <p:cNvPr id="4" name="BlokTextu 3"/>
          <p:cNvSpPr txBox="1"/>
          <p:nvPr/>
        </p:nvSpPr>
        <p:spPr>
          <a:xfrm>
            <a:off x="6600057" y="1484784"/>
            <a:ext cx="3639779" cy="369332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sk-SK" dirty="0">
                <a:solidFill>
                  <a:srgbClr val="FF0000"/>
                </a:solidFill>
              </a:rPr>
              <a:t>Meno, </a:t>
            </a:r>
            <a:r>
              <a:rPr lang="sk-SK" dirty="0" err="1">
                <a:solidFill>
                  <a:srgbClr val="FF0000"/>
                </a:solidFill>
              </a:rPr>
              <a:t>štud</a:t>
            </a:r>
            <a:r>
              <a:rPr lang="sk-SK" dirty="0">
                <a:solidFill>
                  <a:srgbClr val="FF0000"/>
                </a:solidFill>
              </a:rPr>
              <a:t>. smer a číslo ŠS, pohlavie</a:t>
            </a:r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83633" y="2492897"/>
            <a:ext cx="1584176" cy="209567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921215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81200" y="-243408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Krok 2 – voľba vyšetrenia</a:t>
            </a:r>
          </a:p>
        </p:txBody>
      </p:sp>
      <p:pic>
        <p:nvPicPr>
          <p:cNvPr id="3074" name="Picture 2" descr="F:\návod emg\emg3krok.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042" t="-1482" r="73542" b="46667"/>
          <a:stretch/>
        </p:blipFill>
        <p:spPr bwMode="auto">
          <a:xfrm>
            <a:off x="4799856" y="380662"/>
            <a:ext cx="5508104" cy="61757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Šípka doprava 3"/>
          <p:cNvSpPr/>
          <p:nvPr/>
        </p:nvSpPr>
        <p:spPr>
          <a:xfrm>
            <a:off x="1703512" y="1196752"/>
            <a:ext cx="3456384" cy="909836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dirty="0"/>
              <a:t>1. Motorické </a:t>
            </a:r>
            <a:r>
              <a:rPr lang="sk-SK" dirty="0" err="1"/>
              <a:t>ortodrómne</a:t>
            </a:r>
            <a:r>
              <a:rPr lang="sk-SK" dirty="0"/>
              <a:t> vedenie </a:t>
            </a:r>
          </a:p>
        </p:txBody>
      </p:sp>
      <p:sp>
        <p:nvSpPr>
          <p:cNvPr id="6" name="Šípka doprava 5"/>
          <p:cNvSpPr/>
          <p:nvPr/>
        </p:nvSpPr>
        <p:spPr>
          <a:xfrm>
            <a:off x="1703512" y="2348880"/>
            <a:ext cx="3456384" cy="909836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dirty="0"/>
              <a:t>2. </a:t>
            </a:r>
            <a:r>
              <a:rPr lang="sk-SK" dirty="0" err="1"/>
              <a:t>n.ulnaris</a:t>
            </a:r>
            <a:r>
              <a:rPr lang="sk-SK" dirty="0"/>
              <a:t> v pravo/ vľavo</a:t>
            </a:r>
          </a:p>
        </p:txBody>
      </p:sp>
    </p:spTree>
    <p:extLst>
      <p:ext uri="{BB962C8B-B14F-4D97-AF65-F5344CB8AC3E}">
        <p14:creationId xmlns:p14="http://schemas.microsoft.com/office/powerpoint/2010/main" val="30405237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Skupina 9"/>
          <p:cNvGrpSpPr/>
          <p:nvPr/>
        </p:nvGrpSpPr>
        <p:grpSpPr>
          <a:xfrm>
            <a:off x="1631504" y="1412776"/>
            <a:ext cx="5675740" cy="3026506"/>
            <a:chOff x="0" y="0"/>
            <a:chExt cx="7018317" cy="3526971"/>
          </a:xfrm>
        </p:grpSpPr>
        <p:grpSp>
          <p:nvGrpSpPr>
            <p:cNvPr id="11" name="Skupina 10"/>
            <p:cNvGrpSpPr/>
            <p:nvPr/>
          </p:nvGrpSpPr>
          <p:grpSpPr>
            <a:xfrm>
              <a:off x="0" y="0"/>
              <a:ext cx="7018317" cy="3526971"/>
              <a:chOff x="0" y="0"/>
              <a:chExt cx="7018317" cy="3526971"/>
            </a:xfrm>
          </p:grpSpPr>
          <p:grpSp>
            <p:nvGrpSpPr>
              <p:cNvPr id="13" name="Skupina 12"/>
              <p:cNvGrpSpPr/>
              <p:nvPr/>
            </p:nvGrpSpPr>
            <p:grpSpPr>
              <a:xfrm>
                <a:off x="0" y="0"/>
                <a:ext cx="7018317" cy="3526971"/>
                <a:chOff x="0" y="0"/>
                <a:chExt cx="7018317" cy="3526971"/>
              </a:xfrm>
            </p:grpSpPr>
            <p:pic>
              <p:nvPicPr>
                <p:cNvPr id="15" name="Obrázok 14"/>
                <p:cNvPicPr>
                  <a:picLocks noChangeAspect="1"/>
                </p:cNvPicPr>
                <p:nvPr/>
              </p:nvPicPr>
              <p:blipFill>
                <a:blip r:embed="rId2">
                  <a:extLst>
                    <a:ext uri="{28A0092B-C50C-407E-A947-70E740481C1C}">
                      <a14:useLocalDpi xmlns:a14="http://schemas.microsoft.com/office/drawing/2010/main" val="0"/>
                    </a:ext>
                  </a:extLst>
                </a:blip>
                <a:srcRect/>
                <a:stretch>
                  <a:fillRect/>
                </a:stretch>
              </p:blipFill>
              <p:spPr bwMode="auto">
                <a:xfrm>
                  <a:off x="0" y="0"/>
                  <a:ext cx="7018317" cy="3526971"/>
                </a:xfrm>
                <a:prstGeom prst="rect">
                  <a:avLst/>
                </a:prstGeom>
                <a:noFill/>
                <a:ln>
                  <a:noFill/>
                </a:ln>
              </p:spPr>
            </p:pic>
            <p:sp>
              <p:nvSpPr>
                <p:cNvPr id="16" name="Čiarová bublina 1 15"/>
                <p:cNvSpPr/>
                <p:nvPr/>
              </p:nvSpPr>
              <p:spPr>
                <a:xfrm>
                  <a:off x="712330" y="2268186"/>
                  <a:ext cx="2047947" cy="732778"/>
                </a:xfrm>
                <a:prstGeom prst="borderCallout1">
                  <a:avLst>
                    <a:gd name="adj1" fmla="val 23231"/>
                    <a:gd name="adj2" fmla="val 102202"/>
                    <a:gd name="adj3" fmla="val -57271"/>
                    <a:gd name="adj4" fmla="val 130415"/>
                  </a:avLst>
                </a:prstGeom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ot="0" spcFirstLastPara="0" vert="horz" wrap="square" lIns="91440" tIns="45720" rIns="91440" bIns="45720" numCol="1" spcCol="0" rtlCol="0" fromWordArt="0" anchor="ctr" anchorCtr="0" forceAA="0" compatLnSpc="1">
                  <a:prstTxWarp prst="textNoShape">
                    <a:avLst/>
                  </a:prstTxWarp>
                  <a:noAutofit/>
                </a:bodyPr>
                <a:lstStyle/>
                <a:p>
                  <a:pPr algn="ctr">
                    <a:lnSpc>
                      <a:spcPct val="115000"/>
                    </a:lnSpc>
                    <a:spcAft>
                      <a:spcPts val="1000"/>
                    </a:spcAft>
                  </a:pPr>
                  <a:r>
                    <a:rPr lang="sk-SK" sz="2000" b="1" dirty="0">
                      <a:solidFill>
                        <a:schemeClr val="tx1"/>
                      </a:solidFill>
                      <a:ea typeface="Calibri"/>
                      <a:cs typeface="Times New Roman"/>
                    </a:rPr>
                    <a:t>Aktívna elektróda</a:t>
                  </a:r>
                </a:p>
              </p:txBody>
            </p:sp>
          </p:grpSp>
          <p:sp>
            <p:nvSpPr>
              <p:cNvPr id="14" name="Čiarová bublina 1 13"/>
              <p:cNvSpPr/>
              <p:nvPr/>
            </p:nvSpPr>
            <p:spPr>
              <a:xfrm>
                <a:off x="4417433" y="2660071"/>
                <a:ext cx="1887517" cy="696541"/>
              </a:xfrm>
              <a:prstGeom prst="borderCallout1">
                <a:avLst>
                  <a:gd name="adj1" fmla="val 31398"/>
                  <a:gd name="adj2" fmla="val 246"/>
                  <a:gd name="adj3" fmla="val -88295"/>
                  <a:gd name="adj4" fmla="val 15509"/>
                </a:avLst>
              </a:prstGeom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pPr algn="ctr">
                  <a:lnSpc>
                    <a:spcPct val="115000"/>
                  </a:lnSpc>
                  <a:spcAft>
                    <a:spcPts val="1000"/>
                  </a:spcAft>
                </a:pPr>
                <a:r>
                  <a:rPr lang="sk-SK" sz="2000" b="1" dirty="0">
                    <a:solidFill>
                      <a:srgbClr val="FF0000"/>
                    </a:solidFill>
                    <a:ea typeface="Calibri"/>
                    <a:cs typeface="Times New Roman"/>
                  </a:rPr>
                  <a:t>Referenčná elektróda</a:t>
                </a:r>
              </a:p>
            </p:txBody>
          </p:sp>
        </p:grpSp>
        <p:sp>
          <p:nvSpPr>
            <p:cNvPr id="12" name="Čiarová bublina 1 11"/>
            <p:cNvSpPr/>
            <p:nvPr/>
          </p:nvSpPr>
          <p:spPr>
            <a:xfrm>
              <a:off x="2397151" y="419576"/>
              <a:ext cx="1887517" cy="755238"/>
            </a:xfrm>
            <a:prstGeom prst="borderCallout1">
              <a:avLst>
                <a:gd name="adj1" fmla="val 43647"/>
                <a:gd name="adj2" fmla="val -2586"/>
                <a:gd name="adj3" fmla="val 141577"/>
                <a:gd name="adj4" fmla="val -53023"/>
              </a:avLst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>
                <a:lnSpc>
                  <a:spcPct val="115000"/>
                </a:lnSpc>
                <a:spcAft>
                  <a:spcPts val="1000"/>
                </a:spcAft>
              </a:pPr>
              <a:r>
                <a:rPr lang="sk-SK" sz="2000" b="1" dirty="0">
                  <a:ea typeface="Calibri"/>
                  <a:cs typeface="Times New Roman"/>
                </a:rPr>
                <a:t>Stimulačná elektróda</a:t>
              </a:r>
            </a:p>
          </p:txBody>
        </p:sp>
      </p:grpSp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sk-SK" sz="3600" dirty="0"/>
              <a:t>Krok 3 – montáž elektród </a:t>
            </a:r>
            <a:r>
              <a:rPr lang="sk-SK" sz="2800" dirty="0"/>
              <a:t>– pokožku odmastiť </a:t>
            </a:r>
            <a:r>
              <a:rPr lang="sk-SK" sz="2800" dirty="0" err="1"/>
              <a:t>benzinalkoholom</a:t>
            </a:r>
            <a:r>
              <a:rPr lang="sk-SK" sz="2800" dirty="0"/>
              <a:t>, zmenšiť odpor </a:t>
            </a:r>
            <a:r>
              <a:rPr lang="sk-SK" sz="2800" dirty="0" err="1"/>
              <a:t>fyziolog</a:t>
            </a:r>
            <a:r>
              <a:rPr lang="sk-SK" sz="2800" dirty="0"/>
              <a:t>. roztokom</a:t>
            </a:r>
          </a:p>
        </p:txBody>
      </p:sp>
      <p:pic>
        <p:nvPicPr>
          <p:cNvPr id="7" name="Obrázok 6" descr="Výsledok vyh&amp;lcaron;adávania obrázkov pre dopyt n ulnaris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039" t="19897" r="4282" b="24277"/>
          <a:stretch/>
        </p:blipFill>
        <p:spPr bwMode="auto">
          <a:xfrm>
            <a:off x="6987351" y="3032708"/>
            <a:ext cx="3569970" cy="3500755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8" name="Zaoblený obdĺžnik 7"/>
          <p:cNvSpPr/>
          <p:nvPr/>
        </p:nvSpPr>
        <p:spPr>
          <a:xfrm rot="2792201">
            <a:off x="8965246" y="4637138"/>
            <a:ext cx="652780" cy="250190"/>
          </a:xfrm>
          <a:prstGeom prst="roundRect">
            <a:avLst/>
          </a:prstGeom>
          <a:solidFill>
            <a:schemeClr val="tx1">
              <a:alpha val="49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k-SK"/>
          </a:p>
        </p:txBody>
      </p:sp>
      <p:sp>
        <p:nvSpPr>
          <p:cNvPr id="9" name="Čiarová bublina 2 8"/>
          <p:cNvSpPr/>
          <p:nvPr/>
        </p:nvSpPr>
        <p:spPr>
          <a:xfrm>
            <a:off x="6987352" y="3987914"/>
            <a:ext cx="1484913" cy="451368"/>
          </a:xfrm>
          <a:prstGeom prst="borderCallout2">
            <a:avLst>
              <a:gd name="adj1" fmla="val 52604"/>
              <a:gd name="adj2" fmla="val 103171"/>
              <a:gd name="adj3" fmla="val 132745"/>
              <a:gd name="adj4" fmla="val 141404"/>
              <a:gd name="adj5" fmla="val 128322"/>
              <a:gd name="adj6" fmla="val 138433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sk-SK" sz="2000" b="1" dirty="0">
                <a:solidFill>
                  <a:schemeClr val="tx1"/>
                </a:solidFill>
                <a:ea typeface="Calibri"/>
                <a:cs typeface="Times New Roman"/>
              </a:rPr>
              <a:t>uzemnenie</a:t>
            </a:r>
          </a:p>
        </p:txBody>
      </p:sp>
      <p:sp>
        <p:nvSpPr>
          <p:cNvPr id="17" name="BlokTextu 16"/>
          <p:cNvSpPr txBox="1"/>
          <p:nvPr/>
        </p:nvSpPr>
        <p:spPr>
          <a:xfrm>
            <a:off x="3262166" y="6533463"/>
            <a:ext cx="843030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200" dirty="0" smtClean="0"/>
              <a:t>Obrázok prevzatý (upravený) z: https</a:t>
            </a:r>
            <a:r>
              <a:rPr lang="sk-SK" sz="1200" dirty="0"/>
              <a:t>://www.slideserve.com/corby/obrazy-obrn-n-mediani-n-radialis-ulnaris-et-peronei-communis</a:t>
            </a:r>
          </a:p>
        </p:txBody>
      </p:sp>
    </p:spTree>
    <p:extLst>
      <p:ext uri="{BB962C8B-B14F-4D97-AF65-F5344CB8AC3E}">
        <p14:creationId xmlns:p14="http://schemas.microsoft.com/office/powerpoint/2010/main" val="39327808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Nadpis 3"/>
          <p:cNvSpPr>
            <a:spLocks noGrp="1"/>
          </p:cNvSpPr>
          <p:nvPr>
            <p:ph type="title"/>
          </p:nvPr>
        </p:nvSpPr>
        <p:spPr>
          <a:xfrm>
            <a:off x="730188" y="216317"/>
            <a:ext cx="10515600" cy="1325563"/>
          </a:xfrm>
        </p:spPr>
        <p:txBody>
          <a:bodyPr>
            <a:normAutofit/>
          </a:bodyPr>
          <a:lstStyle/>
          <a:p>
            <a:r>
              <a:rPr lang="sk-SK" sz="3600" dirty="0"/>
              <a:t>Krok 3a – identifikovať miesta stimulácie – nestimulovať v blízkosti uzemnenia</a:t>
            </a:r>
          </a:p>
        </p:txBody>
      </p:sp>
      <p:pic>
        <p:nvPicPr>
          <p:cNvPr id="6" name="Obrázok 5" descr="Výsledok vyh&amp;lcaron;adávania obrázkov pre dopyt n ulnaris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039" t="19897" r="4282" b="24277"/>
          <a:stretch/>
        </p:blipFill>
        <p:spPr bwMode="auto">
          <a:xfrm>
            <a:off x="3143673" y="1340769"/>
            <a:ext cx="5688631" cy="4968551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7" name="Šípka doľava 6"/>
          <p:cNvSpPr/>
          <p:nvPr/>
        </p:nvSpPr>
        <p:spPr>
          <a:xfrm>
            <a:off x="5879976" y="4293096"/>
            <a:ext cx="2773486" cy="799402"/>
          </a:xfrm>
          <a:prstGeom prst="leftArrow">
            <a:avLst/>
          </a:prstGeom>
          <a:solidFill>
            <a:srgbClr val="FF0000">
              <a:alpha val="5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marL="342900" indent="-342900" algn="ctr">
              <a:lnSpc>
                <a:spcPct val="115000"/>
              </a:lnSpc>
              <a:spcAft>
                <a:spcPts val="1000"/>
              </a:spcAft>
              <a:buFont typeface="+mj-lt"/>
              <a:buAutoNum type="arabicPeriod"/>
            </a:pPr>
            <a:r>
              <a:rPr lang="sk-SK" sz="2000" dirty="0">
                <a:ea typeface="Calibri"/>
                <a:cs typeface="Times New Roman"/>
              </a:rPr>
              <a:t>Miesto stimulácie</a:t>
            </a:r>
          </a:p>
        </p:txBody>
      </p:sp>
      <p:sp>
        <p:nvSpPr>
          <p:cNvPr id="8" name="Šípka doľava 7"/>
          <p:cNvSpPr/>
          <p:nvPr/>
        </p:nvSpPr>
        <p:spPr>
          <a:xfrm>
            <a:off x="7914504" y="2996952"/>
            <a:ext cx="2645993" cy="799402"/>
          </a:xfrm>
          <a:prstGeom prst="leftArrow">
            <a:avLst/>
          </a:prstGeom>
          <a:solidFill>
            <a:srgbClr val="FF0000">
              <a:alpha val="5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sk-SK" sz="2000">
                <a:ea typeface="Calibri"/>
                <a:cs typeface="Times New Roman"/>
              </a:rPr>
              <a:t>2. Miesto stimulácie</a:t>
            </a:r>
          </a:p>
        </p:txBody>
      </p:sp>
      <p:sp>
        <p:nvSpPr>
          <p:cNvPr id="9" name="Zaoblený obdĺžnik 8"/>
          <p:cNvSpPr/>
          <p:nvPr/>
        </p:nvSpPr>
        <p:spPr>
          <a:xfrm rot="2792201">
            <a:off x="6352202" y="3588636"/>
            <a:ext cx="926477" cy="398671"/>
          </a:xfrm>
          <a:prstGeom prst="roundRect">
            <a:avLst/>
          </a:prstGeom>
          <a:solidFill>
            <a:schemeClr val="tx1">
              <a:alpha val="49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endParaRPr lang="sk-SK"/>
          </a:p>
        </p:txBody>
      </p:sp>
      <p:sp>
        <p:nvSpPr>
          <p:cNvPr id="10" name="Čiarová bublina 2 9"/>
          <p:cNvSpPr/>
          <p:nvPr/>
        </p:nvSpPr>
        <p:spPr>
          <a:xfrm>
            <a:off x="3652114" y="2729283"/>
            <a:ext cx="1673602" cy="535338"/>
          </a:xfrm>
          <a:prstGeom prst="borderCallout2">
            <a:avLst>
              <a:gd name="adj1" fmla="val 100963"/>
              <a:gd name="adj2" fmla="val 98900"/>
              <a:gd name="adj3" fmla="val 192285"/>
              <a:gd name="adj4" fmla="val 186600"/>
              <a:gd name="adj5" fmla="val 142681"/>
              <a:gd name="adj6" fmla="val 138080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sk-SK" sz="1400" dirty="0">
                <a:ea typeface="Calibri"/>
                <a:cs typeface="Times New Roman"/>
              </a:rPr>
              <a:t>uzemnenie</a:t>
            </a:r>
            <a:endParaRPr lang="sk-SK" sz="1100" dirty="0">
              <a:ea typeface="Calibri"/>
              <a:cs typeface="Times New Roman"/>
            </a:endParaRPr>
          </a:p>
        </p:txBody>
      </p:sp>
      <p:sp>
        <p:nvSpPr>
          <p:cNvPr id="2" name="BlokTextu 1"/>
          <p:cNvSpPr txBox="1"/>
          <p:nvPr/>
        </p:nvSpPr>
        <p:spPr>
          <a:xfrm>
            <a:off x="362650" y="5672231"/>
            <a:ext cx="210566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k-SK" sz="1200" dirty="0" smtClean="0"/>
              <a:t>Obrázok prevzatý (upravený) z: https</a:t>
            </a:r>
            <a:r>
              <a:rPr lang="sk-SK" sz="1200" dirty="0"/>
              <a:t>://www.slideserve.com/corby/obrazy-obrn-n-mediani-n-radialis-ulnaris-et-peronei-communis</a:t>
            </a:r>
          </a:p>
        </p:txBody>
      </p:sp>
    </p:spTree>
    <p:extLst>
      <p:ext uri="{BB962C8B-B14F-4D97-AF65-F5344CB8AC3E}">
        <p14:creationId xmlns:p14="http://schemas.microsoft.com/office/powerpoint/2010/main" val="6522785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864593" y="-90264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Krok 4 </a:t>
            </a:r>
            <a:r>
              <a:rPr lang="sk-SK" sz="3100" dirty="0"/>
              <a:t>– tesne pred stimuláciou, stimulácia, hľadanie miesta stimulácie </a:t>
            </a:r>
          </a:p>
        </p:txBody>
      </p:sp>
      <p:grpSp>
        <p:nvGrpSpPr>
          <p:cNvPr id="14" name="Skupina 13"/>
          <p:cNvGrpSpPr/>
          <p:nvPr/>
        </p:nvGrpSpPr>
        <p:grpSpPr>
          <a:xfrm>
            <a:off x="1524000" y="908720"/>
            <a:ext cx="8747448" cy="5041806"/>
            <a:chOff x="0" y="979482"/>
            <a:chExt cx="8747448" cy="5041806"/>
          </a:xfrm>
        </p:grpSpPr>
        <p:pic>
          <p:nvPicPr>
            <p:cNvPr id="4098" name="Picture 2" descr="F:\návod emg\emgkrok4a.jpg"/>
            <p:cNvPicPr>
              <a:picLocks noChangeAspect="1" noChangeArrowheads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174" t="-278" r="51948" b="52911"/>
            <a:stretch/>
          </p:blipFill>
          <p:spPr bwMode="auto">
            <a:xfrm>
              <a:off x="0" y="979482"/>
              <a:ext cx="8747448" cy="504180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6" name="Šípka doprava 5"/>
            <p:cNvSpPr/>
            <p:nvPr/>
          </p:nvSpPr>
          <p:spPr>
            <a:xfrm rot="19770647">
              <a:off x="9744" y="1532574"/>
              <a:ext cx="2698751" cy="1660041"/>
            </a:xfrm>
            <a:prstGeom prst="rightArrow">
              <a:avLst/>
            </a:prstGeom>
            <a:solidFill>
              <a:srgbClr val="FF0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sk-SK" sz="2000" b="1" dirty="0"/>
                <a:t>1. Kontrola kontaktov elektróda - pokožka</a:t>
              </a:r>
            </a:p>
          </p:txBody>
        </p:sp>
      </p:grpSp>
      <p:sp>
        <p:nvSpPr>
          <p:cNvPr id="7" name="Šípka doľava 6"/>
          <p:cNvSpPr/>
          <p:nvPr/>
        </p:nvSpPr>
        <p:spPr>
          <a:xfrm rot="3409139">
            <a:off x="3807843" y="2646658"/>
            <a:ext cx="3271919" cy="655558"/>
          </a:xfrm>
          <a:prstGeom prst="lef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b="1" dirty="0"/>
              <a:t>3.Nahrávanie záznamu</a:t>
            </a:r>
          </a:p>
        </p:txBody>
      </p:sp>
      <p:sp>
        <p:nvSpPr>
          <p:cNvPr id="10" name="Šípka doľava 9"/>
          <p:cNvSpPr/>
          <p:nvPr/>
        </p:nvSpPr>
        <p:spPr>
          <a:xfrm rot="1687827">
            <a:off x="5150814" y="2063246"/>
            <a:ext cx="2880320" cy="504056"/>
          </a:xfrm>
          <a:prstGeom prst="lef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b="1" dirty="0"/>
              <a:t>4.Opakovaná stimulácia</a:t>
            </a:r>
          </a:p>
        </p:txBody>
      </p:sp>
      <p:sp>
        <p:nvSpPr>
          <p:cNvPr id="12" name="Šípka doľava 11"/>
          <p:cNvSpPr/>
          <p:nvPr/>
        </p:nvSpPr>
        <p:spPr>
          <a:xfrm>
            <a:off x="6105199" y="1304763"/>
            <a:ext cx="2880320" cy="504056"/>
          </a:xfrm>
          <a:prstGeom prst="lef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b="1" dirty="0"/>
              <a:t>5.Ukončenie záznamu</a:t>
            </a:r>
          </a:p>
        </p:txBody>
      </p:sp>
      <p:sp>
        <p:nvSpPr>
          <p:cNvPr id="11" name="Obdĺžnik 10"/>
          <p:cNvSpPr/>
          <p:nvPr/>
        </p:nvSpPr>
        <p:spPr>
          <a:xfrm>
            <a:off x="5807968" y="1412776"/>
            <a:ext cx="288032" cy="288033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4" name="Obdĺžnik 3"/>
          <p:cNvSpPr/>
          <p:nvPr/>
        </p:nvSpPr>
        <p:spPr>
          <a:xfrm>
            <a:off x="7007671" y="4005064"/>
            <a:ext cx="3456384" cy="1800200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sk-SK" sz="2400" b="1" dirty="0"/>
              <a:t>2. Nastavenie: </a:t>
            </a:r>
            <a:r>
              <a:rPr lang="sk-SK" sz="2400" dirty="0"/>
              <a:t>I=5mA,t=0,2ms,f=1Hz-počas stimulu zvyšovať I, pokiaľ krivka mení tvar (rastie pík)</a:t>
            </a:r>
          </a:p>
        </p:txBody>
      </p:sp>
    </p:spTree>
    <p:extLst>
      <p:ext uri="{BB962C8B-B14F-4D97-AF65-F5344CB8AC3E}">
        <p14:creationId xmlns:p14="http://schemas.microsoft.com/office/powerpoint/2010/main" val="12798076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F:\návod emg\emgkrok5a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2057" r="12759" b="3333"/>
          <a:stretch/>
        </p:blipFill>
        <p:spPr bwMode="auto">
          <a:xfrm>
            <a:off x="1524000" y="1543471"/>
            <a:ext cx="9193259" cy="38297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06835" y="33015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Krok 5 – </a:t>
            </a:r>
            <a:r>
              <a:rPr lang="sk-SK" sz="2700" dirty="0"/>
              <a:t>zmena miesta stimulácie (krok 3a, 4, 5),</a:t>
            </a:r>
            <a:br>
              <a:rPr lang="sk-SK" sz="2700" dirty="0"/>
            </a:br>
            <a:r>
              <a:rPr lang="sk-SK" sz="2700" dirty="0"/>
              <a:t>zadanie vzdialeností v mm</a:t>
            </a:r>
          </a:p>
        </p:txBody>
      </p:sp>
      <p:sp>
        <p:nvSpPr>
          <p:cNvPr id="6" name="Šípka doľava 5"/>
          <p:cNvSpPr/>
          <p:nvPr/>
        </p:nvSpPr>
        <p:spPr>
          <a:xfrm rot="19070300">
            <a:off x="1601081" y="3569570"/>
            <a:ext cx="2254364" cy="1422042"/>
          </a:xfrm>
          <a:prstGeom prst="lef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b="1" dirty="0"/>
              <a:t>1. Zadanie vzdialenosti</a:t>
            </a:r>
          </a:p>
        </p:txBody>
      </p:sp>
      <p:sp>
        <p:nvSpPr>
          <p:cNvPr id="7" name="Šípka doprava 6"/>
          <p:cNvSpPr/>
          <p:nvPr/>
        </p:nvSpPr>
        <p:spPr>
          <a:xfrm rot="20830397">
            <a:off x="6897468" y="2103720"/>
            <a:ext cx="2445688" cy="1008112"/>
          </a:xfrm>
          <a:prstGeom prst="rightArrow">
            <a:avLst/>
          </a:prstGeom>
          <a:solidFill>
            <a:srgbClr val="FF0000">
              <a:alpha val="6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b="1" dirty="0"/>
              <a:t>2. Zápis údajov  (mm)</a:t>
            </a:r>
          </a:p>
        </p:txBody>
      </p:sp>
      <p:sp>
        <p:nvSpPr>
          <p:cNvPr id="9" name="Šípka doprava 8"/>
          <p:cNvSpPr/>
          <p:nvPr/>
        </p:nvSpPr>
        <p:spPr>
          <a:xfrm rot="20830397">
            <a:off x="7545540" y="2997583"/>
            <a:ext cx="2445688" cy="1008112"/>
          </a:xfrm>
          <a:prstGeom prst="rightArrow">
            <a:avLst/>
          </a:prstGeom>
          <a:solidFill>
            <a:srgbClr val="FF0000">
              <a:alpha val="60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b="1" dirty="0"/>
              <a:t>3. výsledok(m/s)</a:t>
            </a:r>
          </a:p>
        </p:txBody>
      </p:sp>
    </p:spTree>
    <p:extLst>
      <p:ext uri="{BB962C8B-B14F-4D97-AF65-F5344CB8AC3E}">
        <p14:creationId xmlns:p14="http://schemas.microsoft.com/office/powerpoint/2010/main" val="15340859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Nadpis 4"/>
          <p:cNvSpPr>
            <a:spLocks noGrp="1"/>
          </p:cNvSpPr>
          <p:nvPr>
            <p:ph type="title"/>
          </p:nvPr>
        </p:nvSpPr>
        <p:spPr>
          <a:xfrm>
            <a:off x="1780493" y="-99392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Meranie vzdialeností</a:t>
            </a: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4463"/>
          <a:stretch/>
        </p:blipFill>
        <p:spPr bwMode="auto">
          <a:xfrm>
            <a:off x="1524000" y="1197634"/>
            <a:ext cx="5298836" cy="566036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3" name="Rovná spojovacia šípka 2"/>
          <p:cNvCxnSpPr/>
          <p:nvPr/>
        </p:nvCxnSpPr>
        <p:spPr>
          <a:xfrm>
            <a:off x="3791744" y="4528104"/>
            <a:ext cx="0" cy="360040"/>
          </a:xfrm>
          <a:prstGeom prst="straightConnector1">
            <a:avLst/>
          </a:prstGeom>
          <a:ln w="28575">
            <a:solidFill>
              <a:schemeClr val="tx1"/>
            </a:solidFill>
            <a:tailEnd type="triangle" w="med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Rovná spojovacia šípka 8"/>
          <p:cNvCxnSpPr/>
          <p:nvPr/>
        </p:nvCxnSpPr>
        <p:spPr>
          <a:xfrm>
            <a:off x="4028306" y="4528104"/>
            <a:ext cx="0" cy="360040"/>
          </a:xfrm>
          <a:prstGeom prst="straightConnector1">
            <a:avLst/>
          </a:prstGeom>
          <a:ln w="28575">
            <a:solidFill>
              <a:schemeClr val="tx1"/>
            </a:solidFill>
            <a:tailEnd type="triangle" w="med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BlokTextu 3"/>
          <p:cNvSpPr txBox="1"/>
          <p:nvPr/>
        </p:nvSpPr>
        <p:spPr>
          <a:xfrm>
            <a:off x="2949890" y="4339843"/>
            <a:ext cx="90300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1600" b="1" dirty="0">
                <a:solidFill>
                  <a:prstClr val="black"/>
                </a:solidFill>
              </a:rPr>
              <a:t>podnet1</a:t>
            </a:r>
          </a:p>
        </p:txBody>
      </p:sp>
      <p:sp>
        <p:nvSpPr>
          <p:cNvPr id="12" name="BlokTextu 11"/>
          <p:cNvSpPr txBox="1"/>
          <p:nvPr/>
        </p:nvSpPr>
        <p:spPr>
          <a:xfrm>
            <a:off x="4088051" y="4339843"/>
            <a:ext cx="145713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1600" b="1" dirty="0">
                <a:solidFill>
                  <a:prstClr val="black"/>
                </a:solidFill>
              </a:rPr>
              <a:t>EMG elektróda</a:t>
            </a:r>
          </a:p>
        </p:txBody>
      </p:sp>
      <p:sp>
        <p:nvSpPr>
          <p:cNvPr id="14" name="BlokTextu 13"/>
          <p:cNvSpPr txBox="1"/>
          <p:nvPr/>
        </p:nvSpPr>
        <p:spPr>
          <a:xfrm>
            <a:off x="2711624" y="6090592"/>
            <a:ext cx="637670" cy="21544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endParaRPr lang="sk-SK" sz="800" dirty="0">
              <a:solidFill>
                <a:prstClr val="black"/>
              </a:solidFill>
            </a:endParaRPr>
          </a:p>
        </p:txBody>
      </p:sp>
      <p:sp>
        <p:nvSpPr>
          <p:cNvPr id="2" name="BlokTextu 1"/>
          <p:cNvSpPr txBox="1"/>
          <p:nvPr/>
        </p:nvSpPr>
        <p:spPr>
          <a:xfrm>
            <a:off x="6023992" y="2492896"/>
            <a:ext cx="4320480" cy="2308324"/>
          </a:xfrm>
          <a:prstGeom prst="rect">
            <a:avLst/>
          </a:prstGeom>
          <a:solidFill>
            <a:schemeClr val="tx2"/>
          </a:solidFill>
        </p:spPr>
        <p:txBody>
          <a:bodyPr wrap="square" rtlCol="0">
            <a:spAutoFit/>
          </a:bodyPr>
          <a:lstStyle/>
          <a:p>
            <a:pPr marL="342900" indent="-342900">
              <a:buFontTx/>
              <a:buAutoNum type="arabicPeriod"/>
            </a:pPr>
            <a:r>
              <a:rPr lang="sk-SK" sz="2400" dirty="0">
                <a:solidFill>
                  <a:srgbClr val="FFFF00"/>
                </a:solidFill>
              </a:rPr>
              <a:t>Vzdialenosť – medzi bodom stimulácie na zápästí a aktívnou elektródou</a:t>
            </a:r>
          </a:p>
          <a:p>
            <a:pPr marL="342900" indent="-342900">
              <a:buFontTx/>
              <a:buAutoNum type="arabicPeriod"/>
            </a:pPr>
            <a:r>
              <a:rPr lang="sk-SK" sz="2400" dirty="0">
                <a:solidFill>
                  <a:srgbClr val="FFFF00"/>
                </a:solidFill>
              </a:rPr>
              <a:t>Vzdialenosť – medzi bodom stimulácie na zápästí a v lakťovom ohybe</a:t>
            </a:r>
          </a:p>
        </p:txBody>
      </p:sp>
      <p:cxnSp>
        <p:nvCxnSpPr>
          <p:cNvPr id="15" name="Rovná spojovacia šípka 14"/>
          <p:cNvCxnSpPr/>
          <p:nvPr/>
        </p:nvCxnSpPr>
        <p:spPr>
          <a:xfrm>
            <a:off x="2351584" y="1868924"/>
            <a:ext cx="1656184" cy="0"/>
          </a:xfrm>
          <a:prstGeom prst="straightConnector1">
            <a:avLst/>
          </a:prstGeom>
          <a:ln w="63500">
            <a:solidFill>
              <a:srgbClr val="FF0000"/>
            </a:solidFill>
            <a:headEnd type="arrow"/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Rovná spojovacia šípka 20"/>
          <p:cNvCxnSpPr/>
          <p:nvPr/>
        </p:nvCxnSpPr>
        <p:spPr>
          <a:xfrm>
            <a:off x="3821928" y="4581128"/>
            <a:ext cx="185841" cy="0"/>
          </a:xfrm>
          <a:prstGeom prst="straightConnector1">
            <a:avLst/>
          </a:prstGeom>
          <a:ln w="38100">
            <a:solidFill>
              <a:srgbClr val="FF0000"/>
            </a:solidFill>
            <a:headEnd type="none" w="sm" len="lg"/>
            <a:tailEnd type="none" w="sm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BlokTextu 25"/>
          <p:cNvSpPr txBox="1"/>
          <p:nvPr/>
        </p:nvSpPr>
        <p:spPr>
          <a:xfrm>
            <a:off x="5087888" y="1916833"/>
            <a:ext cx="216024" cy="46166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sk-SK" sz="2400" b="1" dirty="0"/>
              <a:t>2</a:t>
            </a:r>
          </a:p>
        </p:txBody>
      </p:sp>
      <p:sp>
        <p:nvSpPr>
          <p:cNvPr id="28" name="BlokTextu 27"/>
          <p:cNvSpPr txBox="1"/>
          <p:nvPr/>
        </p:nvSpPr>
        <p:spPr>
          <a:xfrm>
            <a:off x="4943872" y="4725145"/>
            <a:ext cx="216024" cy="461665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sk-SK" sz="2400" b="1" dirty="0"/>
              <a:t>1</a:t>
            </a:r>
          </a:p>
        </p:txBody>
      </p:sp>
      <p:sp>
        <p:nvSpPr>
          <p:cNvPr id="27" name="BlokTextu 26"/>
          <p:cNvSpPr txBox="1"/>
          <p:nvPr/>
        </p:nvSpPr>
        <p:spPr>
          <a:xfrm>
            <a:off x="3969816" y="2708921"/>
            <a:ext cx="476412" cy="30777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sk-SK" sz="1400" b="1" dirty="0"/>
              <a:t>mm</a:t>
            </a:r>
          </a:p>
        </p:txBody>
      </p:sp>
      <p:sp>
        <p:nvSpPr>
          <p:cNvPr id="30" name="BlokTextu 29"/>
          <p:cNvSpPr txBox="1"/>
          <p:nvPr/>
        </p:nvSpPr>
        <p:spPr>
          <a:xfrm>
            <a:off x="3880302" y="5687670"/>
            <a:ext cx="415498" cy="26161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sk-SK" sz="1100" b="1" dirty="0"/>
              <a:t>mm</a:t>
            </a:r>
          </a:p>
        </p:txBody>
      </p:sp>
      <p:sp>
        <p:nvSpPr>
          <p:cNvPr id="38" name="Ovál 37"/>
          <p:cNvSpPr/>
          <p:nvPr/>
        </p:nvSpPr>
        <p:spPr>
          <a:xfrm>
            <a:off x="3935760" y="2159565"/>
            <a:ext cx="144016" cy="143135"/>
          </a:xfrm>
          <a:prstGeom prst="ellipse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k-SK"/>
          </a:p>
        </p:txBody>
      </p:sp>
      <p:sp>
        <p:nvSpPr>
          <p:cNvPr id="40" name="BlokTextu 39"/>
          <p:cNvSpPr txBox="1"/>
          <p:nvPr/>
        </p:nvSpPr>
        <p:spPr>
          <a:xfrm>
            <a:off x="3636549" y="2302699"/>
            <a:ext cx="90300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1600" b="1" dirty="0">
                <a:solidFill>
                  <a:srgbClr val="FF0000"/>
                </a:solidFill>
              </a:rPr>
              <a:t>podnet1</a:t>
            </a:r>
          </a:p>
        </p:txBody>
      </p:sp>
      <p:cxnSp>
        <p:nvCxnSpPr>
          <p:cNvPr id="41" name="Rovná spojovacia šípka 40"/>
          <p:cNvCxnSpPr/>
          <p:nvPr/>
        </p:nvCxnSpPr>
        <p:spPr>
          <a:xfrm>
            <a:off x="4018087" y="1736812"/>
            <a:ext cx="0" cy="360040"/>
          </a:xfrm>
          <a:prstGeom prst="straightConnector1">
            <a:avLst/>
          </a:prstGeom>
          <a:ln w="28575">
            <a:solidFill>
              <a:srgbClr val="FF0000"/>
            </a:solidFill>
            <a:tailEnd type="triangle" w="med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BlokTextu 41"/>
          <p:cNvSpPr txBox="1"/>
          <p:nvPr/>
        </p:nvSpPr>
        <p:spPr>
          <a:xfrm>
            <a:off x="2769978" y="1167136"/>
            <a:ext cx="340158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sk-SK" sz="2400" b="1" dirty="0"/>
              <a:t>2</a:t>
            </a:r>
          </a:p>
        </p:txBody>
      </p:sp>
      <p:sp>
        <p:nvSpPr>
          <p:cNvPr id="20" name="Obdĺžnik 19"/>
          <p:cNvSpPr/>
          <p:nvPr/>
        </p:nvSpPr>
        <p:spPr>
          <a:xfrm>
            <a:off x="7479026" y="6198314"/>
            <a:ext cx="4572000" cy="461665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sk-SK" sz="800" dirty="0" smtClean="0"/>
              <a:t>Obrázok (upravený) prevzatý z: </a:t>
            </a:r>
            <a:r>
              <a:rPr lang="sk-SK" sz="800" dirty="0" smtClean="0">
                <a:hlinkClick r:id="rId4"/>
              </a:rPr>
              <a:t>http</a:t>
            </a:r>
            <a:r>
              <a:rPr lang="sk-SK" sz="800" dirty="0">
                <a:hlinkClick r:id="rId4"/>
              </a:rPr>
              <a:t>://130.237.83.53/medicaldevices/album/Ch%206%20Measurement%20methods%20&amp;%</a:t>
            </a:r>
            <a:r>
              <a:rPr lang="sk-SK" sz="800" dirty="0" smtClean="0">
                <a:hlinkClick r:id="rId4"/>
              </a:rPr>
              <a:t>20values/slides/F%206-21%20Motor%20conduction%20velocity.jpg</a:t>
            </a:r>
            <a:r>
              <a:rPr lang="sk-SK" sz="800" dirty="0" smtClean="0"/>
              <a:t> </a:t>
            </a:r>
            <a:endParaRPr lang="sk-SK" sz="800" dirty="0"/>
          </a:p>
        </p:txBody>
      </p:sp>
    </p:spTree>
    <p:extLst>
      <p:ext uri="{BB962C8B-B14F-4D97-AF65-F5344CB8AC3E}">
        <p14:creationId xmlns:p14="http://schemas.microsoft.com/office/powerpoint/2010/main" val="27643906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81200" y="-27384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Krok 6– vytvorenie reportu</a:t>
            </a:r>
          </a:p>
        </p:txBody>
      </p:sp>
      <p:pic>
        <p:nvPicPr>
          <p:cNvPr id="7170" name="Picture 2" descr="F:\návod emg\emgkrok8.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08" r="69509" b="41921"/>
          <a:stretch/>
        </p:blipFill>
        <p:spPr bwMode="auto">
          <a:xfrm>
            <a:off x="5087888" y="1124745"/>
            <a:ext cx="5256584" cy="559394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Šípka doprava 3"/>
          <p:cNvSpPr/>
          <p:nvPr/>
        </p:nvSpPr>
        <p:spPr>
          <a:xfrm>
            <a:off x="3925131" y="908720"/>
            <a:ext cx="1800200" cy="1008112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b="1" dirty="0"/>
              <a:t>1. report</a:t>
            </a:r>
          </a:p>
        </p:txBody>
      </p:sp>
      <p:sp>
        <p:nvSpPr>
          <p:cNvPr id="6" name="Šípka doprava 5"/>
          <p:cNvSpPr/>
          <p:nvPr/>
        </p:nvSpPr>
        <p:spPr>
          <a:xfrm>
            <a:off x="2711625" y="3417661"/>
            <a:ext cx="2418581" cy="1008112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b="1" dirty="0"/>
              <a:t>2. Nový report (podrobný)</a:t>
            </a:r>
          </a:p>
        </p:txBody>
      </p:sp>
    </p:spTree>
    <p:extLst>
      <p:ext uri="{BB962C8B-B14F-4D97-AF65-F5344CB8AC3E}">
        <p14:creationId xmlns:p14="http://schemas.microsoft.com/office/powerpoint/2010/main" val="41615943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5" name="Picture 3" descr="F:\návod emg\emgkrok11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38" t="40838" r="51209" b="8190"/>
          <a:stretch/>
        </p:blipFill>
        <p:spPr bwMode="auto">
          <a:xfrm>
            <a:off x="1544589" y="620689"/>
            <a:ext cx="4826625" cy="33807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991544" y="-171400"/>
            <a:ext cx="8229600" cy="1143000"/>
          </a:xfrm>
        </p:spPr>
        <p:txBody>
          <a:bodyPr>
            <a:normAutofit/>
          </a:bodyPr>
          <a:lstStyle/>
          <a:p>
            <a:r>
              <a:rPr lang="sk-SK" sz="3600" dirty="0"/>
              <a:t>Krok 7 – uloženie reportu</a:t>
            </a:r>
          </a:p>
        </p:txBody>
      </p:sp>
      <p:pic>
        <p:nvPicPr>
          <p:cNvPr id="8194" name="Picture 2" descr="F:\návod emg\emgkrok10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68955" b="23318"/>
          <a:stretch/>
        </p:blipFill>
        <p:spPr bwMode="auto">
          <a:xfrm>
            <a:off x="6593210" y="620689"/>
            <a:ext cx="4074790" cy="62373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Šípka doprava 3"/>
          <p:cNvSpPr/>
          <p:nvPr/>
        </p:nvSpPr>
        <p:spPr>
          <a:xfrm rot="19933828">
            <a:off x="7015954" y="1124063"/>
            <a:ext cx="1360416" cy="576064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400" b="1" dirty="0"/>
              <a:t>1. tlačiť</a:t>
            </a:r>
          </a:p>
        </p:txBody>
      </p:sp>
      <p:sp>
        <p:nvSpPr>
          <p:cNvPr id="6" name="Šípka doprava 5"/>
          <p:cNvSpPr/>
          <p:nvPr/>
        </p:nvSpPr>
        <p:spPr>
          <a:xfrm rot="2435514">
            <a:off x="5761294" y="4730383"/>
            <a:ext cx="3074875" cy="1763930"/>
          </a:xfrm>
          <a:prstGeom prst="rightArrow">
            <a:avLst/>
          </a:prstGeom>
          <a:solidFill>
            <a:srgbClr val="FF0000">
              <a:alpha val="62000"/>
            </a:srgb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400" b="1" dirty="0"/>
              <a:t>2. Otvoriť v novom</a:t>
            </a:r>
          </a:p>
          <a:p>
            <a:pPr algn="ctr"/>
            <a:r>
              <a:rPr lang="sk-SK" sz="2400" b="1" dirty="0"/>
              <a:t> okne </a:t>
            </a:r>
            <a:r>
              <a:rPr lang="sk-SK" sz="2400" b="1" dirty="0" err="1"/>
              <a:t>printing</a:t>
            </a:r>
            <a:endParaRPr lang="sk-SK" sz="2400" b="1" dirty="0"/>
          </a:p>
        </p:txBody>
      </p:sp>
      <p:sp>
        <p:nvSpPr>
          <p:cNvPr id="10" name="Šípka doprava 9"/>
          <p:cNvSpPr/>
          <p:nvPr/>
        </p:nvSpPr>
        <p:spPr>
          <a:xfrm rot="19805600">
            <a:off x="1650747" y="3391368"/>
            <a:ext cx="3282526" cy="1428178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400" b="1" dirty="0"/>
              <a:t>3. Vpísať názov súboru, uložiť</a:t>
            </a:r>
          </a:p>
        </p:txBody>
      </p:sp>
    </p:spTree>
    <p:extLst>
      <p:ext uri="{BB962C8B-B14F-4D97-AF65-F5344CB8AC3E}">
        <p14:creationId xmlns:p14="http://schemas.microsoft.com/office/powerpoint/2010/main" val="26816080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438506" y="398375"/>
            <a:ext cx="4390505" cy="1325563"/>
          </a:xfrm>
        </p:spPr>
        <p:txBody>
          <a:bodyPr/>
          <a:lstStyle/>
          <a:p>
            <a:r>
              <a:rPr lang="sk-SK" dirty="0" smtClean="0"/>
              <a:t>Vytlačený report</a:t>
            </a:r>
            <a:endParaRPr lang="sk-SK" dirty="0"/>
          </a:p>
        </p:txBody>
      </p:sp>
      <p:pic>
        <p:nvPicPr>
          <p:cNvPr id="6" name="Obrázok 5"/>
          <p:cNvPicPr>
            <a:picLocks noChangeAspect="1"/>
          </p:cNvPicPr>
          <p:nvPr/>
        </p:nvPicPr>
        <p:blipFill rotWithShape="1">
          <a:blip r:embed="rId2"/>
          <a:srcRect l="27499" t="14525" r="41204" b="19815"/>
          <a:stretch/>
        </p:blipFill>
        <p:spPr>
          <a:xfrm>
            <a:off x="341746" y="170257"/>
            <a:ext cx="5723468" cy="67542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8766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567996" y="188640"/>
            <a:ext cx="9837066" cy="1143000"/>
          </a:xfrm>
        </p:spPr>
        <p:txBody>
          <a:bodyPr>
            <a:normAutofit fontScale="90000"/>
          </a:bodyPr>
          <a:lstStyle/>
          <a:p>
            <a:r>
              <a:rPr lang="sk-SK" sz="4000" dirty="0"/>
              <a:t>Krok 8 – vytvorenie nového hárku na </a:t>
            </a:r>
            <a:r>
              <a:rPr lang="sk-SK" sz="4000" dirty="0" smtClean="0"/>
              <a:t>ďalšie meranie</a:t>
            </a:r>
            <a:endParaRPr lang="sk-SK" sz="3200" dirty="0">
              <a:solidFill>
                <a:srgbClr val="FF0000"/>
              </a:solidFill>
            </a:endParaRPr>
          </a:p>
        </p:txBody>
      </p:sp>
      <p:pic>
        <p:nvPicPr>
          <p:cNvPr id="1026" name="Picture 2" descr="C:\Users\zuzana.balazsiova\Desktop\EMG\neprepísať meranie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69176" y="1700809"/>
            <a:ext cx="8796467" cy="49480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Šípka doľava 5"/>
          <p:cNvSpPr/>
          <p:nvPr/>
        </p:nvSpPr>
        <p:spPr>
          <a:xfrm rot="3409139">
            <a:off x="1146744" y="3213760"/>
            <a:ext cx="3271919" cy="955560"/>
          </a:xfrm>
          <a:prstGeom prst="lef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sk-SK" sz="2000" dirty="0"/>
              <a:t>1. Motorické </a:t>
            </a:r>
            <a:r>
              <a:rPr lang="sk-SK" sz="2000" dirty="0" err="1"/>
              <a:t>ortodrómne</a:t>
            </a:r>
            <a:r>
              <a:rPr lang="sk-SK" sz="2000" dirty="0"/>
              <a:t> vedenie </a:t>
            </a:r>
          </a:p>
        </p:txBody>
      </p:sp>
    </p:spTree>
    <p:extLst>
      <p:ext uri="{BB962C8B-B14F-4D97-AF65-F5344CB8AC3E}">
        <p14:creationId xmlns:p14="http://schemas.microsoft.com/office/powerpoint/2010/main" val="319319627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k-SK" dirty="0" smtClean="0"/>
              <a:t>Použité zdroje:</a:t>
            </a:r>
            <a:endParaRPr lang="sk-SK" dirty="0"/>
          </a:p>
        </p:txBody>
      </p:sp>
      <p:sp>
        <p:nvSpPr>
          <p:cNvPr id="3" name="Obdĺžnik 2"/>
          <p:cNvSpPr/>
          <p:nvPr/>
        </p:nvSpPr>
        <p:spPr>
          <a:xfrm>
            <a:off x="249382" y="1690688"/>
            <a:ext cx="11554691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+mj-lt"/>
              <a:buAutoNum type="arabicPeriod"/>
            </a:pPr>
            <a:r>
              <a:rPr lang="sk-SK" dirty="0"/>
              <a:t>Motor </a:t>
            </a:r>
            <a:r>
              <a:rPr lang="sk-SK" dirty="0" err="1"/>
              <a:t>conduction</a:t>
            </a:r>
            <a:r>
              <a:rPr lang="sk-SK" dirty="0"/>
              <a:t> </a:t>
            </a:r>
            <a:r>
              <a:rPr lang="sk-SK" dirty="0" err="1"/>
              <a:t>velocity</a:t>
            </a:r>
            <a:r>
              <a:rPr lang="sk-SK" dirty="0"/>
              <a:t>. F6-21, Slides-Ch6. </a:t>
            </a:r>
            <a:r>
              <a:rPr lang="sk-SK" dirty="0" err="1"/>
              <a:t>Measurements</a:t>
            </a:r>
            <a:r>
              <a:rPr lang="sk-SK" dirty="0"/>
              <a:t> </a:t>
            </a:r>
            <a:r>
              <a:rPr lang="sk-SK" dirty="0" err="1"/>
              <a:t>methods</a:t>
            </a:r>
            <a:r>
              <a:rPr lang="sk-SK" dirty="0"/>
              <a:t> &amp; </a:t>
            </a:r>
            <a:r>
              <a:rPr lang="sk-SK" dirty="0" err="1"/>
              <a:t>values</a:t>
            </a:r>
            <a:r>
              <a:rPr lang="sk-SK" dirty="0"/>
              <a:t>. Album6.5 &amp; </a:t>
            </a:r>
            <a:r>
              <a:rPr lang="sk-SK" dirty="0" err="1"/>
              <a:t>Chameleon</a:t>
            </a:r>
            <a:r>
              <a:rPr lang="sk-SK" dirty="0"/>
              <a:t> skin. Dostupné na: </a:t>
            </a:r>
            <a:r>
              <a:rPr lang="sk-SK" dirty="0">
                <a:hlinkClick r:id="rId2"/>
              </a:rPr>
              <a:t>http://130.237.83.53/medicaldevices/album/Ch%206%20Measurement%20methods%20&amp;%20values/slides/F%206-20%20Electromyography.html</a:t>
            </a:r>
            <a:r>
              <a:rPr lang="sk-SK" dirty="0"/>
              <a:t> </a:t>
            </a:r>
            <a:endParaRPr lang="sk-SK" dirty="0" smtClean="0"/>
          </a:p>
          <a:p>
            <a:pPr marL="342900" indent="-342900">
              <a:buFont typeface="+mj-lt"/>
              <a:buAutoNum type="arabicPeriod"/>
            </a:pPr>
            <a:r>
              <a:rPr lang="sk-SK" dirty="0" smtClean="0"/>
              <a:t>Neuro-MEP.NET. </a:t>
            </a:r>
            <a:r>
              <a:rPr lang="sk-SK" dirty="0" err="1" smtClean="0"/>
              <a:t>Uživateľský</a:t>
            </a:r>
            <a:r>
              <a:rPr lang="sk-SK" dirty="0" smtClean="0"/>
              <a:t> návod ver. 3.0. </a:t>
            </a:r>
            <a:r>
              <a:rPr lang="sk-SK" dirty="0" err="1"/>
              <a:t>Neurosoft</a:t>
            </a:r>
            <a:r>
              <a:rPr lang="sk-SK" dirty="0"/>
              <a:t>, Ruská </a:t>
            </a:r>
            <a:r>
              <a:rPr lang="sk-SK" dirty="0" err="1"/>
              <a:t>feredácia</a:t>
            </a:r>
            <a:r>
              <a:rPr lang="sk-SK" dirty="0"/>
              <a:t>. Zastúpenie v SR:  ADAMED </a:t>
            </a:r>
            <a:r>
              <a:rPr lang="sk-SK" dirty="0" err="1"/>
              <a:t>s.r.o</a:t>
            </a:r>
            <a:r>
              <a:rPr lang="sk-SK" dirty="0"/>
              <a:t> </a:t>
            </a:r>
            <a:r>
              <a:rPr lang="sk-SK" dirty="0" smtClean="0"/>
              <a:t>Piešťany</a:t>
            </a:r>
          </a:p>
          <a:p>
            <a:pPr marL="342900" indent="-342900">
              <a:buFont typeface="+mj-lt"/>
              <a:buAutoNum type="arabicPeriod"/>
            </a:pPr>
            <a:r>
              <a:rPr lang="sk-SK" dirty="0" err="1" smtClean="0"/>
              <a:t>Březinová</a:t>
            </a:r>
            <a:r>
              <a:rPr lang="sk-SK" dirty="0" smtClean="0"/>
              <a:t>, K. </a:t>
            </a:r>
            <a:r>
              <a:rPr lang="sk-SK" dirty="0"/>
              <a:t>Obrazy </a:t>
            </a:r>
            <a:r>
              <a:rPr lang="sk-SK" dirty="0" err="1"/>
              <a:t>obrn</a:t>
            </a:r>
            <a:r>
              <a:rPr lang="sk-SK" dirty="0"/>
              <a:t> n. </a:t>
            </a:r>
            <a:r>
              <a:rPr lang="sk-SK" dirty="0" err="1"/>
              <a:t>mediani</a:t>
            </a:r>
            <a:r>
              <a:rPr lang="sk-SK" dirty="0"/>
              <a:t>, n. </a:t>
            </a:r>
            <a:r>
              <a:rPr lang="sk-SK" dirty="0" err="1"/>
              <a:t>radialis</a:t>
            </a:r>
            <a:r>
              <a:rPr lang="sk-SK" dirty="0"/>
              <a:t>, </a:t>
            </a:r>
            <a:r>
              <a:rPr lang="sk-SK" dirty="0" err="1"/>
              <a:t>ulnaris</a:t>
            </a:r>
            <a:r>
              <a:rPr lang="sk-SK" dirty="0"/>
              <a:t> et </a:t>
            </a:r>
            <a:r>
              <a:rPr lang="sk-SK" dirty="0" err="1"/>
              <a:t>peronei</a:t>
            </a:r>
            <a:r>
              <a:rPr lang="sk-SK" dirty="0"/>
              <a:t> </a:t>
            </a:r>
            <a:r>
              <a:rPr lang="sk-SK" dirty="0" err="1"/>
              <a:t>communis</a:t>
            </a:r>
            <a:r>
              <a:rPr lang="sk-SK" dirty="0"/>
              <a:t> - PowerPoint PPT </a:t>
            </a:r>
            <a:r>
              <a:rPr lang="sk-SK" dirty="0" err="1" smtClean="0"/>
              <a:t>Presentation</a:t>
            </a:r>
            <a:r>
              <a:rPr lang="sk-SK" dirty="0" smtClean="0"/>
              <a:t>. Dostupné na</a:t>
            </a:r>
            <a:r>
              <a:rPr lang="sk-SK" dirty="0"/>
              <a:t>: </a:t>
            </a:r>
            <a:r>
              <a:rPr lang="sk-SK" dirty="0">
                <a:hlinkClick r:id="rId3"/>
              </a:rPr>
              <a:t>https://</a:t>
            </a:r>
            <a:r>
              <a:rPr lang="sk-SK" dirty="0" smtClean="0">
                <a:hlinkClick r:id="rId3"/>
              </a:rPr>
              <a:t>www.slideserve.com/corby/obrazy-obrn-n-mediani-n-radialis-ulnaris-et-peronei-communis</a:t>
            </a:r>
            <a:r>
              <a:rPr lang="sk-SK" dirty="0" smtClean="0"/>
              <a:t> </a:t>
            </a:r>
            <a:endParaRPr lang="sk-SK" dirty="0"/>
          </a:p>
          <a:p>
            <a:pPr marL="342900" indent="-342900">
              <a:buFont typeface="+mj-lt"/>
              <a:buAutoNum type="arabicPeriod"/>
            </a:pPr>
            <a:endParaRPr lang="sk-SK" dirty="0"/>
          </a:p>
          <a:p>
            <a:pPr marL="342900" indent="-342900">
              <a:buFont typeface="+mj-lt"/>
              <a:buAutoNum type="arabicPeriod"/>
            </a:pPr>
            <a:endParaRPr lang="sk-SK" dirty="0" smtClean="0"/>
          </a:p>
        </p:txBody>
      </p:sp>
    </p:spTree>
    <p:extLst>
      <p:ext uri="{BB962C8B-B14F-4D97-AF65-F5344CB8AC3E}">
        <p14:creationId xmlns:p14="http://schemas.microsoft.com/office/powerpoint/2010/main" val="2891542992"/>
      </p:ext>
    </p:extLst>
  </p:cSld>
  <p:clrMapOvr>
    <a:masterClrMapping/>
  </p:clrMapOvr>
</p:sld>
</file>

<file path=ppt/theme/theme1.xml><?xml version="1.0" encoding="utf-8"?>
<a:theme xmlns:a="http://schemas.openxmlformats.org/drawingml/2006/main" name="Motív balíka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Motív balíka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184</TotalTime>
  <Words>424</Words>
  <Application>Microsoft Office PowerPoint</Application>
  <PresentationFormat>Širokouhlá</PresentationFormat>
  <Paragraphs>65</Paragraphs>
  <Slides>14</Slides>
  <Notes>1</Notes>
  <HiddenSlides>0</HiddenSlides>
  <MMClips>0</MMClips>
  <ScaleCrop>false</ScaleCrop>
  <HeadingPairs>
    <vt:vector size="6" baseType="variant">
      <vt:variant>
        <vt:lpstr>Použité písma</vt:lpstr>
      </vt:variant>
      <vt:variant>
        <vt:i4>4</vt:i4>
      </vt:variant>
      <vt:variant>
        <vt:lpstr>Motív</vt:lpstr>
      </vt:variant>
      <vt:variant>
        <vt:i4>1</vt:i4>
      </vt:variant>
      <vt:variant>
        <vt:lpstr>Nadpisy snímok</vt:lpstr>
      </vt:variant>
      <vt:variant>
        <vt:i4>14</vt:i4>
      </vt:variant>
    </vt:vector>
  </HeadingPairs>
  <TitlesOfParts>
    <vt:vector size="19" baseType="lpstr">
      <vt:lpstr>Arial</vt:lpstr>
      <vt:lpstr>Calibri</vt:lpstr>
      <vt:lpstr>Calibri Light</vt:lpstr>
      <vt:lpstr>Times New Roman</vt:lpstr>
      <vt:lpstr>Motív balíka Office</vt:lpstr>
      <vt:lpstr>Elektromyografia – praktické cvičenie</vt:lpstr>
      <vt:lpstr>Praktické cvičenie - elektroneurografia</vt:lpstr>
      <vt:lpstr>Krok 1 – spustenie, úvodná obrazovka (vypísanie údajov) </vt:lpstr>
      <vt:lpstr>Krok 2 – voľba vyšetrenia</vt:lpstr>
      <vt:lpstr>Krok 3 – montáž elektród – pokožku odmastiť benzinalkoholom, zmenšiť odpor fyziolog. roztokom</vt:lpstr>
      <vt:lpstr>Krok 3a – identifikovať miesta stimulácie – nestimulovať v blízkosti uzemnenia</vt:lpstr>
      <vt:lpstr>Krok 4 – tesne pred stimuláciou, stimulácia, hľadanie miesta stimulácie </vt:lpstr>
      <vt:lpstr>Krok 5 – zmena miesta stimulácie (krok 3a, 4, 5), zadanie vzdialeností v mm</vt:lpstr>
      <vt:lpstr>Meranie vzdialeností</vt:lpstr>
      <vt:lpstr>Krok 6– vytvorenie reportu</vt:lpstr>
      <vt:lpstr>Krok 7 – uloženie reportu</vt:lpstr>
      <vt:lpstr>Vytlačený report</vt:lpstr>
      <vt:lpstr>Krok 8 – vytvorenie nového hárku na ďalšie meranie</vt:lpstr>
      <vt:lpstr>Použité zdroje:</vt:lpstr>
    </vt:vector>
  </TitlesOfParts>
  <Company>LFUK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Elektromyografia – praktické cvičenie</dc:title>
  <dc:creator>Balázsiová Zuzana</dc:creator>
  <cp:lastModifiedBy>Balázsiová Zuzana</cp:lastModifiedBy>
  <cp:revision>9</cp:revision>
  <dcterms:created xsi:type="dcterms:W3CDTF">2018-02-01T13:32:27Z</dcterms:created>
  <dcterms:modified xsi:type="dcterms:W3CDTF">2018-11-02T14:28:13Z</dcterms:modified>
</cp:coreProperties>
</file>