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9144000" cy="6858000" type="screen4x3"/>
  <p:notesSz cx="6858000" cy="9947275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6C0A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48" autoAdjust="0"/>
    <p:restoredTop sz="94660"/>
  </p:normalViewPr>
  <p:slideViewPr>
    <p:cSldViewPr>
      <p:cViewPr>
        <p:scale>
          <a:sx n="100" d="100"/>
          <a:sy n="100" d="100"/>
        </p:scale>
        <p:origin x="-2262" y="-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fonendoskop!$I$202</c:f>
              <c:strCache>
                <c:ptCount val="1"/>
                <c:pt idx="0">
                  <c:v>0 dôvodov</c:v>
                </c:pt>
              </c:strCache>
            </c:strRef>
          </c:tx>
          <c:invertIfNegative val="0"/>
          <c:cat>
            <c:strRef>
              <c:f>fonendoskop!$J$201:$N$201</c:f>
              <c:strCache>
                <c:ptCount val="5"/>
                <c:pt idx="0">
                  <c:v>LFUK</c:v>
                </c:pt>
                <c:pt idx="1">
                  <c:v>doma</c:v>
                </c:pt>
                <c:pt idx="2">
                  <c:v>práca </c:v>
                </c:pt>
                <c:pt idx="3">
                  <c:v>VŠ, ine študium</c:v>
                </c:pt>
                <c:pt idx="4">
                  <c:v>VŠ+práca</c:v>
                </c:pt>
              </c:strCache>
            </c:strRef>
          </c:cat>
          <c:val>
            <c:numRef>
              <c:f>fonendoskop!$J$202:$N$202</c:f>
              <c:numCache>
                <c:formatCode>General</c:formatCode>
                <c:ptCount val="5"/>
                <c:pt idx="0">
                  <c:v>6</c:v>
                </c:pt>
                <c:pt idx="1">
                  <c:v>1</c:v>
                </c:pt>
                <c:pt idx="2">
                  <c:v>3</c:v>
                </c:pt>
                <c:pt idx="3">
                  <c:v>8</c:v>
                </c:pt>
                <c:pt idx="4">
                  <c:v>0</c:v>
                </c:pt>
              </c:numCache>
            </c:numRef>
          </c:val>
        </c:ser>
        <c:ser>
          <c:idx val="1"/>
          <c:order val="1"/>
          <c:tx>
            <c:strRef>
              <c:f>fonendoskop!$I$203</c:f>
              <c:strCache>
                <c:ptCount val="1"/>
                <c:pt idx="0">
                  <c:v>1 dôvod</c:v>
                </c:pt>
              </c:strCache>
            </c:strRef>
          </c:tx>
          <c:invertIfNegative val="0"/>
          <c:cat>
            <c:strRef>
              <c:f>fonendoskop!$J$201:$N$201</c:f>
              <c:strCache>
                <c:ptCount val="5"/>
                <c:pt idx="0">
                  <c:v>LFUK</c:v>
                </c:pt>
                <c:pt idx="1">
                  <c:v>doma</c:v>
                </c:pt>
                <c:pt idx="2">
                  <c:v>práca </c:v>
                </c:pt>
                <c:pt idx="3">
                  <c:v>VŠ, ine študium</c:v>
                </c:pt>
                <c:pt idx="4">
                  <c:v>VŠ+práca</c:v>
                </c:pt>
              </c:strCache>
            </c:strRef>
          </c:cat>
          <c:val>
            <c:numRef>
              <c:f>fonendoskop!$J$203:$N$203</c:f>
              <c:numCache>
                <c:formatCode>General</c:formatCode>
                <c:ptCount val="5"/>
                <c:pt idx="0">
                  <c:v>52</c:v>
                </c:pt>
                <c:pt idx="1">
                  <c:v>3</c:v>
                </c:pt>
                <c:pt idx="2">
                  <c:v>3</c:v>
                </c:pt>
                <c:pt idx="3">
                  <c:v>15</c:v>
                </c:pt>
                <c:pt idx="4">
                  <c:v>2</c:v>
                </c:pt>
              </c:numCache>
            </c:numRef>
          </c:val>
        </c:ser>
        <c:ser>
          <c:idx val="2"/>
          <c:order val="2"/>
          <c:tx>
            <c:strRef>
              <c:f>fonendoskop!$I$204</c:f>
              <c:strCache>
                <c:ptCount val="1"/>
                <c:pt idx="0">
                  <c:v>2 dôvody</c:v>
                </c:pt>
              </c:strCache>
            </c:strRef>
          </c:tx>
          <c:invertIfNegative val="0"/>
          <c:cat>
            <c:strRef>
              <c:f>fonendoskop!$J$201:$N$201</c:f>
              <c:strCache>
                <c:ptCount val="5"/>
                <c:pt idx="0">
                  <c:v>LFUK</c:v>
                </c:pt>
                <c:pt idx="1">
                  <c:v>doma</c:v>
                </c:pt>
                <c:pt idx="2">
                  <c:v>práca </c:v>
                </c:pt>
                <c:pt idx="3">
                  <c:v>VŠ, ine študium</c:v>
                </c:pt>
                <c:pt idx="4">
                  <c:v>VŠ+práca</c:v>
                </c:pt>
              </c:strCache>
            </c:strRef>
          </c:cat>
          <c:val>
            <c:numRef>
              <c:f>fonendoskop!$J$204:$N$204</c:f>
              <c:numCache>
                <c:formatCode>General</c:formatCode>
                <c:ptCount val="5"/>
                <c:pt idx="0">
                  <c:v>15</c:v>
                </c:pt>
                <c:pt idx="1">
                  <c:v>2</c:v>
                </c:pt>
                <c:pt idx="2">
                  <c:v>0</c:v>
                </c:pt>
                <c:pt idx="3">
                  <c:v>6</c:v>
                </c:pt>
                <c:pt idx="4">
                  <c:v>2</c:v>
                </c:pt>
              </c:numCache>
            </c:numRef>
          </c:val>
        </c:ser>
        <c:ser>
          <c:idx val="3"/>
          <c:order val="3"/>
          <c:tx>
            <c:strRef>
              <c:f>fonendoskop!$I$205</c:f>
              <c:strCache>
                <c:ptCount val="1"/>
                <c:pt idx="0">
                  <c:v>3 dôvody</c:v>
                </c:pt>
              </c:strCache>
            </c:strRef>
          </c:tx>
          <c:invertIfNegative val="0"/>
          <c:cat>
            <c:strRef>
              <c:f>fonendoskop!$J$201:$N$201</c:f>
              <c:strCache>
                <c:ptCount val="5"/>
                <c:pt idx="0">
                  <c:v>LFUK</c:v>
                </c:pt>
                <c:pt idx="1">
                  <c:v>doma</c:v>
                </c:pt>
                <c:pt idx="2">
                  <c:v>práca </c:v>
                </c:pt>
                <c:pt idx="3">
                  <c:v>VŠ, ine študium</c:v>
                </c:pt>
                <c:pt idx="4">
                  <c:v>VŠ+práca</c:v>
                </c:pt>
              </c:strCache>
            </c:strRef>
          </c:cat>
          <c:val>
            <c:numRef>
              <c:f>fonendoskop!$J$205:$N$205</c:f>
              <c:numCache>
                <c:formatCode>General</c:formatCode>
                <c:ptCount val="5"/>
                <c:pt idx="0">
                  <c:v>6</c:v>
                </c:pt>
                <c:pt idx="1">
                  <c:v>0</c:v>
                </c:pt>
                <c:pt idx="3">
                  <c:v>2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5352320"/>
        <c:axId val="93096768"/>
      </c:barChart>
      <c:catAx>
        <c:axId val="953523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sk-SK"/>
          </a:p>
        </c:txPr>
        <c:crossAx val="93096768"/>
        <c:crosses val="autoZero"/>
        <c:auto val="1"/>
        <c:lblAlgn val="ctr"/>
        <c:lblOffset val="100"/>
        <c:noMultiLvlLbl val="0"/>
      </c:catAx>
      <c:valAx>
        <c:axId val="9309676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sk-SK"/>
          </a:p>
        </c:txPr>
        <c:crossAx val="95352320"/>
        <c:crosses val="autoZero"/>
        <c:crossBetween val="between"/>
        <c:majorUnit val="0.2"/>
      </c:valAx>
    </c:plotArea>
    <c:legend>
      <c:legendPos val="b"/>
      <c:layout>
        <c:manualLayout>
          <c:xMode val="edge"/>
          <c:yMode val="edge"/>
          <c:x val="9.237267770825576E-2"/>
          <c:y val="0.78692864322272937"/>
          <c:w val="0.82707212407795161"/>
          <c:h val="0.12305019117093199"/>
        </c:manualLayout>
      </c:layout>
      <c:overlay val="0"/>
      <c:txPr>
        <a:bodyPr/>
        <a:lstStyle/>
        <a:p>
          <a:pPr>
            <a:defRPr sz="1200"/>
          </a:pPr>
          <a:endParaRPr lang="sk-SK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sk-SK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fonendoskop!$K$251</c:f>
              <c:strCache>
                <c:ptCount val="1"/>
                <c:pt idx="0">
                  <c:v>fyzikálny princíp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fonendoskop!$L$250:$M$250</c:f>
              <c:strCache>
                <c:ptCount val="2"/>
                <c:pt idx="0">
                  <c:v>ženy</c:v>
                </c:pt>
                <c:pt idx="1">
                  <c:v>muži</c:v>
                </c:pt>
              </c:strCache>
            </c:strRef>
          </c:cat>
          <c:val>
            <c:numRef>
              <c:f>fonendoskop!$L$251:$M$251</c:f>
              <c:numCache>
                <c:formatCode>General</c:formatCode>
                <c:ptCount val="2"/>
                <c:pt idx="0">
                  <c:v>22</c:v>
                </c:pt>
                <c:pt idx="1">
                  <c:v>16</c:v>
                </c:pt>
              </c:numCache>
            </c:numRef>
          </c:val>
        </c:ser>
        <c:ser>
          <c:idx val="1"/>
          <c:order val="1"/>
          <c:tx>
            <c:strRef>
              <c:f>fonendoskop!$K$252</c:f>
              <c:strCache>
                <c:ptCount val="1"/>
                <c:pt idx="0">
                  <c:v>metodika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cat>
            <c:strRef>
              <c:f>fonendoskop!$L$250:$M$250</c:f>
              <c:strCache>
                <c:ptCount val="2"/>
                <c:pt idx="0">
                  <c:v>ženy</c:v>
                </c:pt>
                <c:pt idx="1">
                  <c:v>muži</c:v>
                </c:pt>
              </c:strCache>
            </c:strRef>
          </c:cat>
          <c:val>
            <c:numRef>
              <c:f>fonendoskop!$L$252:$M$252</c:f>
              <c:numCache>
                <c:formatCode>General</c:formatCode>
                <c:ptCount val="2"/>
                <c:pt idx="0">
                  <c:v>78</c:v>
                </c:pt>
                <c:pt idx="1">
                  <c:v>19</c:v>
                </c:pt>
              </c:numCache>
            </c:numRef>
          </c:val>
        </c:ser>
        <c:ser>
          <c:idx val="2"/>
          <c:order val="2"/>
          <c:tx>
            <c:strRef>
              <c:f>fonendoskop!$K$253</c:f>
              <c:strCache>
                <c:ptCount val="1"/>
                <c:pt idx="0">
                  <c:v>zdravotný stav</c:v>
                </c:pt>
              </c:strCache>
            </c:strRef>
          </c:tx>
          <c:invertIfNegative val="0"/>
          <c:cat>
            <c:strRef>
              <c:f>fonendoskop!$L$250:$M$250</c:f>
              <c:strCache>
                <c:ptCount val="2"/>
                <c:pt idx="0">
                  <c:v>ženy</c:v>
                </c:pt>
                <c:pt idx="1">
                  <c:v>muži</c:v>
                </c:pt>
              </c:strCache>
            </c:strRef>
          </c:cat>
          <c:val>
            <c:numRef>
              <c:f>fonendoskop!$L$253:$M$253</c:f>
              <c:numCache>
                <c:formatCode>General</c:formatCode>
                <c:ptCount val="2"/>
                <c:pt idx="0">
                  <c:v>11</c:v>
                </c:pt>
                <c:pt idx="1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1899776"/>
        <c:axId val="93098496"/>
      </c:barChart>
      <c:catAx>
        <c:axId val="101899776"/>
        <c:scaling>
          <c:orientation val="minMax"/>
        </c:scaling>
        <c:delete val="0"/>
        <c:axPos val="b"/>
        <c:majorTickMark val="out"/>
        <c:minorTickMark val="none"/>
        <c:tickLblPos val="nextTo"/>
        <c:crossAx val="93098496"/>
        <c:crosses val="autoZero"/>
        <c:auto val="1"/>
        <c:lblAlgn val="ctr"/>
        <c:lblOffset val="100"/>
        <c:noMultiLvlLbl val="0"/>
      </c:catAx>
      <c:valAx>
        <c:axId val="9309849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018997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sk-SK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EE9D84-C2D0-4E34-9D57-906134BA7203}" type="datetimeFigureOut">
              <a:rPr lang="sk-SK" smtClean="0"/>
              <a:t>29. 5. 2017</a:t>
            </a:fld>
            <a:endParaRPr lang="sk-SK" dirty="0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 dirty="0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12680B-0DAB-439B-ABD8-822241208331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90688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2680B-0DAB-439B-ABD8-822241208331}" type="slidenum">
              <a:rPr lang="sk-SK" smtClean="0"/>
              <a:t>1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88118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0630C-190B-4174-861E-325879EC3D67}" type="datetimeFigureOut">
              <a:rPr lang="sk-SK" smtClean="0"/>
              <a:t>29. 5. 2017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F06BA-97A8-46C8-8E3A-A349F51BC5A9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3536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0630C-190B-4174-861E-325879EC3D67}" type="datetimeFigureOut">
              <a:rPr lang="sk-SK" smtClean="0"/>
              <a:t>29. 5. 2017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F06BA-97A8-46C8-8E3A-A349F51BC5A9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26475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0630C-190B-4174-861E-325879EC3D67}" type="datetimeFigureOut">
              <a:rPr lang="sk-SK" smtClean="0"/>
              <a:t>29. 5. 2017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F06BA-97A8-46C8-8E3A-A349F51BC5A9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64018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0630C-190B-4174-861E-325879EC3D67}" type="datetimeFigureOut">
              <a:rPr lang="sk-SK" smtClean="0"/>
              <a:t>29. 5. 2017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F06BA-97A8-46C8-8E3A-A349F51BC5A9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65024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0630C-190B-4174-861E-325879EC3D67}" type="datetimeFigureOut">
              <a:rPr lang="sk-SK" smtClean="0"/>
              <a:t>29. 5. 2017</a:t>
            </a:fld>
            <a:endParaRPr lang="sk-SK" dirty="0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F06BA-97A8-46C8-8E3A-A349F51BC5A9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38047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0630C-190B-4174-861E-325879EC3D67}" type="datetimeFigureOut">
              <a:rPr lang="sk-SK" smtClean="0"/>
              <a:t>29. 5. 2017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F06BA-97A8-46C8-8E3A-A349F51BC5A9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061119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0630C-190B-4174-861E-325879EC3D67}" type="datetimeFigureOut">
              <a:rPr lang="sk-SK" smtClean="0"/>
              <a:t>29. 5. 2017</a:t>
            </a:fld>
            <a:endParaRPr lang="sk-SK" dirty="0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F06BA-97A8-46C8-8E3A-A349F51BC5A9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808930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0630C-190B-4174-861E-325879EC3D67}" type="datetimeFigureOut">
              <a:rPr lang="sk-SK" smtClean="0"/>
              <a:t>29. 5. 2017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F06BA-97A8-46C8-8E3A-A349F51BC5A9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63610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0630C-190B-4174-861E-325879EC3D67}" type="datetimeFigureOut">
              <a:rPr lang="sk-SK" smtClean="0"/>
              <a:t>29. 5. 2017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F06BA-97A8-46C8-8E3A-A349F51BC5A9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80844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0630C-190B-4174-861E-325879EC3D67}" type="datetimeFigureOut">
              <a:rPr lang="sk-SK" smtClean="0"/>
              <a:t>29. 5. 2017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F06BA-97A8-46C8-8E3A-A349F51BC5A9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74758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0630C-190B-4174-861E-325879EC3D67}" type="datetimeFigureOut">
              <a:rPr lang="sk-SK" smtClean="0"/>
              <a:t>29. 5. 2017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F06BA-97A8-46C8-8E3A-A349F51BC5A9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95365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D0630C-190B-4174-861E-325879EC3D67}" type="datetimeFigureOut">
              <a:rPr lang="sk-SK" smtClean="0"/>
              <a:t>29. 5. 2017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F06BA-97A8-46C8-8E3A-A349F51BC5A9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85491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Graf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1240175"/>
              </p:ext>
            </p:extLst>
          </p:nvPr>
        </p:nvGraphicFramePr>
        <p:xfrm>
          <a:off x="4572000" y="1807949"/>
          <a:ext cx="4298717" cy="2258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Graf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4156977"/>
              </p:ext>
            </p:extLst>
          </p:nvPr>
        </p:nvGraphicFramePr>
        <p:xfrm>
          <a:off x="4606631" y="4202162"/>
          <a:ext cx="4251218" cy="2539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179511" y="53752"/>
            <a:ext cx="8856983" cy="1143000"/>
          </a:xfrm>
        </p:spPr>
        <p:txBody>
          <a:bodyPr>
            <a:noAutofit/>
          </a:bodyPr>
          <a:lstStyle/>
          <a:p>
            <a:r>
              <a:rPr lang="sk-SK" sz="2000" b="1" cap="all" dirty="0" smtClean="0">
                <a:solidFill>
                  <a:srgbClr val="C00000"/>
                </a:solidFill>
              </a:rPr>
              <a:t>Faktory ovplyvňujúce riešenie problémovej úlohy z biofyziky </a:t>
            </a:r>
            <a:br>
              <a:rPr lang="sk-SK" sz="2000" b="1" cap="all" dirty="0" smtClean="0">
                <a:solidFill>
                  <a:srgbClr val="C00000"/>
                </a:solidFill>
              </a:rPr>
            </a:br>
            <a:r>
              <a:rPr lang="sk-SK" sz="2000" b="1" cap="all" dirty="0" smtClean="0">
                <a:solidFill>
                  <a:srgbClr val="C00000"/>
                </a:solidFill>
              </a:rPr>
              <a:t>študentmi 1. ročníka LF </a:t>
            </a:r>
            <a:r>
              <a:rPr lang="sk-SK" sz="1800" b="1" dirty="0" smtClean="0">
                <a:solidFill>
                  <a:srgbClr val="C00000"/>
                </a:solidFill>
              </a:rPr>
              <a:t>(predbežné výsledky)</a:t>
            </a:r>
            <a:r>
              <a:rPr lang="sk-SK" sz="2000" b="1" cap="all" dirty="0" smtClean="0">
                <a:solidFill>
                  <a:srgbClr val="C00000"/>
                </a:solidFill>
              </a:rPr>
              <a:t/>
            </a:r>
            <a:br>
              <a:rPr lang="sk-SK" sz="2000" b="1" cap="all" dirty="0" smtClean="0">
                <a:solidFill>
                  <a:srgbClr val="C00000"/>
                </a:solidFill>
              </a:rPr>
            </a:br>
            <a:r>
              <a:rPr lang="sk-SK" sz="1800" dirty="0" smtClean="0">
                <a:solidFill>
                  <a:srgbClr val="C00000"/>
                </a:solidFill>
              </a:rPr>
              <a:t>Z. Balázsiová</a:t>
            </a:r>
            <a:r>
              <a:rPr lang="sk-SK" sz="2000" b="1" dirty="0" smtClean="0">
                <a:solidFill>
                  <a:srgbClr val="C00000"/>
                </a:solidFill>
              </a:rPr>
              <a:t/>
            </a:r>
            <a:br>
              <a:rPr lang="sk-SK" sz="2000" b="1" dirty="0" smtClean="0">
                <a:solidFill>
                  <a:srgbClr val="C00000"/>
                </a:solidFill>
              </a:rPr>
            </a:br>
            <a:r>
              <a:rPr lang="sk-SK" sz="1600" i="1" dirty="0" smtClean="0">
                <a:solidFill>
                  <a:srgbClr val="C00000"/>
                </a:solidFill>
              </a:rPr>
              <a:t>Ústav lekárskej fyziky, biofyziky, informatiky a telemedicíny LFUK, Bratislava </a:t>
            </a:r>
            <a:endParaRPr lang="sk-SK" sz="1600" i="1" dirty="0">
              <a:solidFill>
                <a:srgbClr val="C00000"/>
              </a:solidFill>
            </a:endParaRPr>
          </a:p>
        </p:txBody>
      </p:sp>
      <p:sp>
        <p:nvSpPr>
          <p:cNvPr id="7" name="BlokTextu 6"/>
          <p:cNvSpPr txBox="1"/>
          <p:nvPr/>
        </p:nvSpPr>
        <p:spPr>
          <a:xfrm>
            <a:off x="0" y="1322183"/>
            <a:ext cx="457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400" b="1" dirty="0" smtClean="0">
                <a:solidFill>
                  <a:schemeClr val="accent2">
                    <a:lumMod val="50000"/>
                  </a:schemeClr>
                </a:solidFill>
              </a:rPr>
              <a:t>1. Cieľ</a:t>
            </a:r>
          </a:p>
          <a:p>
            <a:pPr algn="just"/>
            <a:r>
              <a:rPr lang="sk-SK" sz="1400" dirty="0" smtClean="0"/>
              <a:t>Zistiť faktory, ktoré majú vplyv na riešenie problémovej úlohy z biofyziky študentmi na konci 1. semestra štúdia medicíny.  </a:t>
            </a:r>
            <a:endParaRPr lang="sk-SK" sz="1400" b="1" dirty="0"/>
          </a:p>
        </p:txBody>
      </p:sp>
      <p:sp>
        <p:nvSpPr>
          <p:cNvPr id="9" name="BlokTextu 8"/>
          <p:cNvSpPr txBox="1"/>
          <p:nvPr/>
        </p:nvSpPr>
        <p:spPr>
          <a:xfrm>
            <a:off x="0" y="2187441"/>
            <a:ext cx="4572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400" b="1" dirty="0" smtClean="0">
                <a:solidFill>
                  <a:schemeClr val="accent2">
                    <a:lumMod val="50000"/>
                  </a:schemeClr>
                </a:solidFill>
              </a:rPr>
              <a:t>2. Metodika</a:t>
            </a:r>
            <a:r>
              <a:rPr lang="sk-SK" sz="14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algn="just"/>
            <a:r>
              <a:rPr lang="sk-SK" sz="1400" dirty="0" smtClean="0"/>
              <a:t>R</a:t>
            </a:r>
            <a:r>
              <a:rPr lang="sk-SK" sz="1400" b="1" dirty="0" smtClean="0">
                <a:solidFill>
                  <a:srgbClr val="002060"/>
                </a:solidFill>
              </a:rPr>
              <a:t>iešenie problémovej úlohy </a:t>
            </a:r>
            <a:r>
              <a:rPr lang="sk-SK" sz="1400" dirty="0" smtClean="0"/>
              <a:t>na konci 1. semestra: </a:t>
            </a:r>
            <a:r>
              <a:rPr lang="sk-SK" sz="1400" b="1" dirty="0" smtClean="0">
                <a:solidFill>
                  <a:schemeClr val="accent2">
                    <a:lumMod val="75000"/>
                  </a:schemeClr>
                </a:solidFill>
              </a:rPr>
              <a:t>„</a:t>
            </a:r>
            <a:r>
              <a:rPr lang="sk-SK" sz="1400" b="1" i="1" dirty="0" smtClean="0">
                <a:solidFill>
                  <a:schemeClr val="accent2">
                    <a:lumMod val="75000"/>
                  </a:schemeClr>
                </a:solidFill>
              </a:rPr>
              <a:t>Na prvý pohľad je fonendoskop v poriadku (mušľa, membrána aj prevodový systém) a predsa pri auskultácii dýchania nič nepočujete. Uveďte príčinu</a:t>
            </a:r>
            <a:r>
              <a:rPr lang="sk-SK" sz="1400" b="1" dirty="0" smtClean="0">
                <a:solidFill>
                  <a:schemeClr val="accent2">
                    <a:lumMod val="75000"/>
                  </a:schemeClr>
                </a:solidFill>
              </a:rPr>
              <a:t>.“ </a:t>
            </a:r>
            <a:endParaRPr lang="sk-SK" sz="14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BlokTextu 9"/>
          <p:cNvSpPr txBox="1"/>
          <p:nvPr/>
        </p:nvSpPr>
        <p:spPr>
          <a:xfrm>
            <a:off x="171178" y="5355213"/>
            <a:ext cx="42568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400" b="1" dirty="0" smtClean="0">
                <a:solidFill>
                  <a:schemeClr val="accent2">
                    <a:lumMod val="50000"/>
                  </a:schemeClr>
                </a:solidFill>
              </a:rPr>
              <a:t>4. Záver</a:t>
            </a:r>
          </a:p>
          <a:p>
            <a:pPr algn="just"/>
            <a:r>
              <a:rPr lang="sk-SK" sz="1400" dirty="0" smtClean="0"/>
              <a:t>Predbežné výsledky ukazujú, že </a:t>
            </a:r>
            <a:r>
              <a:rPr lang="sk-SK" sz="1400" dirty="0" smtClean="0"/>
              <a:t>riešenie </a:t>
            </a:r>
            <a:r>
              <a:rPr lang="sk-SK" sz="1400" dirty="0" smtClean="0"/>
              <a:t>úlohy </a:t>
            </a:r>
            <a:r>
              <a:rPr lang="sk-SK" sz="1400" dirty="0" smtClean="0"/>
              <a:t>bolo </a:t>
            </a:r>
            <a:r>
              <a:rPr lang="sk-SK" sz="1400" dirty="0" smtClean="0"/>
              <a:t>významne </a:t>
            </a:r>
            <a:r>
              <a:rPr lang="sk-SK" sz="1400" dirty="0" smtClean="0"/>
              <a:t>ovplyvnené </a:t>
            </a:r>
            <a:r>
              <a:rPr lang="sk-SK" sz="1400" dirty="0" smtClean="0"/>
              <a:t>pomaturitnou činnosťou </a:t>
            </a:r>
            <a:r>
              <a:rPr lang="sk-SK" sz="1400" dirty="0" smtClean="0"/>
              <a:t>študentov</a:t>
            </a:r>
            <a:r>
              <a:rPr lang="sk-SK" sz="1400" dirty="0"/>
              <a:t> </a:t>
            </a:r>
            <a:r>
              <a:rPr lang="sk-SK" sz="1400" dirty="0" smtClean="0"/>
              <a:t>a pohlavím.</a:t>
            </a:r>
            <a:endParaRPr lang="sk-SK" sz="1400" dirty="0" smtClean="0"/>
          </a:p>
        </p:txBody>
      </p:sp>
      <p:sp>
        <p:nvSpPr>
          <p:cNvPr id="12" name="BlokTextu 11"/>
          <p:cNvSpPr txBox="1"/>
          <p:nvPr/>
        </p:nvSpPr>
        <p:spPr>
          <a:xfrm>
            <a:off x="5580112" y="1249015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400" b="1" dirty="0" smtClean="0">
                <a:solidFill>
                  <a:schemeClr val="accent2">
                    <a:lumMod val="50000"/>
                  </a:schemeClr>
                </a:solidFill>
              </a:rPr>
              <a:t>3. Výsledky</a:t>
            </a:r>
          </a:p>
        </p:txBody>
      </p:sp>
      <p:sp>
        <p:nvSpPr>
          <p:cNvPr id="13" name="BlokTextu 12"/>
          <p:cNvSpPr txBox="1"/>
          <p:nvPr/>
        </p:nvSpPr>
        <p:spPr>
          <a:xfrm>
            <a:off x="4932040" y="1484784"/>
            <a:ext cx="4032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200" b="1" dirty="0" smtClean="0"/>
              <a:t>1. Vplyv  pomaturitnej činnosti študentov na počet uvedených pojmov </a:t>
            </a:r>
            <a:r>
              <a:rPr lang="sk-SK" sz="1200" b="1" dirty="0" smtClean="0"/>
              <a:t>bez </a:t>
            </a:r>
            <a:r>
              <a:rPr lang="sk-SK" sz="1200" b="1" dirty="0" smtClean="0"/>
              <a:t>ohľadu na podstatu javu (p=0,003</a:t>
            </a:r>
            <a:r>
              <a:rPr lang="sk-SK" sz="1200" b="1" dirty="0" smtClean="0"/>
              <a:t>)</a:t>
            </a:r>
            <a:endParaRPr lang="sk-SK" sz="1200" b="1" dirty="0" smtClean="0"/>
          </a:p>
        </p:txBody>
      </p:sp>
      <p:sp>
        <p:nvSpPr>
          <p:cNvPr id="18" name="BlokTextu 17"/>
          <p:cNvSpPr txBox="1"/>
          <p:nvPr/>
        </p:nvSpPr>
        <p:spPr>
          <a:xfrm>
            <a:off x="4932040" y="3903439"/>
            <a:ext cx="3960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200" b="1" dirty="0" smtClean="0"/>
              <a:t>2. Vplyv pohlavia na počet pojmov v jednotlivých kategóriách (p=0,02)</a:t>
            </a:r>
          </a:p>
        </p:txBody>
      </p:sp>
      <p:graphicFrame>
        <p:nvGraphicFramePr>
          <p:cNvPr id="21" name="Tabuľka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596878"/>
              </p:ext>
            </p:extLst>
          </p:nvPr>
        </p:nvGraphicFramePr>
        <p:xfrm>
          <a:off x="128117" y="3561184"/>
          <a:ext cx="2787699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4076"/>
                <a:gridCol w="684076"/>
                <a:gridCol w="684076"/>
                <a:gridCol w="735471"/>
              </a:tblGrid>
              <a:tr h="299864">
                <a:tc gridSpan="4">
                  <a:txBody>
                    <a:bodyPr/>
                    <a:lstStyle/>
                    <a:p>
                      <a:pPr algn="ctr"/>
                      <a:r>
                        <a:rPr lang="sk-SK" sz="1400" dirty="0" smtClean="0"/>
                        <a:t>Výskumná vzorka </a:t>
                      </a:r>
                      <a:endParaRPr lang="sk-SK" sz="1400" dirty="0"/>
                    </a:p>
                  </a:txBody>
                  <a:tcPr>
                    <a:solidFill>
                      <a:srgbClr val="E46C0A">
                        <a:alpha val="76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 sz="1400" dirty="0"/>
                    </a:p>
                  </a:txBody>
                  <a:tcPr/>
                </a:tc>
              </a:tr>
              <a:tr h="233145">
                <a:tc>
                  <a:txBody>
                    <a:bodyPr/>
                    <a:lstStyle/>
                    <a:p>
                      <a:r>
                        <a:rPr lang="sk-SK" sz="1400" b="1" dirty="0" smtClean="0"/>
                        <a:t>Súbor</a:t>
                      </a:r>
                      <a:endParaRPr lang="sk-SK" sz="14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400" b="1" dirty="0" smtClean="0"/>
                        <a:t>LFUK</a:t>
                      </a:r>
                      <a:endParaRPr lang="sk-SK" sz="14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400" b="1" dirty="0" smtClean="0"/>
                        <a:t>iné</a:t>
                      </a:r>
                      <a:endParaRPr lang="sk-SK" sz="14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400" b="1" dirty="0" smtClean="0"/>
                        <a:t>spolu</a:t>
                      </a:r>
                      <a:endParaRPr lang="sk-SK" sz="14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98000"/>
                      </a:schemeClr>
                    </a:solidFill>
                  </a:tcPr>
                </a:tc>
              </a:tr>
              <a:tr h="233145">
                <a:tc>
                  <a:txBody>
                    <a:bodyPr/>
                    <a:lstStyle/>
                    <a:p>
                      <a:r>
                        <a:rPr lang="sk-SK" sz="1400" b="1" dirty="0" smtClean="0"/>
                        <a:t>ženy</a:t>
                      </a:r>
                      <a:endParaRPr lang="sk-SK" sz="14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400" dirty="0" smtClean="0"/>
                        <a:t>57</a:t>
                      </a:r>
                      <a:endParaRPr lang="sk-SK" sz="1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400" dirty="0" smtClean="0"/>
                        <a:t>32</a:t>
                      </a:r>
                      <a:endParaRPr lang="sk-SK" sz="1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400" dirty="0" smtClean="0"/>
                        <a:t>89</a:t>
                      </a:r>
                      <a:endParaRPr lang="sk-SK" sz="1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98000"/>
                      </a:schemeClr>
                    </a:solidFill>
                  </a:tcPr>
                </a:tc>
              </a:tr>
              <a:tr h="233145">
                <a:tc>
                  <a:txBody>
                    <a:bodyPr/>
                    <a:lstStyle/>
                    <a:p>
                      <a:r>
                        <a:rPr lang="sk-SK" sz="1400" b="1" dirty="0" smtClean="0"/>
                        <a:t>muži</a:t>
                      </a:r>
                      <a:endParaRPr lang="sk-SK" sz="14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400" dirty="0" smtClean="0"/>
                        <a:t>23</a:t>
                      </a:r>
                      <a:endParaRPr lang="sk-SK" sz="1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400" dirty="0" smtClean="0"/>
                        <a:t>17</a:t>
                      </a:r>
                      <a:endParaRPr lang="sk-SK" sz="1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400" dirty="0" smtClean="0"/>
                        <a:t>40</a:t>
                      </a:r>
                      <a:endParaRPr lang="sk-SK" sz="1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98000"/>
                      </a:schemeClr>
                    </a:solidFill>
                  </a:tcPr>
                </a:tc>
              </a:tr>
              <a:tr h="233145">
                <a:tc>
                  <a:txBody>
                    <a:bodyPr/>
                    <a:lstStyle/>
                    <a:p>
                      <a:r>
                        <a:rPr lang="sk-SK" sz="1400" b="1" dirty="0" smtClean="0"/>
                        <a:t>spolu</a:t>
                      </a:r>
                      <a:endParaRPr lang="sk-SK" sz="14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400" dirty="0" smtClean="0"/>
                        <a:t>80</a:t>
                      </a:r>
                      <a:endParaRPr lang="sk-SK" sz="1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400" dirty="0" smtClean="0"/>
                        <a:t>49</a:t>
                      </a:r>
                      <a:endParaRPr lang="sk-SK" sz="1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400" dirty="0" smtClean="0"/>
                        <a:t> 129</a:t>
                      </a:r>
                      <a:endParaRPr lang="sk-SK" sz="1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  <a:alpha val="98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5" name="Obdĺžnik 24"/>
          <p:cNvSpPr/>
          <p:nvPr/>
        </p:nvSpPr>
        <p:spPr>
          <a:xfrm>
            <a:off x="2915816" y="3678070"/>
            <a:ext cx="165618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k-SK" sz="1400" b="1" dirty="0" smtClean="0">
                <a:solidFill>
                  <a:schemeClr val="tx2">
                    <a:lumMod val="75000"/>
                  </a:schemeClr>
                </a:solidFill>
              </a:rPr>
              <a:t>Podmienky riešenia </a:t>
            </a:r>
            <a:r>
              <a:rPr lang="sk-SK" sz="1400" dirty="0" smtClean="0"/>
              <a:t>písomnou formou, počas praktických cvičení z biofyziky, neobmedzený čas </a:t>
            </a:r>
          </a:p>
        </p:txBody>
      </p:sp>
    </p:spTree>
    <p:extLst>
      <p:ext uri="{BB962C8B-B14F-4D97-AF65-F5344CB8AC3E}">
        <p14:creationId xmlns:p14="http://schemas.microsoft.com/office/powerpoint/2010/main" val="288618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683</TotalTime>
  <Words>136</Words>
  <Application>Microsoft Office PowerPoint</Application>
  <PresentationFormat>Prezentácia na obrazovke (4:3)</PresentationFormat>
  <Paragraphs>29</Paragraphs>
  <Slides>1</Slides>
  <Notes>1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2" baseType="lpstr">
      <vt:lpstr>Motív Office</vt:lpstr>
      <vt:lpstr>Faktory ovplyvňujúce riešenie problémovej úlohy z biofyziky  študentmi 1. ročníka LF (predbežné výsledky) Z. Balázsiová Ústav lekárskej fyziky, biofyziky, informatiky a telemedicíny LFUK, Bratislava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FyzikálnA gramotnosť študentov LFUK na konci 1. semestra štúdia Z. Balázsiová, E. Kráľová Ústav lekárskej fyziky, biofyziky, informatiky a telemedicíny LFUK, Bratislava</dc:title>
  <dc:creator>Balázsiová Zuzana</dc:creator>
  <cp:lastModifiedBy>Balázsiová Zuzana</cp:lastModifiedBy>
  <cp:revision>37</cp:revision>
  <cp:lastPrinted>2017-05-29T07:44:33Z</cp:lastPrinted>
  <dcterms:created xsi:type="dcterms:W3CDTF">2017-04-28T07:37:45Z</dcterms:created>
  <dcterms:modified xsi:type="dcterms:W3CDTF">2017-05-29T08:39:27Z</dcterms:modified>
</cp:coreProperties>
</file>