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8" r:id="rId3"/>
    <p:sldId id="258" r:id="rId4"/>
    <p:sldId id="261" r:id="rId5"/>
    <p:sldId id="262" r:id="rId6"/>
    <p:sldId id="260" r:id="rId7"/>
    <p:sldId id="263" r:id="rId8"/>
    <p:sldId id="264" r:id="rId9"/>
    <p:sldId id="265" r:id="rId10"/>
    <p:sldId id="280" r:id="rId11"/>
    <p:sldId id="267" r:id="rId12"/>
    <p:sldId id="268" r:id="rId13"/>
    <p:sldId id="269" r:id="rId14"/>
    <p:sldId id="270" r:id="rId15"/>
    <p:sldId id="276" r:id="rId16"/>
    <p:sldId id="274" r:id="rId17"/>
    <p:sldId id="277" r:id="rId18"/>
    <p:sldId id="275" r:id="rId19"/>
    <p:sldId id="272" r:id="rId20"/>
  </p:sldIdLst>
  <p:sldSz cx="12192000" cy="6858000"/>
  <p:notesSz cx="6797675" cy="99282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99"/>
    <a:srgbClr val="FF99FF"/>
    <a:srgbClr val="CC0000"/>
    <a:srgbClr val="FF9966"/>
    <a:srgbClr val="FF7C80"/>
    <a:srgbClr val="D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5" autoAdjust="0"/>
    <p:restoredTop sz="94651" autoAdjust="0"/>
  </p:normalViewPr>
  <p:slideViewPr>
    <p:cSldViewPr snapToGrid="0">
      <p:cViewPr varScale="1">
        <p:scale>
          <a:sx n="109" d="100"/>
          <a:sy n="109" d="100"/>
        </p:scale>
        <p:origin x="4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80B1B2-1EB2-4599-A28F-5C8D2FF7EC05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AA0801FB-03DC-461F-A85D-0E9BFD6AE47F}">
      <dgm:prSet phldrT="[Text]"/>
      <dgm:spPr/>
      <dgm:t>
        <a:bodyPr/>
        <a:lstStyle/>
        <a:p>
          <a:pPr algn="ctr"/>
          <a:r>
            <a:rPr lang="en-GB" noProof="0" dirty="0" smtClean="0"/>
            <a:t>Biophysics</a:t>
          </a:r>
          <a:endParaRPr lang="en-GB" noProof="0" dirty="0"/>
        </a:p>
      </dgm:t>
    </dgm:pt>
    <dgm:pt modelId="{D9881AAC-92EC-48B4-9F9A-92813ACA7E65}" type="parTrans" cxnId="{E11D8E6E-4AEC-4C2E-B453-68E0ECCC8BB9}">
      <dgm:prSet/>
      <dgm:spPr/>
      <dgm:t>
        <a:bodyPr/>
        <a:lstStyle/>
        <a:p>
          <a:pPr algn="l"/>
          <a:endParaRPr lang="sk-SK"/>
        </a:p>
      </dgm:t>
    </dgm:pt>
    <dgm:pt modelId="{53AFE449-6BB1-4FEF-986D-E29BB0B585D4}" type="sibTrans" cxnId="{E11D8E6E-4AEC-4C2E-B453-68E0ECCC8BB9}">
      <dgm:prSet custT="1"/>
      <dgm:spPr/>
      <dgm:t>
        <a:bodyPr/>
        <a:lstStyle/>
        <a:p>
          <a:pPr algn="l"/>
          <a:r>
            <a:rPr lang="en-GB" sz="2200" baseline="0" noProof="0" dirty="0" smtClean="0"/>
            <a:t>The basis for study</a:t>
          </a:r>
          <a:endParaRPr lang="en-GB" sz="2200" baseline="0" noProof="0" dirty="0"/>
        </a:p>
      </dgm:t>
    </dgm:pt>
    <dgm:pt modelId="{45EB369F-3F4B-4F85-9F7C-726EE3168F70}" type="asst">
      <dgm:prSet phldrT="[Text]"/>
      <dgm:spPr/>
      <dgm:t>
        <a:bodyPr/>
        <a:lstStyle/>
        <a:p>
          <a:pPr algn="ctr"/>
          <a:r>
            <a:rPr lang="en-GB" noProof="0" dirty="0" smtClean="0"/>
            <a:t>Techniques of Nursing Procedures</a:t>
          </a:r>
          <a:endParaRPr lang="en-GB" noProof="0" dirty="0"/>
        </a:p>
      </dgm:t>
    </dgm:pt>
    <dgm:pt modelId="{3DB3BB6E-3FD8-4A05-A47A-9C46A162FEDA}" type="parTrans" cxnId="{6130FE34-6392-4E07-9366-D364DCFB1412}">
      <dgm:prSet/>
      <dgm:spPr/>
      <dgm:t>
        <a:bodyPr/>
        <a:lstStyle/>
        <a:p>
          <a:pPr algn="l"/>
          <a:endParaRPr lang="sk-SK"/>
        </a:p>
      </dgm:t>
    </dgm:pt>
    <dgm:pt modelId="{30BE8AF3-83EC-431F-950A-A87A04604286}" type="sibTrans" cxnId="{6130FE34-6392-4E07-9366-D364DCFB1412}">
      <dgm:prSet custT="1"/>
      <dgm:spPr/>
      <dgm:t>
        <a:bodyPr/>
        <a:lstStyle/>
        <a:p>
          <a:pPr algn="l"/>
          <a:r>
            <a:rPr lang="en-GB" sz="2200" noProof="0" dirty="0" smtClean="0"/>
            <a:t>All procedures of the nurse in relation to the patient</a:t>
          </a:r>
          <a:endParaRPr lang="en-GB" sz="2200" noProof="0" dirty="0"/>
        </a:p>
      </dgm:t>
    </dgm:pt>
    <dgm:pt modelId="{EC73CB42-77FA-44EE-AAA6-BF132D4A1AFD}">
      <dgm:prSet phldrT="[Text]"/>
      <dgm:spPr/>
      <dgm:t>
        <a:bodyPr/>
        <a:lstStyle/>
        <a:p>
          <a:pPr algn="ctr"/>
          <a:r>
            <a:rPr lang="en-GB" noProof="0" dirty="0" smtClean="0"/>
            <a:t>Preclinical Subjects</a:t>
          </a:r>
          <a:endParaRPr lang="en-GB" noProof="0" dirty="0"/>
        </a:p>
      </dgm:t>
    </dgm:pt>
    <dgm:pt modelId="{FE6F466A-1991-4AF7-8D63-C44D4AE5A03E}" type="parTrans" cxnId="{7741BB53-F428-4FD6-B9DC-FE2459466773}">
      <dgm:prSet/>
      <dgm:spPr/>
      <dgm:t>
        <a:bodyPr/>
        <a:lstStyle/>
        <a:p>
          <a:pPr algn="l"/>
          <a:endParaRPr lang="sk-SK"/>
        </a:p>
      </dgm:t>
    </dgm:pt>
    <dgm:pt modelId="{90FAA993-B5D4-470E-B966-312E7DAFD06E}" type="sibTrans" cxnId="{7741BB53-F428-4FD6-B9DC-FE2459466773}">
      <dgm:prSet custT="1"/>
      <dgm:spPr/>
      <dgm:t>
        <a:bodyPr/>
        <a:lstStyle/>
        <a:p>
          <a:pPr algn="l"/>
          <a:r>
            <a:rPr lang="en-GB" sz="2200" baseline="0" noProof="0" dirty="0" smtClean="0"/>
            <a:t>Biochemistry, Physiology, Radiology, Pharmacology, Pathological Physiology</a:t>
          </a:r>
        </a:p>
      </dgm:t>
    </dgm:pt>
    <dgm:pt modelId="{C77C8C2D-BFB1-44B7-AD5B-AFCF6A8E502F}">
      <dgm:prSet phldrT="[Text]"/>
      <dgm:spPr/>
      <dgm:t>
        <a:bodyPr/>
        <a:lstStyle/>
        <a:p>
          <a:pPr algn="ctr"/>
          <a:r>
            <a:rPr lang="en-GB" noProof="0" dirty="0" smtClean="0"/>
            <a:t>Clinical Subjects</a:t>
          </a:r>
          <a:endParaRPr lang="en-GB" noProof="0" dirty="0"/>
        </a:p>
      </dgm:t>
    </dgm:pt>
    <dgm:pt modelId="{0955C040-02FF-4E8F-9032-4838ED42B6BC}" type="parTrans" cxnId="{15C248B9-D7AF-45D9-825D-E3FFF27E65DA}">
      <dgm:prSet/>
      <dgm:spPr/>
      <dgm:t>
        <a:bodyPr/>
        <a:lstStyle/>
        <a:p>
          <a:pPr algn="l"/>
          <a:endParaRPr lang="sk-SK"/>
        </a:p>
      </dgm:t>
    </dgm:pt>
    <dgm:pt modelId="{CA2A468D-B326-4ED6-8A5B-8FA4B62C3198}" type="sibTrans" cxnId="{15C248B9-D7AF-45D9-825D-E3FFF27E65DA}">
      <dgm:prSet custT="1"/>
      <dgm:spPr/>
      <dgm:t>
        <a:bodyPr/>
        <a:lstStyle/>
        <a:p>
          <a:pPr algn="l"/>
          <a:r>
            <a:rPr lang="en-GB" sz="2200" noProof="0" dirty="0" smtClean="0"/>
            <a:t>All of them</a:t>
          </a:r>
          <a:endParaRPr lang="en-GB" sz="2200" noProof="0" dirty="0"/>
        </a:p>
      </dgm:t>
    </dgm:pt>
    <dgm:pt modelId="{115EDDCE-26F5-4BF7-9D7D-567E74C14D7A}" type="pres">
      <dgm:prSet presAssocID="{E180B1B2-1EB2-4599-A28F-5C8D2FF7EC0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k-SK"/>
        </a:p>
      </dgm:t>
    </dgm:pt>
    <dgm:pt modelId="{89F56F3C-CCAD-4966-B884-74AE2A4C60D2}" type="pres">
      <dgm:prSet presAssocID="{AA0801FB-03DC-461F-A85D-0E9BFD6AE47F}" presName="hierRoot1" presStyleCnt="0">
        <dgm:presLayoutVars>
          <dgm:hierBranch val="init"/>
        </dgm:presLayoutVars>
      </dgm:prSet>
      <dgm:spPr/>
    </dgm:pt>
    <dgm:pt modelId="{BE1584AD-7AC1-420A-9FA6-ED2BFF663D53}" type="pres">
      <dgm:prSet presAssocID="{AA0801FB-03DC-461F-A85D-0E9BFD6AE47F}" presName="rootComposite1" presStyleCnt="0"/>
      <dgm:spPr/>
    </dgm:pt>
    <dgm:pt modelId="{471CAB05-D9F8-49DC-AE5C-99CFDC3F3898}" type="pres">
      <dgm:prSet presAssocID="{AA0801FB-03DC-461F-A85D-0E9BFD6AE47F}" presName="rootText1" presStyleLbl="node0" presStyleIdx="0" presStyleCnt="1" custLinFactNeighborX="-10514" custLinFactNeighborY="-1667">
        <dgm:presLayoutVars>
          <dgm:chMax/>
          <dgm:chPref val="3"/>
        </dgm:presLayoutVars>
      </dgm:prSet>
      <dgm:spPr/>
      <dgm:t>
        <a:bodyPr/>
        <a:lstStyle/>
        <a:p>
          <a:endParaRPr lang="sk-SK"/>
        </a:p>
      </dgm:t>
    </dgm:pt>
    <dgm:pt modelId="{93A78D29-142B-4B80-B340-50AF052EAE0B}" type="pres">
      <dgm:prSet presAssocID="{AA0801FB-03DC-461F-A85D-0E9BFD6AE47F}" presName="titleText1" presStyleLbl="fgAcc0" presStyleIdx="0" presStyleCnt="1" custScaleX="134913" custScaleY="214590" custLinFactY="20081" custLinFactNeighborX="-15473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254E5EEB-CDF1-4C48-A960-A4D65109F031}" type="pres">
      <dgm:prSet presAssocID="{AA0801FB-03DC-461F-A85D-0E9BFD6AE47F}" presName="rootConnector1" presStyleLbl="node1" presStyleIdx="0" presStyleCnt="2"/>
      <dgm:spPr/>
      <dgm:t>
        <a:bodyPr/>
        <a:lstStyle/>
        <a:p>
          <a:endParaRPr lang="sk-SK"/>
        </a:p>
      </dgm:t>
    </dgm:pt>
    <dgm:pt modelId="{8D3B1212-E3E7-45F2-BF15-85E3EFA8C5E6}" type="pres">
      <dgm:prSet presAssocID="{AA0801FB-03DC-461F-A85D-0E9BFD6AE47F}" presName="hierChild2" presStyleCnt="0"/>
      <dgm:spPr/>
    </dgm:pt>
    <dgm:pt modelId="{9B3E89C4-5D3C-4D89-BBF1-6A5404442EDB}" type="pres">
      <dgm:prSet presAssocID="{FE6F466A-1991-4AF7-8D63-C44D4AE5A03E}" presName="Name37" presStyleLbl="parChTrans1D2" presStyleIdx="0" presStyleCnt="3"/>
      <dgm:spPr/>
      <dgm:t>
        <a:bodyPr/>
        <a:lstStyle/>
        <a:p>
          <a:endParaRPr lang="sk-SK"/>
        </a:p>
      </dgm:t>
    </dgm:pt>
    <dgm:pt modelId="{AE2E4383-B68E-4BBB-A742-FC2884900C5D}" type="pres">
      <dgm:prSet presAssocID="{EC73CB42-77FA-44EE-AAA6-BF132D4A1AFD}" presName="hierRoot2" presStyleCnt="0">
        <dgm:presLayoutVars>
          <dgm:hierBranch val="init"/>
        </dgm:presLayoutVars>
      </dgm:prSet>
      <dgm:spPr/>
    </dgm:pt>
    <dgm:pt modelId="{801303D5-6105-4B96-8CFB-907B63F83705}" type="pres">
      <dgm:prSet presAssocID="{EC73CB42-77FA-44EE-AAA6-BF132D4A1AFD}" presName="rootComposite" presStyleCnt="0"/>
      <dgm:spPr/>
    </dgm:pt>
    <dgm:pt modelId="{2F160D52-F35E-433F-892B-657083BC47FC}" type="pres">
      <dgm:prSet presAssocID="{EC73CB42-77FA-44EE-AAA6-BF132D4A1AFD}" presName="rootText" presStyleLbl="node1" presStyleIdx="0" presStyleCnt="2" custLinFactNeighborX="7009" custLinFactNeighborY="-35537">
        <dgm:presLayoutVars>
          <dgm:chMax/>
          <dgm:chPref val="3"/>
        </dgm:presLayoutVars>
      </dgm:prSet>
      <dgm:spPr/>
      <dgm:t>
        <a:bodyPr/>
        <a:lstStyle/>
        <a:p>
          <a:endParaRPr lang="sk-SK"/>
        </a:p>
      </dgm:t>
    </dgm:pt>
    <dgm:pt modelId="{2F2E25F3-B6D0-49F2-8E6E-4A6D606A912D}" type="pres">
      <dgm:prSet presAssocID="{EC73CB42-77FA-44EE-AAA6-BF132D4A1AFD}" presName="titleText2" presStyleLbl="fgAcc1" presStyleIdx="0" presStyleCnt="2" custScaleX="326546" custScaleY="183307" custLinFactX="-11428" custLinFactNeighborX="-100000" custLinFactNeighborY="-2673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6EFCF856-F856-4877-B04A-6FAD37D5FBC9}" type="pres">
      <dgm:prSet presAssocID="{EC73CB42-77FA-44EE-AAA6-BF132D4A1AFD}" presName="rootConnector" presStyleLbl="node2" presStyleIdx="0" presStyleCnt="0"/>
      <dgm:spPr/>
      <dgm:t>
        <a:bodyPr/>
        <a:lstStyle/>
        <a:p>
          <a:endParaRPr lang="sk-SK"/>
        </a:p>
      </dgm:t>
    </dgm:pt>
    <dgm:pt modelId="{49A3D66D-109C-4473-8A53-89321D92F833}" type="pres">
      <dgm:prSet presAssocID="{EC73CB42-77FA-44EE-AAA6-BF132D4A1AFD}" presName="hierChild4" presStyleCnt="0"/>
      <dgm:spPr/>
    </dgm:pt>
    <dgm:pt modelId="{A8724D1E-E6D0-4FC7-875D-A6FD25A274B7}" type="pres">
      <dgm:prSet presAssocID="{EC73CB42-77FA-44EE-AAA6-BF132D4A1AFD}" presName="hierChild5" presStyleCnt="0"/>
      <dgm:spPr/>
    </dgm:pt>
    <dgm:pt modelId="{571DEA7E-164E-4FDB-A5B3-CE1AC3F40FE1}" type="pres">
      <dgm:prSet presAssocID="{0955C040-02FF-4E8F-9032-4838ED42B6BC}" presName="Name37" presStyleLbl="parChTrans1D2" presStyleIdx="1" presStyleCnt="3"/>
      <dgm:spPr/>
      <dgm:t>
        <a:bodyPr/>
        <a:lstStyle/>
        <a:p>
          <a:endParaRPr lang="sk-SK"/>
        </a:p>
      </dgm:t>
    </dgm:pt>
    <dgm:pt modelId="{704A1DAA-CA4C-4B09-8220-5535F30749BE}" type="pres">
      <dgm:prSet presAssocID="{C77C8C2D-BFB1-44B7-AD5B-AFCF6A8E502F}" presName="hierRoot2" presStyleCnt="0">
        <dgm:presLayoutVars>
          <dgm:hierBranch val="init"/>
        </dgm:presLayoutVars>
      </dgm:prSet>
      <dgm:spPr/>
    </dgm:pt>
    <dgm:pt modelId="{3C656676-EF3C-4775-B1C3-DC57FCEC8659}" type="pres">
      <dgm:prSet presAssocID="{C77C8C2D-BFB1-44B7-AD5B-AFCF6A8E502F}" presName="rootComposite" presStyleCnt="0"/>
      <dgm:spPr/>
    </dgm:pt>
    <dgm:pt modelId="{165E053F-CFDC-4B2E-BF8D-330C0CC7435B}" type="pres">
      <dgm:prSet presAssocID="{C77C8C2D-BFB1-44B7-AD5B-AFCF6A8E502F}" presName="rootText" presStyleLbl="node1" presStyleIdx="1" presStyleCnt="2" custLinFactNeighborX="-25409" custLinFactNeighborY="-34691">
        <dgm:presLayoutVars>
          <dgm:chMax/>
          <dgm:chPref val="3"/>
        </dgm:presLayoutVars>
      </dgm:prSet>
      <dgm:spPr/>
      <dgm:t>
        <a:bodyPr/>
        <a:lstStyle/>
        <a:p>
          <a:endParaRPr lang="sk-SK"/>
        </a:p>
      </dgm:t>
    </dgm:pt>
    <dgm:pt modelId="{70B836E7-EE8B-4CB6-858E-2FBFCEE4200C}" type="pres">
      <dgm:prSet presAssocID="{C77C8C2D-BFB1-44B7-AD5B-AFCF6A8E502F}" presName="titleText2" presStyleLbl="fgAcc1" presStyleIdx="1" presStyleCnt="2" custScaleX="109450" custScaleY="205151" custLinFactNeighborX="-45403" custLinFactNeighborY="-1789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184A25A7-4750-40FE-9C66-472E4D87ABBC}" type="pres">
      <dgm:prSet presAssocID="{C77C8C2D-BFB1-44B7-AD5B-AFCF6A8E502F}" presName="rootConnector" presStyleLbl="node2" presStyleIdx="0" presStyleCnt="0"/>
      <dgm:spPr/>
      <dgm:t>
        <a:bodyPr/>
        <a:lstStyle/>
        <a:p>
          <a:endParaRPr lang="sk-SK"/>
        </a:p>
      </dgm:t>
    </dgm:pt>
    <dgm:pt modelId="{5211F307-4E1B-4BC5-A1C1-35729E198FDB}" type="pres">
      <dgm:prSet presAssocID="{C77C8C2D-BFB1-44B7-AD5B-AFCF6A8E502F}" presName="hierChild4" presStyleCnt="0"/>
      <dgm:spPr/>
    </dgm:pt>
    <dgm:pt modelId="{466ABD23-9F03-4C5A-A790-C0393524081D}" type="pres">
      <dgm:prSet presAssocID="{C77C8C2D-BFB1-44B7-AD5B-AFCF6A8E502F}" presName="hierChild5" presStyleCnt="0"/>
      <dgm:spPr/>
    </dgm:pt>
    <dgm:pt modelId="{64AF128F-735A-4CC6-8A24-934F25FA7CC4}" type="pres">
      <dgm:prSet presAssocID="{AA0801FB-03DC-461F-A85D-0E9BFD6AE47F}" presName="hierChild3" presStyleCnt="0"/>
      <dgm:spPr/>
    </dgm:pt>
    <dgm:pt modelId="{F1C4102D-2FDB-473F-95E5-B395910A9E9B}" type="pres">
      <dgm:prSet presAssocID="{3DB3BB6E-3FD8-4A05-A47A-9C46A162FEDA}" presName="Name96" presStyleLbl="parChTrans1D2" presStyleIdx="2" presStyleCnt="3"/>
      <dgm:spPr/>
      <dgm:t>
        <a:bodyPr/>
        <a:lstStyle/>
        <a:p>
          <a:endParaRPr lang="sk-SK"/>
        </a:p>
      </dgm:t>
    </dgm:pt>
    <dgm:pt modelId="{2CB60A05-334E-404A-832A-E556DB9F8378}" type="pres">
      <dgm:prSet presAssocID="{45EB369F-3F4B-4F85-9F7C-726EE3168F70}" presName="hierRoot3" presStyleCnt="0">
        <dgm:presLayoutVars>
          <dgm:hierBranch val="init"/>
        </dgm:presLayoutVars>
      </dgm:prSet>
      <dgm:spPr/>
    </dgm:pt>
    <dgm:pt modelId="{B90EA5C4-7558-44DF-ABD2-7AD4F937EAE0}" type="pres">
      <dgm:prSet presAssocID="{45EB369F-3F4B-4F85-9F7C-726EE3168F70}" presName="rootComposite3" presStyleCnt="0"/>
      <dgm:spPr/>
    </dgm:pt>
    <dgm:pt modelId="{965CBFA6-9D5F-415C-AF7D-465396EE660D}" type="pres">
      <dgm:prSet presAssocID="{45EB369F-3F4B-4F85-9F7C-726EE3168F70}" presName="rootText3" presStyleLbl="asst1" presStyleIdx="0" presStyleCnt="1" custScaleX="173211" custLinFactNeighborX="-93068" custLinFactNeighborY="-3723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47DE4BC7-0FE8-4FA1-81CE-040F386D27D6}" type="pres">
      <dgm:prSet presAssocID="{45EB369F-3F4B-4F85-9F7C-726EE3168F70}" presName="titleText3" presStyleLbl="fgAcc2" presStyleIdx="0" presStyleCnt="1" custScaleX="198877" custScaleY="340504" custLinFactX="-23686" custLinFactNeighborX="-100000" custLinFactNeighborY="63310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0E85DF36-F59F-4114-B688-AD388335FF82}" type="pres">
      <dgm:prSet presAssocID="{45EB369F-3F4B-4F85-9F7C-726EE3168F70}" presName="rootConnector3" presStyleLbl="asst1" presStyleIdx="0" presStyleCnt="1"/>
      <dgm:spPr/>
      <dgm:t>
        <a:bodyPr/>
        <a:lstStyle/>
        <a:p>
          <a:endParaRPr lang="sk-SK"/>
        </a:p>
      </dgm:t>
    </dgm:pt>
    <dgm:pt modelId="{E380FA03-AA38-419F-BBB2-C46AAF50AB29}" type="pres">
      <dgm:prSet presAssocID="{45EB369F-3F4B-4F85-9F7C-726EE3168F70}" presName="hierChild6" presStyleCnt="0"/>
      <dgm:spPr/>
    </dgm:pt>
    <dgm:pt modelId="{56A6C343-7E7E-466B-A896-0B8549922156}" type="pres">
      <dgm:prSet presAssocID="{45EB369F-3F4B-4F85-9F7C-726EE3168F70}" presName="hierChild7" presStyleCnt="0"/>
      <dgm:spPr/>
    </dgm:pt>
  </dgm:ptLst>
  <dgm:cxnLst>
    <dgm:cxn modelId="{8E1070FE-BCA8-4EDB-B45C-E2FF7B81C1DB}" type="presOf" srcId="{CA2A468D-B326-4ED6-8A5B-8FA4B62C3198}" destId="{70B836E7-EE8B-4CB6-858E-2FBFCEE4200C}" srcOrd="0" destOrd="0" presId="urn:microsoft.com/office/officeart/2008/layout/NameandTitleOrganizationalChart"/>
    <dgm:cxn modelId="{6B0F042D-1723-401F-B492-7D03F73C1193}" type="presOf" srcId="{0955C040-02FF-4E8F-9032-4838ED42B6BC}" destId="{571DEA7E-164E-4FDB-A5B3-CE1AC3F40FE1}" srcOrd="0" destOrd="0" presId="urn:microsoft.com/office/officeart/2008/layout/NameandTitleOrganizationalChart"/>
    <dgm:cxn modelId="{3F2EB292-06A3-480F-9DC8-A538CB55AA9D}" type="presOf" srcId="{45EB369F-3F4B-4F85-9F7C-726EE3168F70}" destId="{965CBFA6-9D5F-415C-AF7D-465396EE660D}" srcOrd="0" destOrd="0" presId="urn:microsoft.com/office/officeart/2008/layout/NameandTitleOrganizationalChart"/>
    <dgm:cxn modelId="{7741BB53-F428-4FD6-B9DC-FE2459466773}" srcId="{AA0801FB-03DC-461F-A85D-0E9BFD6AE47F}" destId="{EC73CB42-77FA-44EE-AAA6-BF132D4A1AFD}" srcOrd="1" destOrd="0" parTransId="{FE6F466A-1991-4AF7-8D63-C44D4AE5A03E}" sibTransId="{90FAA993-B5D4-470E-B966-312E7DAFD06E}"/>
    <dgm:cxn modelId="{8B625D1A-DE8A-4006-BA55-DB9E90056A1D}" type="presOf" srcId="{3DB3BB6E-3FD8-4A05-A47A-9C46A162FEDA}" destId="{F1C4102D-2FDB-473F-95E5-B395910A9E9B}" srcOrd="0" destOrd="0" presId="urn:microsoft.com/office/officeart/2008/layout/NameandTitleOrganizationalChart"/>
    <dgm:cxn modelId="{534C8EAC-F737-49D7-9BEC-29977B96E185}" type="presOf" srcId="{AA0801FB-03DC-461F-A85D-0E9BFD6AE47F}" destId="{471CAB05-D9F8-49DC-AE5C-99CFDC3F3898}" srcOrd="0" destOrd="0" presId="urn:microsoft.com/office/officeart/2008/layout/NameandTitleOrganizationalChart"/>
    <dgm:cxn modelId="{88EF9AD7-689D-425F-848C-8E905EE0CC25}" type="presOf" srcId="{C77C8C2D-BFB1-44B7-AD5B-AFCF6A8E502F}" destId="{184A25A7-4750-40FE-9C66-472E4D87ABBC}" srcOrd="1" destOrd="0" presId="urn:microsoft.com/office/officeart/2008/layout/NameandTitleOrganizationalChart"/>
    <dgm:cxn modelId="{15C248B9-D7AF-45D9-825D-E3FFF27E65DA}" srcId="{AA0801FB-03DC-461F-A85D-0E9BFD6AE47F}" destId="{C77C8C2D-BFB1-44B7-AD5B-AFCF6A8E502F}" srcOrd="2" destOrd="0" parTransId="{0955C040-02FF-4E8F-9032-4838ED42B6BC}" sibTransId="{CA2A468D-B326-4ED6-8A5B-8FA4B62C3198}"/>
    <dgm:cxn modelId="{F3E72F3B-1D30-46F8-8AC6-526F5C038C07}" type="presOf" srcId="{EC73CB42-77FA-44EE-AAA6-BF132D4A1AFD}" destId="{6EFCF856-F856-4877-B04A-6FAD37D5FBC9}" srcOrd="1" destOrd="0" presId="urn:microsoft.com/office/officeart/2008/layout/NameandTitleOrganizationalChart"/>
    <dgm:cxn modelId="{E11D8E6E-4AEC-4C2E-B453-68E0ECCC8BB9}" srcId="{E180B1B2-1EB2-4599-A28F-5C8D2FF7EC05}" destId="{AA0801FB-03DC-461F-A85D-0E9BFD6AE47F}" srcOrd="0" destOrd="0" parTransId="{D9881AAC-92EC-48B4-9F9A-92813ACA7E65}" sibTransId="{53AFE449-6BB1-4FEF-986D-E29BB0B585D4}"/>
    <dgm:cxn modelId="{1B5A36D7-527E-4477-B7F5-E93A518C6A22}" type="presOf" srcId="{EC73CB42-77FA-44EE-AAA6-BF132D4A1AFD}" destId="{2F160D52-F35E-433F-892B-657083BC47FC}" srcOrd="0" destOrd="0" presId="urn:microsoft.com/office/officeart/2008/layout/NameandTitleOrganizationalChart"/>
    <dgm:cxn modelId="{3C88072B-843F-4D60-8316-694D7F01D3F3}" type="presOf" srcId="{45EB369F-3F4B-4F85-9F7C-726EE3168F70}" destId="{0E85DF36-F59F-4114-B688-AD388335FF82}" srcOrd="1" destOrd="0" presId="urn:microsoft.com/office/officeart/2008/layout/NameandTitleOrganizationalChart"/>
    <dgm:cxn modelId="{9038F5A1-8079-4F65-AEF8-426CD8828DF4}" type="presOf" srcId="{30BE8AF3-83EC-431F-950A-A87A04604286}" destId="{47DE4BC7-0FE8-4FA1-81CE-040F386D27D6}" srcOrd="0" destOrd="0" presId="urn:microsoft.com/office/officeart/2008/layout/NameandTitleOrganizationalChart"/>
    <dgm:cxn modelId="{661A9549-81D4-4879-B44E-EA3E017DBAD8}" type="presOf" srcId="{E180B1B2-1EB2-4599-A28F-5C8D2FF7EC05}" destId="{115EDDCE-26F5-4BF7-9D7D-567E74C14D7A}" srcOrd="0" destOrd="0" presId="urn:microsoft.com/office/officeart/2008/layout/NameandTitleOrganizationalChart"/>
    <dgm:cxn modelId="{F37314A5-C119-4C61-B762-6C890691ADC3}" type="presOf" srcId="{AA0801FB-03DC-461F-A85D-0E9BFD6AE47F}" destId="{254E5EEB-CDF1-4C48-A960-A4D65109F031}" srcOrd="1" destOrd="0" presId="urn:microsoft.com/office/officeart/2008/layout/NameandTitleOrganizationalChart"/>
    <dgm:cxn modelId="{6130FE34-6392-4E07-9366-D364DCFB1412}" srcId="{AA0801FB-03DC-461F-A85D-0E9BFD6AE47F}" destId="{45EB369F-3F4B-4F85-9F7C-726EE3168F70}" srcOrd="0" destOrd="0" parTransId="{3DB3BB6E-3FD8-4A05-A47A-9C46A162FEDA}" sibTransId="{30BE8AF3-83EC-431F-950A-A87A04604286}"/>
    <dgm:cxn modelId="{E6798CDB-A185-466F-9507-211A60E8CFF0}" type="presOf" srcId="{FE6F466A-1991-4AF7-8D63-C44D4AE5A03E}" destId="{9B3E89C4-5D3C-4D89-BBF1-6A5404442EDB}" srcOrd="0" destOrd="0" presId="urn:microsoft.com/office/officeart/2008/layout/NameandTitleOrganizationalChart"/>
    <dgm:cxn modelId="{24FE2C08-C5D3-43D4-B5E1-DA3F91068949}" type="presOf" srcId="{C77C8C2D-BFB1-44B7-AD5B-AFCF6A8E502F}" destId="{165E053F-CFDC-4B2E-BF8D-330C0CC7435B}" srcOrd="0" destOrd="0" presId="urn:microsoft.com/office/officeart/2008/layout/NameandTitleOrganizationalChart"/>
    <dgm:cxn modelId="{27C6F8F9-CF3F-447D-AA7E-C11A13A378E1}" type="presOf" srcId="{90FAA993-B5D4-470E-B966-312E7DAFD06E}" destId="{2F2E25F3-B6D0-49F2-8E6E-4A6D606A912D}" srcOrd="0" destOrd="0" presId="urn:microsoft.com/office/officeart/2008/layout/NameandTitleOrganizationalChart"/>
    <dgm:cxn modelId="{CA815E70-D777-44CB-8BDC-CBDF2A907FF5}" type="presOf" srcId="{53AFE449-6BB1-4FEF-986D-E29BB0B585D4}" destId="{93A78D29-142B-4B80-B340-50AF052EAE0B}" srcOrd="0" destOrd="0" presId="urn:microsoft.com/office/officeart/2008/layout/NameandTitleOrganizationalChart"/>
    <dgm:cxn modelId="{43E929AF-4B39-43F9-814F-2057964C5401}" type="presParOf" srcId="{115EDDCE-26F5-4BF7-9D7D-567E74C14D7A}" destId="{89F56F3C-CCAD-4966-B884-74AE2A4C60D2}" srcOrd="0" destOrd="0" presId="urn:microsoft.com/office/officeart/2008/layout/NameandTitleOrganizationalChart"/>
    <dgm:cxn modelId="{6777712C-5F0F-47E7-94BA-0FF8ECDA11BC}" type="presParOf" srcId="{89F56F3C-CCAD-4966-B884-74AE2A4C60D2}" destId="{BE1584AD-7AC1-420A-9FA6-ED2BFF663D53}" srcOrd="0" destOrd="0" presId="urn:microsoft.com/office/officeart/2008/layout/NameandTitleOrganizationalChart"/>
    <dgm:cxn modelId="{249F8641-8DAE-4852-BBE6-4411B6A6AA7A}" type="presParOf" srcId="{BE1584AD-7AC1-420A-9FA6-ED2BFF663D53}" destId="{471CAB05-D9F8-49DC-AE5C-99CFDC3F3898}" srcOrd="0" destOrd="0" presId="urn:microsoft.com/office/officeart/2008/layout/NameandTitleOrganizationalChart"/>
    <dgm:cxn modelId="{0E5796FC-18BF-4ACD-A1B4-4102EB07E963}" type="presParOf" srcId="{BE1584AD-7AC1-420A-9FA6-ED2BFF663D53}" destId="{93A78D29-142B-4B80-B340-50AF052EAE0B}" srcOrd="1" destOrd="0" presId="urn:microsoft.com/office/officeart/2008/layout/NameandTitleOrganizationalChart"/>
    <dgm:cxn modelId="{42D13C1C-6015-4DBA-8826-EFADACF514F5}" type="presParOf" srcId="{BE1584AD-7AC1-420A-9FA6-ED2BFF663D53}" destId="{254E5EEB-CDF1-4C48-A960-A4D65109F031}" srcOrd="2" destOrd="0" presId="urn:microsoft.com/office/officeart/2008/layout/NameandTitleOrganizationalChart"/>
    <dgm:cxn modelId="{ECFA6F9E-9FA0-416C-985C-F79D5DC10DEF}" type="presParOf" srcId="{89F56F3C-CCAD-4966-B884-74AE2A4C60D2}" destId="{8D3B1212-E3E7-45F2-BF15-85E3EFA8C5E6}" srcOrd="1" destOrd="0" presId="urn:microsoft.com/office/officeart/2008/layout/NameandTitleOrganizationalChart"/>
    <dgm:cxn modelId="{C8EDEBA7-24C9-4A80-8FFE-CB83A3086D0D}" type="presParOf" srcId="{8D3B1212-E3E7-45F2-BF15-85E3EFA8C5E6}" destId="{9B3E89C4-5D3C-4D89-BBF1-6A5404442EDB}" srcOrd="0" destOrd="0" presId="urn:microsoft.com/office/officeart/2008/layout/NameandTitleOrganizationalChart"/>
    <dgm:cxn modelId="{ED3EA18D-01B4-44CE-945C-B9B812671E63}" type="presParOf" srcId="{8D3B1212-E3E7-45F2-BF15-85E3EFA8C5E6}" destId="{AE2E4383-B68E-4BBB-A742-FC2884900C5D}" srcOrd="1" destOrd="0" presId="urn:microsoft.com/office/officeart/2008/layout/NameandTitleOrganizationalChart"/>
    <dgm:cxn modelId="{9229328B-3947-49C3-BF73-631E8AF921BA}" type="presParOf" srcId="{AE2E4383-B68E-4BBB-A742-FC2884900C5D}" destId="{801303D5-6105-4B96-8CFB-907B63F83705}" srcOrd="0" destOrd="0" presId="urn:microsoft.com/office/officeart/2008/layout/NameandTitleOrganizationalChart"/>
    <dgm:cxn modelId="{535340F3-7B79-466B-9740-C838F1CF6A05}" type="presParOf" srcId="{801303D5-6105-4B96-8CFB-907B63F83705}" destId="{2F160D52-F35E-433F-892B-657083BC47FC}" srcOrd="0" destOrd="0" presId="urn:microsoft.com/office/officeart/2008/layout/NameandTitleOrganizationalChart"/>
    <dgm:cxn modelId="{8A744F6E-25DB-44D7-A9FB-E129A90C7C38}" type="presParOf" srcId="{801303D5-6105-4B96-8CFB-907B63F83705}" destId="{2F2E25F3-B6D0-49F2-8E6E-4A6D606A912D}" srcOrd="1" destOrd="0" presId="urn:microsoft.com/office/officeart/2008/layout/NameandTitleOrganizationalChart"/>
    <dgm:cxn modelId="{56CE6524-0E0B-4F6B-AC07-038FC4E4A5DF}" type="presParOf" srcId="{801303D5-6105-4B96-8CFB-907B63F83705}" destId="{6EFCF856-F856-4877-B04A-6FAD37D5FBC9}" srcOrd="2" destOrd="0" presId="urn:microsoft.com/office/officeart/2008/layout/NameandTitleOrganizationalChart"/>
    <dgm:cxn modelId="{AB633F49-634C-412D-B607-B1643FD57FE6}" type="presParOf" srcId="{AE2E4383-B68E-4BBB-A742-FC2884900C5D}" destId="{49A3D66D-109C-4473-8A53-89321D92F833}" srcOrd="1" destOrd="0" presId="urn:microsoft.com/office/officeart/2008/layout/NameandTitleOrganizationalChart"/>
    <dgm:cxn modelId="{4DFECA5A-502B-437F-8516-B1C532941051}" type="presParOf" srcId="{AE2E4383-B68E-4BBB-A742-FC2884900C5D}" destId="{A8724D1E-E6D0-4FC7-875D-A6FD25A274B7}" srcOrd="2" destOrd="0" presId="urn:microsoft.com/office/officeart/2008/layout/NameandTitleOrganizationalChart"/>
    <dgm:cxn modelId="{5F9312C3-8E83-4165-BA3A-AC7E356E542B}" type="presParOf" srcId="{8D3B1212-E3E7-45F2-BF15-85E3EFA8C5E6}" destId="{571DEA7E-164E-4FDB-A5B3-CE1AC3F40FE1}" srcOrd="2" destOrd="0" presId="urn:microsoft.com/office/officeart/2008/layout/NameandTitleOrganizationalChart"/>
    <dgm:cxn modelId="{E40F0692-5FC4-496D-AC95-EC9A7FD72A01}" type="presParOf" srcId="{8D3B1212-E3E7-45F2-BF15-85E3EFA8C5E6}" destId="{704A1DAA-CA4C-4B09-8220-5535F30749BE}" srcOrd="3" destOrd="0" presId="urn:microsoft.com/office/officeart/2008/layout/NameandTitleOrganizationalChart"/>
    <dgm:cxn modelId="{F6E13852-0A1E-4B25-BC18-161811778F7E}" type="presParOf" srcId="{704A1DAA-CA4C-4B09-8220-5535F30749BE}" destId="{3C656676-EF3C-4775-B1C3-DC57FCEC8659}" srcOrd="0" destOrd="0" presId="urn:microsoft.com/office/officeart/2008/layout/NameandTitleOrganizationalChart"/>
    <dgm:cxn modelId="{3B400800-3700-4C8D-B955-8D5315682733}" type="presParOf" srcId="{3C656676-EF3C-4775-B1C3-DC57FCEC8659}" destId="{165E053F-CFDC-4B2E-BF8D-330C0CC7435B}" srcOrd="0" destOrd="0" presId="urn:microsoft.com/office/officeart/2008/layout/NameandTitleOrganizationalChart"/>
    <dgm:cxn modelId="{9A002FBA-B009-44CC-A9B6-A49C02325689}" type="presParOf" srcId="{3C656676-EF3C-4775-B1C3-DC57FCEC8659}" destId="{70B836E7-EE8B-4CB6-858E-2FBFCEE4200C}" srcOrd="1" destOrd="0" presId="urn:microsoft.com/office/officeart/2008/layout/NameandTitleOrganizationalChart"/>
    <dgm:cxn modelId="{F6B8AA9D-A1FD-49B8-980C-7BA88A429C62}" type="presParOf" srcId="{3C656676-EF3C-4775-B1C3-DC57FCEC8659}" destId="{184A25A7-4750-40FE-9C66-472E4D87ABBC}" srcOrd="2" destOrd="0" presId="urn:microsoft.com/office/officeart/2008/layout/NameandTitleOrganizationalChart"/>
    <dgm:cxn modelId="{4F86686D-955C-4FA4-B4CC-4EF7154C710D}" type="presParOf" srcId="{704A1DAA-CA4C-4B09-8220-5535F30749BE}" destId="{5211F307-4E1B-4BC5-A1C1-35729E198FDB}" srcOrd="1" destOrd="0" presId="urn:microsoft.com/office/officeart/2008/layout/NameandTitleOrganizationalChart"/>
    <dgm:cxn modelId="{3655AD48-0BD5-41E8-AA4D-0F8D9A1C3EE5}" type="presParOf" srcId="{704A1DAA-CA4C-4B09-8220-5535F30749BE}" destId="{466ABD23-9F03-4C5A-A790-C0393524081D}" srcOrd="2" destOrd="0" presId="urn:microsoft.com/office/officeart/2008/layout/NameandTitleOrganizationalChart"/>
    <dgm:cxn modelId="{890C5D0A-182C-42E5-8458-241C183ADA83}" type="presParOf" srcId="{89F56F3C-CCAD-4966-B884-74AE2A4C60D2}" destId="{64AF128F-735A-4CC6-8A24-934F25FA7CC4}" srcOrd="2" destOrd="0" presId="urn:microsoft.com/office/officeart/2008/layout/NameandTitleOrganizationalChart"/>
    <dgm:cxn modelId="{2F844F62-D2ED-4E60-920F-E4813B1CEAB6}" type="presParOf" srcId="{64AF128F-735A-4CC6-8A24-934F25FA7CC4}" destId="{F1C4102D-2FDB-473F-95E5-B395910A9E9B}" srcOrd="0" destOrd="0" presId="urn:microsoft.com/office/officeart/2008/layout/NameandTitleOrganizationalChart"/>
    <dgm:cxn modelId="{D62C7A72-0C23-400A-9DFD-B56653E20684}" type="presParOf" srcId="{64AF128F-735A-4CC6-8A24-934F25FA7CC4}" destId="{2CB60A05-334E-404A-832A-E556DB9F8378}" srcOrd="1" destOrd="0" presId="urn:microsoft.com/office/officeart/2008/layout/NameandTitleOrganizationalChart"/>
    <dgm:cxn modelId="{8DCB6146-D321-49E9-84C9-4EA5872D7718}" type="presParOf" srcId="{2CB60A05-334E-404A-832A-E556DB9F8378}" destId="{B90EA5C4-7558-44DF-ABD2-7AD4F937EAE0}" srcOrd="0" destOrd="0" presId="urn:microsoft.com/office/officeart/2008/layout/NameandTitleOrganizationalChart"/>
    <dgm:cxn modelId="{67E75643-11DF-417A-AF34-AF8EFADE55A1}" type="presParOf" srcId="{B90EA5C4-7558-44DF-ABD2-7AD4F937EAE0}" destId="{965CBFA6-9D5F-415C-AF7D-465396EE660D}" srcOrd="0" destOrd="0" presId="urn:microsoft.com/office/officeart/2008/layout/NameandTitleOrganizationalChart"/>
    <dgm:cxn modelId="{F618954B-F2F2-48C2-BA66-092F90BDB880}" type="presParOf" srcId="{B90EA5C4-7558-44DF-ABD2-7AD4F937EAE0}" destId="{47DE4BC7-0FE8-4FA1-81CE-040F386D27D6}" srcOrd="1" destOrd="0" presId="urn:microsoft.com/office/officeart/2008/layout/NameandTitleOrganizationalChart"/>
    <dgm:cxn modelId="{B03639A2-22A4-4F2A-837A-2137B07B8DF2}" type="presParOf" srcId="{B90EA5C4-7558-44DF-ABD2-7AD4F937EAE0}" destId="{0E85DF36-F59F-4114-B688-AD388335FF82}" srcOrd="2" destOrd="0" presId="urn:microsoft.com/office/officeart/2008/layout/NameandTitleOrganizationalChart"/>
    <dgm:cxn modelId="{43653453-8FFD-40CD-B9B0-2B6AB6460C89}" type="presParOf" srcId="{2CB60A05-334E-404A-832A-E556DB9F8378}" destId="{E380FA03-AA38-419F-BBB2-C46AAF50AB29}" srcOrd="1" destOrd="0" presId="urn:microsoft.com/office/officeart/2008/layout/NameandTitleOrganizationalChart"/>
    <dgm:cxn modelId="{9B1D5A28-83C7-463E-9F27-2930AFF4D93F}" type="presParOf" srcId="{2CB60A05-334E-404A-832A-E556DB9F8378}" destId="{56A6C343-7E7E-466B-A896-0B8549922156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79CD6D-D08D-4773-B686-5933FD82457F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7093393E-9CA6-4B78-8FCC-0A1E6DA52535}">
      <dgm:prSet phldrT="[Text]"/>
      <dgm:spPr>
        <a:solidFill>
          <a:srgbClr val="CC0000"/>
        </a:solidFill>
      </dgm:spPr>
      <dgm:t>
        <a:bodyPr/>
        <a:lstStyle/>
        <a:p>
          <a:r>
            <a:rPr lang="en-GB" noProof="0" dirty="0" smtClean="0"/>
            <a:t>Administration of medicine</a:t>
          </a:r>
          <a:endParaRPr lang="en-GB" noProof="0" dirty="0"/>
        </a:p>
      </dgm:t>
    </dgm:pt>
    <dgm:pt modelId="{67FEE9B5-CE41-4404-BA1A-822D00ABA025}" type="parTrans" cxnId="{BC8FE624-68DD-4FD2-B033-D9FC31AD0862}">
      <dgm:prSet/>
      <dgm:spPr/>
      <dgm:t>
        <a:bodyPr/>
        <a:lstStyle/>
        <a:p>
          <a:endParaRPr lang="en-GB" noProof="0" dirty="0"/>
        </a:p>
      </dgm:t>
    </dgm:pt>
    <dgm:pt modelId="{9D15823C-4F17-4AA3-BE58-BEAB1684B1E1}" type="sibTrans" cxnId="{BC8FE624-68DD-4FD2-B033-D9FC31AD0862}">
      <dgm:prSet/>
      <dgm:spPr>
        <a:solidFill>
          <a:schemeClr val="tx1"/>
        </a:solidFill>
      </dgm:spPr>
      <dgm:t>
        <a:bodyPr/>
        <a:lstStyle/>
        <a:p>
          <a:endParaRPr lang="en-GB" noProof="0" dirty="0"/>
        </a:p>
      </dgm:t>
    </dgm:pt>
    <dgm:pt modelId="{9F74127A-EFCF-4675-B870-9B9D0A002F28}">
      <dgm:prSet phldrT="[Text]"/>
      <dgm:spPr>
        <a:solidFill>
          <a:srgbClr val="FF7C80"/>
        </a:solidFill>
      </dgm:spPr>
      <dgm:t>
        <a:bodyPr/>
        <a:lstStyle/>
        <a:p>
          <a:r>
            <a:rPr lang="en-GB" noProof="0" dirty="0" smtClean="0"/>
            <a:t>drops</a:t>
          </a:r>
          <a:endParaRPr lang="en-GB" noProof="0" dirty="0"/>
        </a:p>
      </dgm:t>
    </dgm:pt>
    <dgm:pt modelId="{882F5A7F-A97E-4A5F-8F6F-4CF0F95E31E2}" type="parTrans" cxnId="{FEEC6A02-98BF-4202-AF3B-42B5DDA41581}">
      <dgm:prSet/>
      <dgm:spPr/>
      <dgm:t>
        <a:bodyPr/>
        <a:lstStyle/>
        <a:p>
          <a:endParaRPr lang="en-GB" noProof="0" dirty="0"/>
        </a:p>
      </dgm:t>
    </dgm:pt>
    <dgm:pt modelId="{4EF84683-3164-424B-A4E9-7694FB2D4D35}" type="sibTrans" cxnId="{FEEC6A02-98BF-4202-AF3B-42B5DDA41581}">
      <dgm:prSet/>
      <dgm:spPr>
        <a:solidFill>
          <a:schemeClr val="tx1"/>
        </a:solidFill>
      </dgm:spPr>
      <dgm:t>
        <a:bodyPr/>
        <a:lstStyle/>
        <a:p>
          <a:endParaRPr lang="en-GB" noProof="0" dirty="0"/>
        </a:p>
      </dgm:t>
    </dgm:pt>
    <dgm:pt modelId="{7CFB12BA-9C84-4AEA-BF88-20BC7419D3E3}">
      <dgm:prSet phldrT="[Text]"/>
      <dgm:spPr>
        <a:solidFill>
          <a:srgbClr val="FF9966"/>
        </a:solidFill>
      </dgm:spPr>
      <dgm:t>
        <a:bodyPr/>
        <a:lstStyle/>
        <a:p>
          <a:pPr algn="ctr"/>
          <a:r>
            <a:rPr lang="en-GB" noProof="0" dirty="0" smtClean="0">
              <a:solidFill>
                <a:schemeClr val="tx1"/>
              </a:solidFill>
            </a:rPr>
            <a:t>Dosing </a:t>
          </a:r>
          <a:r>
            <a:rPr lang="sk-SK" noProof="0" dirty="0" smtClean="0">
              <a:solidFill>
                <a:schemeClr val="tx1"/>
              </a:solidFill>
            </a:rPr>
            <a:t>of </a:t>
          </a:r>
          <a:r>
            <a:rPr lang="en-GB" noProof="0" dirty="0" smtClean="0">
              <a:solidFill>
                <a:schemeClr val="tx1"/>
              </a:solidFill>
            </a:rPr>
            <a:t>the medicines to the patient  (drop size)</a:t>
          </a:r>
          <a:endParaRPr lang="en-GB" noProof="0" dirty="0">
            <a:solidFill>
              <a:schemeClr val="tx1"/>
            </a:solidFill>
          </a:endParaRPr>
        </a:p>
      </dgm:t>
    </dgm:pt>
    <dgm:pt modelId="{3E88655B-A93E-4C0D-8B4E-22D75B863DB3}" type="parTrans" cxnId="{E4EED4E1-21B2-407E-9E3D-A02CDA28A91E}">
      <dgm:prSet/>
      <dgm:spPr/>
      <dgm:t>
        <a:bodyPr/>
        <a:lstStyle/>
        <a:p>
          <a:endParaRPr lang="en-GB" noProof="0" dirty="0"/>
        </a:p>
      </dgm:t>
    </dgm:pt>
    <dgm:pt modelId="{BBA0288C-C231-4C39-A86B-D6D2972C5CC2}" type="sibTrans" cxnId="{E4EED4E1-21B2-407E-9E3D-A02CDA28A91E}">
      <dgm:prSet/>
      <dgm:spPr>
        <a:solidFill>
          <a:schemeClr val="bg2"/>
        </a:solidFill>
      </dgm:spPr>
      <dgm:t>
        <a:bodyPr/>
        <a:lstStyle/>
        <a:p>
          <a:endParaRPr lang="en-GB" noProof="0" dirty="0"/>
        </a:p>
      </dgm:t>
    </dgm:pt>
    <dgm:pt modelId="{3C4E9C95-7C4E-4B9E-839B-EC0C2EF2EF7E}">
      <dgm:prSet phldrT="[Text]"/>
      <dgm:spPr>
        <a:solidFill>
          <a:srgbClr val="FFFF00"/>
        </a:solidFill>
      </dgm:spPr>
      <dgm:t>
        <a:bodyPr/>
        <a:lstStyle/>
        <a:p>
          <a:r>
            <a:rPr lang="en-GB" noProof="0" dirty="0" smtClean="0">
              <a:solidFill>
                <a:schemeClr val="tx1"/>
              </a:solidFill>
            </a:rPr>
            <a:t>Surface tension</a:t>
          </a:r>
          <a:endParaRPr lang="en-GB" noProof="0" dirty="0">
            <a:solidFill>
              <a:schemeClr val="tx1"/>
            </a:solidFill>
          </a:endParaRPr>
        </a:p>
      </dgm:t>
    </dgm:pt>
    <dgm:pt modelId="{B0D7E74C-A941-453C-BD21-FA6A3E0CAE75}" type="parTrans" cxnId="{A4AC3914-E3F0-4BA0-A1F8-C1C2C2174976}">
      <dgm:prSet/>
      <dgm:spPr/>
      <dgm:t>
        <a:bodyPr/>
        <a:lstStyle/>
        <a:p>
          <a:endParaRPr lang="en-GB" noProof="0" dirty="0"/>
        </a:p>
      </dgm:t>
    </dgm:pt>
    <dgm:pt modelId="{07AF589B-EA83-4B4F-8C1B-BF7A140C0EF7}" type="sibTrans" cxnId="{A4AC3914-E3F0-4BA0-A1F8-C1C2C2174976}">
      <dgm:prSet/>
      <dgm:spPr/>
      <dgm:t>
        <a:bodyPr/>
        <a:lstStyle/>
        <a:p>
          <a:endParaRPr lang="en-GB" noProof="0" dirty="0"/>
        </a:p>
      </dgm:t>
    </dgm:pt>
    <dgm:pt modelId="{3E44F9BF-522B-42C8-89D5-82C9B3FC5744}">
      <dgm:prSet/>
      <dgm:spPr>
        <a:solidFill>
          <a:srgbClr val="FF7C80"/>
        </a:solidFill>
      </dgm:spPr>
      <dgm:t>
        <a:bodyPr/>
        <a:lstStyle/>
        <a:p>
          <a:r>
            <a:rPr lang="en-GB" noProof="0" dirty="0" smtClean="0"/>
            <a:t>Infusion, injection</a:t>
          </a:r>
          <a:endParaRPr lang="en-GB" noProof="0" dirty="0"/>
        </a:p>
      </dgm:t>
    </dgm:pt>
    <dgm:pt modelId="{AC8657C6-9FF6-4DE2-883D-A9F87F1F2DB0}" type="parTrans" cxnId="{528BAED9-0B2A-401B-BA84-F518AB38D05C}">
      <dgm:prSet/>
      <dgm:spPr/>
      <dgm:t>
        <a:bodyPr/>
        <a:lstStyle/>
        <a:p>
          <a:endParaRPr lang="en-GB" noProof="0" dirty="0"/>
        </a:p>
      </dgm:t>
    </dgm:pt>
    <dgm:pt modelId="{764D10E0-814F-4EF7-A5FC-7A9DE00265C4}" type="sibTrans" cxnId="{528BAED9-0B2A-401B-BA84-F518AB38D05C}">
      <dgm:prSet/>
      <dgm:spPr>
        <a:solidFill>
          <a:schemeClr val="tx1"/>
        </a:solidFill>
      </dgm:spPr>
      <dgm:t>
        <a:bodyPr/>
        <a:lstStyle/>
        <a:p>
          <a:endParaRPr lang="en-GB" noProof="0" dirty="0"/>
        </a:p>
      </dgm:t>
    </dgm:pt>
    <dgm:pt modelId="{E070ECDA-E777-4864-BE79-7C306639EC60}">
      <dgm:prSet/>
      <dgm:spPr>
        <a:solidFill>
          <a:srgbClr val="FF9966"/>
        </a:solidFill>
      </dgm:spPr>
      <dgm:t>
        <a:bodyPr/>
        <a:lstStyle/>
        <a:p>
          <a:r>
            <a:rPr lang="en-GB" noProof="0" dirty="0" smtClean="0">
              <a:solidFill>
                <a:schemeClr val="tx1"/>
              </a:solidFill>
            </a:rPr>
            <a:t>Administration to patient</a:t>
          </a:r>
          <a:endParaRPr lang="sk-SK" noProof="0" dirty="0" smtClean="0">
            <a:solidFill>
              <a:schemeClr val="tx1"/>
            </a:solidFill>
          </a:endParaRPr>
        </a:p>
        <a:p>
          <a:r>
            <a:rPr lang="sk-SK" noProof="0" dirty="0" smtClean="0">
              <a:solidFill>
                <a:schemeClr val="tx1"/>
              </a:solidFill>
            </a:rPr>
            <a:t>(</a:t>
          </a:r>
          <a:r>
            <a:rPr lang="en-GB" noProof="0" dirty="0" smtClean="0">
              <a:solidFill>
                <a:schemeClr val="tx1"/>
              </a:solidFill>
            </a:rPr>
            <a:t>injection sites</a:t>
          </a:r>
          <a:r>
            <a:rPr lang="sk-SK" noProof="0" dirty="0" smtClean="0">
              <a:solidFill>
                <a:schemeClr val="tx1"/>
              </a:solidFill>
            </a:rPr>
            <a:t>)</a:t>
          </a:r>
          <a:endParaRPr lang="en-GB" noProof="0" dirty="0">
            <a:solidFill>
              <a:schemeClr val="tx1"/>
            </a:solidFill>
          </a:endParaRPr>
        </a:p>
      </dgm:t>
    </dgm:pt>
    <dgm:pt modelId="{50FDFEFD-FEDC-45D7-8B3F-9DA1B9EDDFF3}" type="parTrans" cxnId="{0E42E693-313C-4C48-AD4E-B191F4212316}">
      <dgm:prSet/>
      <dgm:spPr/>
      <dgm:t>
        <a:bodyPr/>
        <a:lstStyle/>
        <a:p>
          <a:endParaRPr lang="en-GB" noProof="0" dirty="0"/>
        </a:p>
      </dgm:t>
    </dgm:pt>
    <dgm:pt modelId="{0712F4DD-02F5-4A4B-939F-C5EBA9659543}" type="sibTrans" cxnId="{0E42E693-313C-4C48-AD4E-B191F4212316}">
      <dgm:prSet/>
      <dgm:spPr>
        <a:solidFill>
          <a:schemeClr val="tx1"/>
        </a:solidFill>
      </dgm:spPr>
      <dgm:t>
        <a:bodyPr/>
        <a:lstStyle/>
        <a:p>
          <a:endParaRPr lang="en-GB" noProof="0" dirty="0"/>
        </a:p>
      </dgm:t>
    </dgm:pt>
    <dgm:pt modelId="{E8E7FD94-AC8B-4D27-BA92-39F9D80C8AF4}">
      <dgm:prSet/>
      <dgm:spPr>
        <a:solidFill>
          <a:srgbClr val="FFFF00"/>
        </a:solidFill>
      </dgm:spPr>
      <dgm:t>
        <a:bodyPr/>
        <a:lstStyle/>
        <a:p>
          <a:r>
            <a:rPr lang="en-GB" noProof="0" dirty="0" smtClean="0">
              <a:solidFill>
                <a:schemeClr val="tx1"/>
              </a:solidFill>
            </a:rPr>
            <a:t>Tonicity </a:t>
          </a:r>
          <a:r>
            <a:rPr lang="sk-SK" noProof="0" dirty="0" smtClean="0">
              <a:solidFill>
                <a:schemeClr val="tx1"/>
              </a:solidFill>
            </a:rPr>
            <a:t>            </a:t>
          </a:r>
          <a:r>
            <a:rPr lang="en-GB" noProof="0" dirty="0" smtClean="0">
              <a:solidFill>
                <a:schemeClr val="tx1"/>
              </a:solidFill>
            </a:rPr>
            <a:t>of solutions</a:t>
          </a:r>
          <a:endParaRPr lang="en-GB" noProof="0" dirty="0">
            <a:solidFill>
              <a:schemeClr val="tx1"/>
            </a:solidFill>
          </a:endParaRPr>
        </a:p>
      </dgm:t>
    </dgm:pt>
    <dgm:pt modelId="{CFD822B2-E377-4347-A34A-33844F201035}" type="parTrans" cxnId="{D7E6F335-B274-4012-9427-E36677BEDD2E}">
      <dgm:prSet/>
      <dgm:spPr/>
      <dgm:t>
        <a:bodyPr/>
        <a:lstStyle/>
        <a:p>
          <a:endParaRPr lang="en-GB" noProof="0" dirty="0"/>
        </a:p>
      </dgm:t>
    </dgm:pt>
    <dgm:pt modelId="{4602438C-E483-4E85-AB50-B1B51D4F864D}" type="sibTrans" cxnId="{D7E6F335-B274-4012-9427-E36677BEDD2E}">
      <dgm:prSet/>
      <dgm:spPr>
        <a:solidFill>
          <a:schemeClr val="tx1"/>
        </a:solidFill>
      </dgm:spPr>
      <dgm:t>
        <a:bodyPr/>
        <a:lstStyle/>
        <a:p>
          <a:endParaRPr lang="en-GB" noProof="0" dirty="0"/>
        </a:p>
      </dgm:t>
    </dgm:pt>
    <dgm:pt modelId="{976DAB54-4241-45EF-A4C6-8268C0B90F97}" type="pres">
      <dgm:prSet presAssocID="{D179CD6D-D08D-4773-B686-5933FD82457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k-SK"/>
        </a:p>
      </dgm:t>
    </dgm:pt>
    <dgm:pt modelId="{5725D2B6-EC99-4F84-9CFE-D5D61C878AEA}" type="pres">
      <dgm:prSet presAssocID="{E8E7FD94-AC8B-4D27-BA92-39F9D80C8AF4}" presName="compNode" presStyleCnt="0"/>
      <dgm:spPr/>
    </dgm:pt>
    <dgm:pt modelId="{65828F92-F4F7-47D6-8617-1456E46CA038}" type="pres">
      <dgm:prSet presAssocID="{E8E7FD94-AC8B-4D27-BA92-39F9D80C8AF4}" presName="dummyConnPt" presStyleCnt="0"/>
      <dgm:spPr/>
    </dgm:pt>
    <dgm:pt modelId="{82C29558-B07B-4C81-9076-B9690B089DD4}" type="pres">
      <dgm:prSet presAssocID="{E8E7FD94-AC8B-4D27-BA92-39F9D80C8AF4}" presName="node" presStyleLbl="node1" presStyleIdx="0" presStyleCnt="7" custLinFactNeighborX="15606" custLinFactNeighborY="-854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DA39B038-C54B-4F31-9F64-16FBDEC2DC0A}" type="pres">
      <dgm:prSet presAssocID="{4602438C-E483-4E85-AB50-B1B51D4F864D}" presName="sibTrans" presStyleLbl="bgSibTrans2D1" presStyleIdx="0" presStyleCnt="6" custLinFactY="100000" custLinFactNeighborX="31571" custLinFactNeighborY="102511"/>
      <dgm:spPr/>
      <dgm:t>
        <a:bodyPr/>
        <a:lstStyle/>
        <a:p>
          <a:endParaRPr lang="sk-SK"/>
        </a:p>
      </dgm:t>
    </dgm:pt>
    <dgm:pt modelId="{80890F09-B31E-4655-81F1-C448D29B9772}" type="pres">
      <dgm:prSet presAssocID="{E070ECDA-E777-4864-BE79-7C306639EC60}" presName="compNode" presStyleCnt="0"/>
      <dgm:spPr/>
    </dgm:pt>
    <dgm:pt modelId="{AFD787C0-91F4-4E5A-89FA-213B20E95C90}" type="pres">
      <dgm:prSet presAssocID="{E070ECDA-E777-4864-BE79-7C306639EC60}" presName="dummyConnPt" presStyleCnt="0"/>
      <dgm:spPr/>
    </dgm:pt>
    <dgm:pt modelId="{0579174C-1C68-4FBF-9820-BC15D3ADAEA9}" type="pres">
      <dgm:prSet presAssocID="{E070ECDA-E777-4864-BE79-7C306639EC60}" presName="node" presStyleLbl="node1" presStyleIdx="1" presStyleCnt="7" custLinFactNeighborX="-13598" custLinFactNeighborY="-6656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3A7BDBC-49CB-4FC8-B6B4-858155D10154}" type="pres">
      <dgm:prSet presAssocID="{0712F4DD-02F5-4A4B-939F-C5EBA9659543}" presName="sibTrans" presStyleLbl="bgSibTrans2D1" presStyleIdx="1" presStyleCnt="6" custLinFactY="1462" custLinFactNeighborX="35741" custLinFactNeighborY="100000"/>
      <dgm:spPr/>
      <dgm:t>
        <a:bodyPr/>
        <a:lstStyle/>
        <a:p>
          <a:endParaRPr lang="sk-SK"/>
        </a:p>
      </dgm:t>
    </dgm:pt>
    <dgm:pt modelId="{9C8E2795-E160-40D7-BBFC-CCCF06D9CB1F}" type="pres">
      <dgm:prSet presAssocID="{3E44F9BF-522B-42C8-89D5-82C9B3FC5744}" presName="compNode" presStyleCnt="0"/>
      <dgm:spPr/>
    </dgm:pt>
    <dgm:pt modelId="{F873F9C4-6810-49F1-8F01-701416C12395}" type="pres">
      <dgm:prSet presAssocID="{3E44F9BF-522B-42C8-89D5-82C9B3FC5744}" presName="dummyConnPt" presStyleCnt="0"/>
      <dgm:spPr/>
    </dgm:pt>
    <dgm:pt modelId="{1027A574-ABE7-439F-84C0-751C25AEB3A1}" type="pres">
      <dgm:prSet presAssocID="{3E44F9BF-522B-42C8-89D5-82C9B3FC5744}" presName="node" presStyleLbl="node1" presStyleIdx="2" presStyleCnt="7" custLinFactNeighborX="-48458" custLinFactNeighborY="-19409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AD21035-91EE-4007-91B5-08841B1AE069}" type="pres">
      <dgm:prSet presAssocID="{764D10E0-814F-4EF7-A5FC-7A9DE00265C4}" presName="sibTrans" presStyleLbl="bgSibTrans2D1" presStyleIdx="2" presStyleCnt="6" custLinFactY="80322" custLinFactNeighborX="2074" custLinFactNeighborY="100000"/>
      <dgm:spPr/>
      <dgm:t>
        <a:bodyPr/>
        <a:lstStyle/>
        <a:p>
          <a:endParaRPr lang="sk-SK"/>
        </a:p>
      </dgm:t>
    </dgm:pt>
    <dgm:pt modelId="{5A751E8A-B6A0-4391-81CD-9305D2428E17}" type="pres">
      <dgm:prSet presAssocID="{7093393E-9CA6-4B78-8FCC-0A1E6DA52535}" presName="compNode" presStyleCnt="0"/>
      <dgm:spPr/>
    </dgm:pt>
    <dgm:pt modelId="{AD293893-C63E-49EF-B07D-98742E4B4136}" type="pres">
      <dgm:prSet presAssocID="{7093393E-9CA6-4B78-8FCC-0A1E6DA52535}" presName="dummyConnPt" presStyleCnt="0"/>
      <dgm:spPr/>
    </dgm:pt>
    <dgm:pt modelId="{7915DE53-6663-43DB-9134-CC01C3356F9B}" type="pres">
      <dgm:prSet presAssocID="{7093393E-9CA6-4B78-8FCC-0A1E6DA52535}" presName="node" presStyleLbl="node1" presStyleIdx="3" presStyleCnt="7" custLinFactNeighborX="-37499" custLinFactNeighborY="-59156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5EC096D-E5BF-4CF0-B886-8A07800B003D}" type="pres">
      <dgm:prSet presAssocID="{9D15823C-4F17-4AA3-BE58-BEAB1684B1E1}" presName="sibTrans" presStyleLbl="bgSibTrans2D1" presStyleIdx="3" presStyleCnt="6" custLinFactY="69102" custLinFactNeighborX="8167" custLinFactNeighborY="100000"/>
      <dgm:spPr/>
      <dgm:t>
        <a:bodyPr/>
        <a:lstStyle/>
        <a:p>
          <a:endParaRPr lang="sk-SK"/>
        </a:p>
      </dgm:t>
    </dgm:pt>
    <dgm:pt modelId="{8E21ECD2-39AF-4BA6-825B-F14A169C81A1}" type="pres">
      <dgm:prSet presAssocID="{9F74127A-EFCF-4675-B870-9B9D0A002F28}" presName="compNode" presStyleCnt="0"/>
      <dgm:spPr/>
    </dgm:pt>
    <dgm:pt modelId="{95971668-55B1-4228-975E-85559D8A1D62}" type="pres">
      <dgm:prSet presAssocID="{9F74127A-EFCF-4675-B870-9B9D0A002F28}" presName="dummyConnPt" presStyleCnt="0"/>
      <dgm:spPr/>
    </dgm:pt>
    <dgm:pt modelId="{0B71A9D4-C2BC-4F39-9E42-59E9F4DDB930}" type="pres">
      <dgm:prSet presAssocID="{9F74127A-EFCF-4675-B870-9B9D0A002F28}" presName="node" presStyleLbl="node1" presStyleIdx="4" presStyleCnt="7" custLinFactNeighborX="87399" custLinFactNeighborY="9447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40F1EB9-3A5D-452A-97F2-30AF3C1DF878}" type="pres">
      <dgm:prSet presAssocID="{4EF84683-3164-424B-A4E9-7694FB2D4D35}" presName="sibTrans" presStyleLbl="bgSibTrans2D1" presStyleIdx="4" presStyleCnt="6" custLinFactNeighborX="5547" custLinFactNeighborY="78914"/>
      <dgm:spPr/>
      <dgm:t>
        <a:bodyPr/>
        <a:lstStyle/>
        <a:p>
          <a:endParaRPr lang="sk-SK"/>
        </a:p>
      </dgm:t>
    </dgm:pt>
    <dgm:pt modelId="{42178FA6-690A-4FF4-9539-B9560EADE0D4}" type="pres">
      <dgm:prSet presAssocID="{7CFB12BA-9C84-4AEA-BF88-20BC7419D3E3}" presName="compNode" presStyleCnt="0"/>
      <dgm:spPr/>
    </dgm:pt>
    <dgm:pt modelId="{DB2273A2-29A8-4926-870F-A392196956E7}" type="pres">
      <dgm:prSet presAssocID="{7CFB12BA-9C84-4AEA-BF88-20BC7419D3E3}" presName="dummyConnPt" presStyleCnt="0"/>
      <dgm:spPr/>
    </dgm:pt>
    <dgm:pt modelId="{FF45AD2C-C4CC-4FC6-8850-02FCAFA69B96}" type="pres">
      <dgm:prSet presAssocID="{7CFB12BA-9C84-4AEA-BF88-20BC7419D3E3}" presName="node" presStyleLbl="node1" presStyleIdx="5" presStyleCnt="7" custScaleX="149615" custLinFactX="5269" custLinFactY="12647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1DD967E-C8B9-4EFB-BF91-24A78413E7D8}" type="pres">
      <dgm:prSet presAssocID="{BBA0288C-C231-4C39-A86B-D6D2972C5CC2}" presName="sibTrans" presStyleLbl="bgSibTrans2D1" presStyleIdx="5" presStyleCnt="6"/>
      <dgm:spPr/>
      <dgm:t>
        <a:bodyPr/>
        <a:lstStyle/>
        <a:p>
          <a:endParaRPr lang="sk-SK"/>
        </a:p>
      </dgm:t>
    </dgm:pt>
    <dgm:pt modelId="{A298ADAF-3DE6-4A6F-9615-A47292776ABC}" type="pres">
      <dgm:prSet presAssocID="{3C4E9C95-7C4E-4B9E-839B-EC0C2EF2EF7E}" presName="compNode" presStyleCnt="0"/>
      <dgm:spPr/>
    </dgm:pt>
    <dgm:pt modelId="{B2C4ACDD-F0A1-4F4B-89CB-FA3B91FA164B}" type="pres">
      <dgm:prSet presAssocID="{3C4E9C95-7C4E-4B9E-839B-EC0C2EF2EF7E}" presName="dummyConnPt" presStyleCnt="0"/>
      <dgm:spPr/>
    </dgm:pt>
    <dgm:pt modelId="{26021CF1-B55E-4239-BF9D-085D21253C93}" type="pres">
      <dgm:prSet presAssocID="{3C4E9C95-7C4E-4B9E-839B-EC0C2EF2EF7E}" presName="node" presStyleLbl="node1" presStyleIdx="6" presStyleCnt="7" custLinFactNeighborX="-95494" custLinFactNeighborY="2109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A4AC3914-E3F0-4BA0-A1F8-C1C2C2174976}" srcId="{D179CD6D-D08D-4773-B686-5933FD82457F}" destId="{3C4E9C95-7C4E-4B9E-839B-EC0C2EF2EF7E}" srcOrd="6" destOrd="0" parTransId="{B0D7E74C-A941-453C-BD21-FA6A3E0CAE75}" sibTransId="{07AF589B-EA83-4B4F-8C1B-BF7A140C0EF7}"/>
    <dgm:cxn modelId="{C7F4BC17-1F5D-450E-A402-BA274A24ACDD}" type="presOf" srcId="{764D10E0-814F-4EF7-A5FC-7A9DE00265C4}" destId="{FAD21035-91EE-4007-91B5-08841B1AE069}" srcOrd="0" destOrd="0" presId="urn:microsoft.com/office/officeart/2005/8/layout/bProcess4"/>
    <dgm:cxn modelId="{D644EFBB-8DE8-4A03-8F4C-53ABE7414586}" type="presOf" srcId="{9D15823C-4F17-4AA3-BE58-BEAB1684B1E1}" destId="{F5EC096D-E5BF-4CF0-B886-8A07800B003D}" srcOrd="0" destOrd="0" presId="urn:microsoft.com/office/officeart/2005/8/layout/bProcess4"/>
    <dgm:cxn modelId="{8BA5274A-E91B-4BFC-ABEC-BF620A2456EB}" type="presOf" srcId="{4EF84683-3164-424B-A4E9-7694FB2D4D35}" destId="{F40F1EB9-3A5D-452A-97F2-30AF3C1DF878}" srcOrd="0" destOrd="0" presId="urn:microsoft.com/office/officeart/2005/8/layout/bProcess4"/>
    <dgm:cxn modelId="{3FB4FA35-A7F1-4F70-B995-5ED4192AA102}" type="presOf" srcId="{0712F4DD-02F5-4A4B-939F-C5EBA9659543}" destId="{53A7BDBC-49CB-4FC8-B6B4-858155D10154}" srcOrd="0" destOrd="0" presId="urn:microsoft.com/office/officeart/2005/8/layout/bProcess4"/>
    <dgm:cxn modelId="{FFFC0E80-9FC7-4C68-AEDC-5744B5FE239B}" type="presOf" srcId="{3C4E9C95-7C4E-4B9E-839B-EC0C2EF2EF7E}" destId="{26021CF1-B55E-4239-BF9D-085D21253C93}" srcOrd="0" destOrd="0" presId="urn:microsoft.com/office/officeart/2005/8/layout/bProcess4"/>
    <dgm:cxn modelId="{42AF8D6F-B49E-4414-95B2-3075E441A424}" type="presOf" srcId="{7CFB12BA-9C84-4AEA-BF88-20BC7419D3E3}" destId="{FF45AD2C-C4CC-4FC6-8850-02FCAFA69B96}" srcOrd="0" destOrd="0" presId="urn:microsoft.com/office/officeart/2005/8/layout/bProcess4"/>
    <dgm:cxn modelId="{D7E6F335-B274-4012-9427-E36677BEDD2E}" srcId="{D179CD6D-D08D-4773-B686-5933FD82457F}" destId="{E8E7FD94-AC8B-4D27-BA92-39F9D80C8AF4}" srcOrd="0" destOrd="0" parTransId="{CFD822B2-E377-4347-A34A-33844F201035}" sibTransId="{4602438C-E483-4E85-AB50-B1B51D4F864D}"/>
    <dgm:cxn modelId="{528BAED9-0B2A-401B-BA84-F518AB38D05C}" srcId="{D179CD6D-D08D-4773-B686-5933FD82457F}" destId="{3E44F9BF-522B-42C8-89D5-82C9B3FC5744}" srcOrd="2" destOrd="0" parTransId="{AC8657C6-9FF6-4DE2-883D-A9F87F1F2DB0}" sibTransId="{764D10E0-814F-4EF7-A5FC-7A9DE00265C4}"/>
    <dgm:cxn modelId="{26E5CC03-180C-4CAC-A715-63AEAC0025EC}" type="presOf" srcId="{7093393E-9CA6-4B78-8FCC-0A1E6DA52535}" destId="{7915DE53-6663-43DB-9134-CC01C3356F9B}" srcOrd="0" destOrd="0" presId="urn:microsoft.com/office/officeart/2005/8/layout/bProcess4"/>
    <dgm:cxn modelId="{CDC4EB5F-93CC-45CF-8DDA-849EDC589655}" type="presOf" srcId="{E8E7FD94-AC8B-4D27-BA92-39F9D80C8AF4}" destId="{82C29558-B07B-4C81-9076-B9690B089DD4}" srcOrd="0" destOrd="0" presId="urn:microsoft.com/office/officeart/2005/8/layout/bProcess4"/>
    <dgm:cxn modelId="{BC8FE624-68DD-4FD2-B033-D9FC31AD0862}" srcId="{D179CD6D-D08D-4773-B686-5933FD82457F}" destId="{7093393E-9CA6-4B78-8FCC-0A1E6DA52535}" srcOrd="3" destOrd="0" parTransId="{67FEE9B5-CE41-4404-BA1A-822D00ABA025}" sibTransId="{9D15823C-4F17-4AA3-BE58-BEAB1684B1E1}"/>
    <dgm:cxn modelId="{BD365178-83AB-4C00-A1B7-8EAB04D8085D}" type="presOf" srcId="{4602438C-E483-4E85-AB50-B1B51D4F864D}" destId="{DA39B038-C54B-4F31-9F64-16FBDEC2DC0A}" srcOrd="0" destOrd="0" presId="urn:microsoft.com/office/officeart/2005/8/layout/bProcess4"/>
    <dgm:cxn modelId="{0E42E693-313C-4C48-AD4E-B191F4212316}" srcId="{D179CD6D-D08D-4773-B686-5933FD82457F}" destId="{E070ECDA-E777-4864-BE79-7C306639EC60}" srcOrd="1" destOrd="0" parTransId="{50FDFEFD-FEDC-45D7-8B3F-9DA1B9EDDFF3}" sibTransId="{0712F4DD-02F5-4A4B-939F-C5EBA9659543}"/>
    <dgm:cxn modelId="{C78E9EA6-129B-4A4B-925A-734D38171C4B}" type="presOf" srcId="{3E44F9BF-522B-42C8-89D5-82C9B3FC5744}" destId="{1027A574-ABE7-439F-84C0-751C25AEB3A1}" srcOrd="0" destOrd="0" presId="urn:microsoft.com/office/officeart/2005/8/layout/bProcess4"/>
    <dgm:cxn modelId="{4164C238-5D84-4ACD-A415-D5D01F529DF2}" type="presOf" srcId="{BBA0288C-C231-4C39-A86B-D6D2972C5CC2}" destId="{01DD967E-C8B9-4EFB-BF91-24A78413E7D8}" srcOrd="0" destOrd="0" presId="urn:microsoft.com/office/officeart/2005/8/layout/bProcess4"/>
    <dgm:cxn modelId="{9081823D-5E02-48D0-8EC5-C0EF87B14C56}" type="presOf" srcId="{D179CD6D-D08D-4773-B686-5933FD82457F}" destId="{976DAB54-4241-45EF-A4C6-8268C0B90F97}" srcOrd="0" destOrd="0" presId="urn:microsoft.com/office/officeart/2005/8/layout/bProcess4"/>
    <dgm:cxn modelId="{FEEC6A02-98BF-4202-AF3B-42B5DDA41581}" srcId="{D179CD6D-D08D-4773-B686-5933FD82457F}" destId="{9F74127A-EFCF-4675-B870-9B9D0A002F28}" srcOrd="4" destOrd="0" parTransId="{882F5A7F-A97E-4A5F-8F6F-4CF0F95E31E2}" sibTransId="{4EF84683-3164-424B-A4E9-7694FB2D4D35}"/>
    <dgm:cxn modelId="{E15B0E76-FB5A-4C79-BA5E-4B2653369B16}" type="presOf" srcId="{E070ECDA-E777-4864-BE79-7C306639EC60}" destId="{0579174C-1C68-4FBF-9820-BC15D3ADAEA9}" srcOrd="0" destOrd="0" presId="urn:microsoft.com/office/officeart/2005/8/layout/bProcess4"/>
    <dgm:cxn modelId="{5297749B-B78C-44E5-96D9-29B5DE2BD87E}" type="presOf" srcId="{9F74127A-EFCF-4675-B870-9B9D0A002F28}" destId="{0B71A9D4-C2BC-4F39-9E42-59E9F4DDB930}" srcOrd="0" destOrd="0" presId="urn:microsoft.com/office/officeart/2005/8/layout/bProcess4"/>
    <dgm:cxn modelId="{E4EED4E1-21B2-407E-9E3D-A02CDA28A91E}" srcId="{D179CD6D-D08D-4773-B686-5933FD82457F}" destId="{7CFB12BA-9C84-4AEA-BF88-20BC7419D3E3}" srcOrd="5" destOrd="0" parTransId="{3E88655B-A93E-4C0D-8B4E-22D75B863DB3}" sibTransId="{BBA0288C-C231-4C39-A86B-D6D2972C5CC2}"/>
    <dgm:cxn modelId="{1795A619-C37E-4CA4-9EA4-CFB2BA76248D}" type="presParOf" srcId="{976DAB54-4241-45EF-A4C6-8268C0B90F97}" destId="{5725D2B6-EC99-4F84-9CFE-D5D61C878AEA}" srcOrd="0" destOrd="0" presId="urn:microsoft.com/office/officeart/2005/8/layout/bProcess4"/>
    <dgm:cxn modelId="{DE3A6605-6A07-451C-9E6E-502299E5224C}" type="presParOf" srcId="{5725D2B6-EC99-4F84-9CFE-D5D61C878AEA}" destId="{65828F92-F4F7-47D6-8617-1456E46CA038}" srcOrd="0" destOrd="0" presId="urn:microsoft.com/office/officeart/2005/8/layout/bProcess4"/>
    <dgm:cxn modelId="{0103CD0D-6F79-4891-AA9D-C35818991620}" type="presParOf" srcId="{5725D2B6-EC99-4F84-9CFE-D5D61C878AEA}" destId="{82C29558-B07B-4C81-9076-B9690B089DD4}" srcOrd="1" destOrd="0" presId="urn:microsoft.com/office/officeart/2005/8/layout/bProcess4"/>
    <dgm:cxn modelId="{1DA35156-03BD-4AE5-AA86-B6E7A36923A0}" type="presParOf" srcId="{976DAB54-4241-45EF-A4C6-8268C0B90F97}" destId="{DA39B038-C54B-4F31-9F64-16FBDEC2DC0A}" srcOrd="1" destOrd="0" presId="urn:microsoft.com/office/officeart/2005/8/layout/bProcess4"/>
    <dgm:cxn modelId="{2E0FF06F-FFAB-4F3A-B695-7ECA5D6188DE}" type="presParOf" srcId="{976DAB54-4241-45EF-A4C6-8268C0B90F97}" destId="{80890F09-B31E-4655-81F1-C448D29B9772}" srcOrd="2" destOrd="0" presId="urn:microsoft.com/office/officeart/2005/8/layout/bProcess4"/>
    <dgm:cxn modelId="{448726FA-917C-4974-9C10-AD06216A2832}" type="presParOf" srcId="{80890F09-B31E-4655-81F1-C448D29B9772}" destId="{AFD787C0-91F4-4E5A-89FA-213B20E95C90}" srcOrd="0" destOrd="0" presId="urn:microsoft.com/office/officeart/2005/8/layout/bProcess4"/>
    <dgm:cxn modelId="{66730D6F-B7FE-4204-8DFF-8A7A2B7278F9}" type="presParOf" srcId="{80890F09-B31E-4655-81F1-C448D29B9772}" destId="{0579174C-1C68-4FBF-9820-BC15D3ADAEA9}" srcOrd="1" destOrd="0" presId="urn:microsoft.com/office/officeart/2005/8/layout/bProcess4"/>
    <dgm:cxn modelId="{EB652CCD-D106-404A-8A77-5C28D73D4816}" type="presParOf" srcId="{976DAB54-4241-45EF-A4C6-8268C0B90F97}" destId="{53A7BDBC-49CB-4FC8-B6B4-858155D10154}" srcOrd="3" destOrd="0" presId="urn:microsoft.com/office/officeart/2005/8/layout/bProcess4"/>
    <dgm:cxn modelId="{1D337782-16FB-49BA-B2F3-DDC1DF7C7325}" type="presParOf" srcId="{976DAB54-4241-45EF-A4C6-8268C0B90F97}" destId="{9C8E2795-E160-40D7-BBFC-CCCF06D9CB1F}" srcOrd="4" destOrd="0" presId="urn:microsoft.com/office/officeart/2005/8/layout/bProcess4"/>
    <dgm:cxn modelId="{72280EEB-A3E5-4C2C-9778-09DD2F890667}" type="presParOf" srcId="{9C8E2795-E160-40D7-BBFC-CCCF06D9CB1F}" destId="{F873F9C4-6810-49F1-8F01-701416C12395}" srcOrd="0" destOrd="0" presId="urn:microsoft.com/office/officeart/2005/8/layout/bProcess4"/>
    <dgm:cxn modelId="{2D4B8F5F-A3D7-4A69-8087-7C60540FE3AB}" type="presParOf" srcId="{9C8E2795-E160-40D7-BBFC-CCCF06D9CB1F}" destId="{1027A574-ABE7-439F-84C0-751C25AEB3A1}" srcOrd="1" destOrd="0" presId="urn:microsoft.com/office/officeart/2005/8/layout/bProcess4"/>
    <dgm:cxn modelId="{37CAB1E6-032E-4F63-B40E-91C30027E6DD}" type="presParOf" srcId="{976DAB54-4241-45EF-A4C6-8268C0B90F97}" destId="{FAD21035-91EE-4007-91B5-08841B1AE069}" srcOrd="5" destOrd="0" presId="urn:microsoft.com/office/officeart/2005/8/layout/bProcess4"/>
    <dgm:cxn modelId="{24FE6B6D-53A1-46FD-9400-8FA5A5FCE033}" type="presParOf" srcId="{976DAB54-4241-45EF-A4C6-8268C0B90F97}" destId="{5A751E8A-B6A0-4391-81CD-9305D2428E17}" srcOrd="6" destOrd="0" presId="urn:microsoft.com/office/officeart/2005/8/layout/bProcess4"/>
    <dgm:cxn modelId="{A5B4CE83-E669-483E-A692-C0F104A90E35}" type="presParOf" srcId="{5A751E8A-B6A0-4391-81CD-9305D2428E17}" destId="{AD293893-C63E-49EF-B07D-98742E4B4136}" srcOrd="0" destOrd="0" presId="urn:microsoft.com/office/officeart/2005/8/layout/bProcess4"/>
    <dgm:cxn modelId="{DA699B92-7E97-46EF-862D-E9F3E8E082A8}" type="presParOf" srcId="{5A751E8A-B6A0-4391-81CD-9305D2428E17}" destId="{7915DE53-6663-43DB-9134-CC01C3356F9B}" srcOrd="1" destOrd="0" presId="urn:microsoft.com/office/officeart/2005/8/layout/bProcess4"/>
    <dgm:cxn modelId="{1B19B8E6-1116-46A7-822A-D3BC3B39D4A8}" type="presParOf" srcId="{976DAB54-4241-45EF-A4C6-8268C0B90F97}" destId="{F5EC096D-E5BF-4CF0-B886-8A07800B003D}" srcOrd="7" destOrd="0" presId="urn:microsoft.com/office/officeart/2005/8/layout/bProcess4"/>
    <dgm:cxn modelId="{70DAFB5F-0A21-4990-819C-4BCABE2714F9}" type="presParOf" srcId="{976DAB54-4241-45EF-A4C6-8268C0B90F97}" destId="{8E21ECD2-39AF-4BA6-825B-F14A169C81A1}" srcOrd="8" destOrd="0" presId="urn:microsoft.com/office/officeart/2005/8/layout/bProcess4"/>
    <dgm:cxn modelId="{54662261-4620-439B-990F-BB42BB434B5F}" type="presParOf" srcId="{8E21ECD2-39AF-4BA6-825B-F14A169C81A1}" destId="{95971668-55B1-4228-975E-85559D8A1D62}" srcOrd="0" destOrd="0" presId="urn:microsoft.com/office/officeart/2005/8/layout/bProcess4"/>
    <dgm:cxn modelId="{4D9DAAB5-0357-4B7E-A568-91EB78B57788}" type="presParOf" srcId="{8E21ECD2-39AF-4BA6-825B-F14A169C81A1}" destId="{0B71A9D4-C2BC-4F39-9E42-59E9F4DDB930}" srcOrd="1" destOrd="0" presId="urn:microsoft.com/office/officeart/2005/8/layout/bProcess4"/>
    <dgm:cxn modelId="{CE8BFE9A-CEA4-444C-96A3-91CFEA7E5E02}" type="presParOf" srcId="{976DAB54-4241-45EF-A4C6-8268C0B90F97}" destId="{F40F1EB9-3A5D-452A-97F2-30AF3C1DF878}" srcOrd="9" destOrd="0" presId="urn:microsoft.com/office/officeart/2005/8/layout/bProcess4"/>
    <dgm:cxn modelId="{BAA89FA1-8938-43A9-8841-AE6A3F842ACF}" type="presParOf" srcId="{976DAB54-4241-45EF-A4C6-8268C0B90F97}" destId="{42178FA6-690A-4FF4-9539-B9560EADE0D4}" srcOrd="10" destOrd="0" presId="urn:microsoft.com/office/officeart/2005/8/layout/bProcess4"/>
    <dgm:cxn modelId="{A57A64D2-1AAC-4C27-ACB1-9D8F89AF75CB}" type="presParOf" srcId="{42178FA6-690A-4FF4-9539-B9560EADE0D4}" destId="{DB2273A2-29A8-4926-870F-A392196956E7}" srcOrd="0" destOrd="0" presId="urn:microsoft.com/office/officeart/2005/8/layout/bProcess4"/>
    <dgm:cxn modelId="{DF6A1E87-4E72-46C9-ABA0-F91C1A28D1C2}" type="presParOf" srcId="{42178FA6-690A-4FF4-9539-B9560EADE0D4}" destId="{FF45AD2C-C4CC-4FC6-8850-02FCAFA69B96}" srcOrd="1" destOrd="0" presId="urn:microsoft.com/office/officeart/2005/8/layout/bProcess4"/>
    <dgm:cxn modelId="{FAC4049E-71ED-42D8-AE4F-60EC63471AAF}" type="presParOf" srcId="{976DAB54-4241-45EF-A4C6-8268C0B90F97}" destId="{01DD967E-C8B9-4EFB-BF91-24A78413E7D8}" srcOrd="11" destOrd="0" presId="urn:microsoft.com/office/officeart/2005/8/layout/bProcess4"/>
    <dgm:cxn modelId="{E3CCFF16-030F-4424-8172-8AF57275F3CE}" type="presParOf" srcId="{976DAB54-4241-45EF-A4C6-8268C0B90F97}" destId="{A298ADAF-3DE6-4A6F-9615-A47292776ABC}" srcOrd="12" destOrd="0" presId="urn:microsoft.com/office/officeart/2005/8/layout/bProcess4"/>
    <dgm:cxn modelId="{73A9770C-CF27-4594-8618-665FD1A3BEEB}" type="presParOf" srcId="{A298ADAF-3DE6-4A6F-9615-A47292776ABC}" destId="{B2C4ACDD-F0A1-4F4B-89CB-FA3B91FA164B}" srcOrd="0" destOrd="0" presId="urn:microsoft.com/office/officeart/2005/8/layout/bProcess4"/>
    <dgm:cxn modelId="{C0F1B2CC-8ECC-40D4-B83D-A5D71F738BCD}" type="presParOf" srcId="{A298ADAF-3DE6-4A6F-9615-A47292776ABC}" destId="{26021CF1-B55E-4239-BF9D-085D21253C9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4102D-2FDB-473F-95E5-B395910A9E9B}">
      <dsp:nvSpPr>
        <dsp:cNvPr id="0" name=""/>
        <dsp:cNvSpPr/>
      </dsp:nvSpPr>
      <dsp:spPr>
        <a:xfrm>
          <a:off x="3663261" y="960071"/>
          <a:ext cx="1848150" cy="862879"/>
        </a:xfrm>
        <a:custGeom>
          <a:avLst/>
          <a:gdLst/>
          <a:ahLst/>
          <a:cxnLst/>
          <a:rect l="0" t="0" r="0" b="0"/>
          <a:pathLst>
            <a:path>
              <a:moveTo>
                <a:pt x="1848150" y="0"/>
              </a:moveTo>
              <a:lnTo>
                <a:pt x="1848150" y="862879"/>
              </a:lnTo>
              <a:lnTo>
                <a:pt x="0" y="8628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DEA7E-164E-4FDB-A5B3-CE1AC3F40FE1}">
      <dsp:nvSpPr>
        <dsp:cNvPr id="0" name=""/>
        <dsp:cNvSpPr/>
      </dsp:nvSpPr>
      <dsp:spPr>
        <a:xfrm>
          <a:off x="5511412" y="960071"/>
          <a:ext cx="2778860" cy="2306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2817"/>
              </a:lnTo>
              <a:lnTo>
                <a:pt x="2778860" y="2082817"/>
              </a:lnTo>
              <a:lnTo>
                <a:pt x="2778860" y="230683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E89C4-5D3C-4D89-BBF1-6A5404442EDB}">
      <dsp:nvSpPr>
        <dsp:cNvPr id="0" name=""/>
        <dsp:cNvSpPr/>
      </dsp:nvSpPr>
      <dsp:spPr>
        <a:xfrm>
          <a:off x="4513268" y="960071"/>
          <a:ext cx="998144" cy="2298711"/>
        </a:xfrm>
        <a:custGeom>
          <a:avLst/>
          <a:gdLst/>
          <a:ahLst/>
          <a:cxnLst/>
          <a:rect l="0" t="0" r="0" b="0"/>
          <a:pathLst>
            <a:path>
              <a:moveTo>
                <a:pt x="998144" y="0"/>
              </a:moveTo>
              <a:lnTo>
                <a:pt x="998144" y="2074694"/>
              </a:lnTo>
              <a:lnTo>
                <a:pt x="0" y="2074694"/>
              </a:lnTo>
              <a:lnTo>
                <a:pt x="0" y="2298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CAB05-D9F8-49DC-AE5C-99CFDC3F3898}">
      <dsp:nvSpPr>
        <dsp:cNvPr id="0" name=""/>
        <dsp:cNvSpPr/>
      </dsp:nvSpPr>
      <dsp:spPr>
        <a:xfrm>
          <a:off x="4584265" y="0"/>
          <a:ext cx="1854294" cy="9600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547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noProof="0" dirty="0" smtClean="0"/>
            <a:t>Biophysics</a:t>
          </a:r>
          <a:endParaRPr lang="en-GB" sz="2600" kern="1200" noProof="0" dirty="0"/>
        </a:p>
      </dsp:txBody>
      <dsp:txXfrm>
        <a:off x="4584265" y="0"/>
        <a:ext cx="1854294" cy="960071"/>
      </dsp:txXfrm>
    </dsp:sp>
    <dsp:sp modelId="{93A78D29-142B-4B80-B340-50AF052EAE0B}">
      <dsp:nvSpPr>
        <dsp:cNvPr id="0" name=""/>
        <dsp:cNvSpPr/>
      </dsp:nvSpPr>
      <dsp:spPr>
        <a:xfrm>
          <a:off x="4600535" y="949864"/>
          <a:ext cx="2251515" cy="6867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55880" bIns="139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baseline="0" noProof="0" dirty="0" smtClean="0"/>
            <a:t>The basis for study</a:t>
          </a:r>
          <a:endParaRPr lang="en-GB" sz="2200" kern="1200" baseline="0" noProof="0" dirty="0"/>
        </a:p>
      </dsp:txBody>
      <dsp:txXfrm>
        <a:off x="4600535" y="949864"/>
        <a:ext cx="2251515" cy="686739"/>
      </dsp:txXfrm>
    </dsp:sp>
    <dsp:sp modelId="{2F160D52-F35E-433F-892B-657083BC47FC}">
      <dsp:nvSpPr>
        <dsp:cNvPr id="0" name=""/>
        <dsp:cNvSpPr/>
      </dsp:nvSpPr>
      <dsp:spPr>
        <a:xfrm>
          <a:off x="3586120" y="3258782"/>
          <a:ext cx="1854294" cy="9600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547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noProof="0" dirty="0" smtClean="0"/>
            <a:t>Preclinical Subjects</a:t>
          </a:r>
          <a:endParaRPr lang="en-GB" sz="2600" kern="1200" noProof="0" dirty="0"/>
        </a:p>
      </dsp:txBody>
      <dsp:txXfrm>
        <a:off x="3586120" y="3258782"/>
        <a:ext cx="1854294" cy="960071"/>
      </dsp:txXfrm>
    </dsp:sp>
    <dsp:sp modelId="{2F2E25F3-B6D0-49F2-8E6E-4A6D606A912D}">
      <dsp:nvSpPr>
        <dsp:cNvPr id="0" name=""/>
        <dsp:cNvSpPr/>
      </dsp:nvSpPr>
      <dsp:spPr>
        <a:xfrm>
          <a:off x="77056" y="4204830"/>
          <a:ext cx="5449610" cy="586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55880" bIns="139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baseline="0" noProof="0" dirty="0" smtClean="0"/>
            <a:t>Biochemistry, Physiology, Radiology, Pharmacology, Pathological Physiology</a:t>
          </a:r>
        </a:p>
      </dsp:txBody>
      <dsp:txXfrm>
        <a:off x="77056" y="4204830"/>
        <a:ext cx="5449610" cy="586625"/>
      </dsp:txXfrm>
    </dsp:sp>
    <dsp:sp modelId="{165E053F-CFDC-4B2E-BF8D-330C0CC7435B}">
      <dsp:nvSpPr>
        <dsp:cNvPr id="0" name=""/>
        <dsp:cNvSpPr/>
      </dsp:nvSpPr>
      <dsp:spPr>
        <a:xfrm>
          <a:off x="7363125" y="3266905"/>
          <a:ext cx="1854294" cy="9600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547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noProof="0" dirty="0" smtClean="0"/>
            <a:t>Clinical Subjects</a:t>
          </a:r>
          <a:endParaRPr lang="en-GB" sz="2600" kern="1200" noProof="0" dirty="0"/>
        </a:p>
      </dsp:txBody>
      <dsp:txXfrm>
        <a:off x="7363125" y="3266905"/>
        <a:ext cx="1854294" cy="960071"/>
      </dsp:txXfrm>
    </dsp:sp>
    <dsp:sp modelId="{70B836E7-EE8B-4CB6-858E-2FBFCEE4200C}">
      <dsp:nvSpPr>
        <dsp:cNvPr id="0" name=""/>
        <dsp:cNvSpPr/>
      </dsp:nvSpPr>
      <dsp:spPr>
        <a:xfrm>
          <a:off x="7368573" y="4172706"/>
          <a:ext cx="1826572" cy="6565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55880" bIns="139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All of them</a:t>
          </a:r>
          <a:endParaRPr lang="en-GB" sz="2200" kern="1200" noProof="0" dirty="0"/>
        </a:p>
      </dsp:txBody>
      <dsp:txXfrm>
        <a:off x="7368573" y="4172706"/>
        <a:ext cx="1826572" cy="656531"/>
      </dsp:txXfrm>
    </dsp:sp>
    <dsp:sp modelId="{965CBFA6-9D5F-415C-AF7D-465396EE660D}">
      <dsp:nvSpPr>
        <dsp:cNvPr id="0" name=""/>
        <dsp:cNvSpPr/>
      </dsp:nvSpPr>
      <dsp:spPr>
        <a:xfrm>
          <a:off x="451420" y="1342914"/>
          <a:ext cx="3211841" cy="9600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35477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noProof="0" dirty="0" smtClean="0"/>
            <a:t>Techniques of Nursing Procedures</a:t>
          </a:r>
          <a:endParaRPr lang="en-GB" sz="2600" kern="1200" noProof="0" dirty="0"/>
        </a:p>
      </dsp:txBody>
      <dsp:txXfrm>
        <a:off x="451420" y="1342914"/>
        <a:ext cx="3211841" cy="960071"/>
      </dsp:txXfrm>
    </dsp:sp>
    <dsp:sp modelId="{47DE4BC7-0FE8-4FA1-81CE-040F386D27D6}">
      <dsp:nvSpPr>
        <dsp:cNvPr id="0" name=""/>
        <dsp:cNvSpPr/>
      </dsp:nvSpPr>
      <dsp:spPr>
        <a:xfrm>
          <a:off x="337593" y="2264843"/>
          <a:ext cx="3318988" cy="10896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55880" bIns="139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All procedures of the nurse in relation to the patient</a:t>
          </a:r>
          <a:endParaRPr lang="en-GB" sz="2200" kern="1200" noProof="0" dirty="0"/>
        </a:p>
      </dsp:txBody>
      <dsp:txXfrm>
        <a:off x="337593" y="2264843"/>
        <a:ext cx="3318988" cy="1089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9B038-C54B-4F31-9F64-16FBDEC2DC0A}">
      <dsp:nvSpPr>
        <dsp:cNvPr id="0" name=""/>
        <dsp:cNvSpPr/>
      </dsp:nvSpPr>
      <dsp:spPr>
        <a:xfrm rot="6746112">
          <a:off x="488809" y="1511842"/>
          <a:ext cx="1809489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29558-B07B-4C81-9076-B9690B089DD4}">
      <dsp:nvSpPr>
        <dsp:cNvPr id="0" name=""/>
        <dsp:cNvSpPr/>
      </dsp:nvSpPr>
      <dsp:spPr>
        <a:xfrm>
          <a:off x="690570" y="0"/>
          <a:ext cx="2364650" cy="1418790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>
              <a:solidFill>
                <a:schemeClr val="tx1"/>
              </a:solidFill>
            </a:rPr>
            <a:t>Tonicity </a:t>
          </a:r>
          <a:r>
            <a:rPr lang="sk-SK" sz="2400" kern="1200" noProof="0" dirty="0" smtClean="0">
              <a:solidFill>
                <a:schemeClr val="tx1"/>
              </a:solidFill>
            </a:rPr>
            <a:t>            </a:t>
          </a:r>
          <a:r>
            <a:rPr lang="en-GB" sz="2400" kern="1200" noProof="0" dirty="0" smtClean="0">
              <a:solidFill>
                <a:schemeClr val="tx1"/>
              </a:solidFill>
            </a:rPr>
            <a:t>of solutions</a:t>
          </a:r>
          <a:endParaRPr lang="en-GB" sz="2400" kern="1200" noProof="0" dirty="0">
            <a:solidFill>
              <a:schemeClr val="tx1"/>
            </a:solidFill>
          </a:endParaRPr>
        </a:p>
      </dsp:txBody>
      <dsp:txXfrm>
        <a:off x="732125" y="41555"/>
        <a:ext cx="2281540" cy="1335680"/>
      </dsp:txXfrm>
    </dsp:sp>
    <dsp:sp modelId="{53A7BDBC-49CB-4FC8-B6B4-858155D10154}">
      <dsp:nvSpPr>
        <dsp:cNvPr id="0" name=""/>
        <dsp:cNvSpPr/>
      </dsp:nvSpPr>
      <dsp:spPr>
        <a:xfrm rot="5400000">
          <a:off x="251072" y="2933396"/>
          <a:ext cx="1584419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9174C-1C68-4FBF-9820-BC15D3ADAEA9}">
      <dsp:nvSpPr>
        <dsp:cNvPr id="0" name=""/>
        <dsp:cNvSpPr/>
      </dsp:nvSpPr>
      <dsp:spPr>
        <a:xfrm>
          <a:off x="0" y="1680662"/>
          <a:ext cx="2364650" cy="1418790"/>
        </a:xfrm>
        <a:prstGeom prst="roundRect">
          <a:avLst>
            <a:gd name="adj" fmla="val 10000"/>
          </a:avLst>
        </a:prstGeom>
        <a:solidFill>
          <a:srgbClr val="FF99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>
              <a:solidFill>
                <a:schemeClr val="tx1"/>
              </a:solidFill>
            </a:rPr>
            <a:t>Administration to patient</a:t>
          </a:r>
          <a:endParaRPr lang="sk-SK" sz="2400" kern="1200" noProof="0" dirty="0" smtClean="0">
            <a:solidFill>
              <a:schemeClr val="tx1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noProof="0" dirty="0" smtClean="0">
              <a:solidFill>
                <a:schemeClr val="tx1"/>
              </a:solidFill>
            </a:rPr>
            <a:t>(</a:t>
          </a:r>
          <a:r>
            <a:rPr lang="en-GB" sz="2400" kern="1200" noProof="0" dirty="0" smtClean="0">
              <a:solidFill>
                <a:schemeClr val="tx1"/>
              </a:solidFill>
            </a:rPr>
            <a:t>injection sites</a:t>
          </a:r>
          <a:r>
            <a:rPr lang="sk-SK" sz="2400" kern="1200" noProof="0" dirty="0" smtClean="0">
              <a:solidFill>
                <a:schemeClr val="tx1"/>
              </a:solidFill>
            </a:rPr>
            <a:t>)</a:t>
          </a:r>
          <a:endParaRPr lang="en-GB" sz="2400" kern="1200" noProof="0" dirty="0">
            <a:solidFill>
              <a:schemeClr val="tx1"/>
            </a:solidFill>
          </a:endParaRPr>
        </a:p>
      </dsp:txBody>
      <dsp:txXfrm>
        <a:off x="41555" y="1722217"/>
        <a:ext cx="2281540" cy="1335680"/>
      </dsp:txXfrm>
    </dsp:sp>
    <dsp:sp modelId="{FAD21035-91EE-4007-91B5-08841B1AE069}">
      <dsp:nvSpPr>
        <dsp:cNvPr id="0" name=""/>
        <dsp:cNvSpPr/>
      </dsp:nvSpPr>
      <dsp:spPr>
        <a:xfrm rot="20997625">
          <a:off x="523078" y="3617569"/>
          <a:ext cx="3211530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27A574-ABE7-439F-84C0-751C25AEB3A1}">
      <dsp:nvSpPr>
        <dsp:cNvPr id="0" name=""/>
        <dsp:cNvSpPr/>
      </dsp:nvSpPr>
      <dsp:spPr>
        <a:xfrm>
          <a:off x="0" y="3273211"/>
          <a:ext cx="2364650" cy="1418790"/>
        </a:xfrm>
        <a:prstGeom prst="roundRect">
          <a:avLst>
            <a:gd name="adj" fmla="val 10000"/>
          </a:avLst>
        </a:prstGeom>
        <a:solidFill>
          <a:srgbClr val="FF7C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Infusion, injection</a:t>
          </a:r>
          <a:endParaRPr lang="en-GB" sz="2400" kern="1200" noProof="0" dirty="0"/>
        </a:p>
      </dsp:txBody>
      <dsp:txXfrm>
        <a:off x="41555" y="3314766"/>
        <a:ext cx="2281540" cy="1335680"/>
      </dsp:txXfrm>
    </dsp:sp>
    <dsp:sp modelId="{F5EC096D-E5BF-4CF0-B886-8A07800B003D}">
      <dsp:nvSpPr>
        <dsp:cNvPr id="0" name=""/>
        <dsp:cNvSpPr/>
      </dsp:nvSpPr>
      <dsp:spPr>
        <a:xfrm rot="465807">
          <a:off x="3872873" y="3514806"/>
          <a:ext cx="2976619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5DE53-6663-43DB-9134-CC01C3356F9B}">
      <dsp:nvSpPr>
        <dsp:cNvPr id="0" name=""/>
        <dsp:cNvSpPr/>
      </dsp:nvSpPr>
      <dsp:spPr>
        <a:xfrm>
          <a:off x="3166419" y="2709285"/>
          <a:ext cx="2364650" cy="1418790"/>
        </a:xfrm>
        <a:prstGeom prst="roundRect">
          <a:avLst>
            <a:gd name="adj" fmla="val 10000"/>
          </a:avLst>
        </a:prstGeom>
        <a:solidFill>
          <a:srgbClr val="CC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Administration of medicine</a:t>
          </a:r>
          <a:endParaRPr lang="en-GB" sz="2400" kern="1200" noProof="0" dirty="0"/>
        </a:p>
      </dsp:txBody>
      <dsp:txXfrm>
        <a:off x="3207974" y="2750840"/>
        <a:ext cx="2281540" cy="1335680"/>
      </dsp:txXfrm>
    </dsp:sp>
    <dsp:sp modelId="{F40F1EB9-3A5D-452A-97F2-30AF3C1DF878}">
      <dsp:nvSpPr>
        <dsp:cNvPr id="0" name=""/>
        <dsp:cNvSpPr/>
      </dsp:nvSpPr>
      <dsp:spPr>
        <a:xfrm rot="17113340">
          <a:off x="6108857" y="2766111"/>
          <a:ext cx="1570718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1A9D4-C2BC-4F39-9E42-59E9F4DDB930}">
      <dsp:nvSpPr>
        <dsp:cNvPr id="0" name=""/>
        <dsp:cNvSpPr/>
      </dsp:nvSpPr>
      <dsp:spPr>
        <a:xfrm>
          <a:off x="6119820" y="3115442"/>
          <a:ext cx="2364650" cy="1418790"/>
        </a:xfrm>
        <a:prstGeom prst="roundRect">
          <a:avLst>
            <a:gd name="adj" fmla="val 10000"/>
          </a:avLst>
        </a:prstGeom>
        <a:solidFill>
          <a:srgbClr val="FF7C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drops</a:t>
          </a:r>
          <a:endParaRPr lang="en-GB" sz="2400" kern="1200" noProof="0" dirty="0"/>
        </a:p>
      </dsp:txBody>
      <dsp:txXfrm>
        <a:off x="6161375" y="3156997"/>
        <a:ext cx="2281540" cy="1335680"/>
      </dsp:txXfrm>
    </dsp:sp>
    <dsp:sp modelId="{01DD967E-C8B9-4EFB-BF91-24A78413E7D8}">
      <dsp:nvSpPr>
        <dsp:cNvPr id="0" name=""/>
        <dsp:cNvSpPr/>
      </dsp:nvSpPr>
      <dsp:spPr>
        <a:xfrm rot="14216036">
          <a:off x="5580661" y="1056212"/>
          <a:ext cx="1861688" cy="212818"/>
        </a:xfrm>
        <a:prstGeom prst="rect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5AD2C-C4CC-4FC6-8850-02FCAFA69B96}">
      <dsp:nvSpPr>
        <dsp:cNvPr id="0" name=""/>
        <dsp:cNvSpPr/>
      </dsp:nvSpPr>
      <dsp:spPr>
        <a:xfrm>
          <a:off x="5955773" y="1599833"/>
          <a:ext cx="3537872" cy="1418790"/>
        </a:xfrm>
        <a:prstGeom prst="roundRect">
          <a:avLst>
            <a:gd name="adj" fmla="val 10000"/>
          </a:avLst>
        </a:prstGeom>
        <a:solidFill>
          <a:srgbClr val="FF99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>
              <a:solidFill>
                <a:schemeClr val="tx1"/>
              </a:solidFill>
            </a:rPr>
            <a:t>Dosing </a:t>
          </a:r>
          <a:r>
            <a:rPr lang="sk-SK" sz="2400" kern="1200" noProof="0" dirty="0" smtClean="0">
              <a:solidFill>
                <a:schemeClr val="tx1"/>
              </a:solidFill>
            </a:rPr>
            <a:t>of </a:t>
          </a:r>
          <a:r>
            <a:rPr lang="en-GB" sz="2400" kern="1200" noProof="0" dirty="0" smtClean="0">
              <a:solidFill>
                <a:schemeClr val="tx1"/>
              </a:solidFill>
            </a:rPr>
            <a:t>the medicines to the patient  (drop size)</a:t>
          </a:r>
          <a:endParaRPr lang="en-GB" sz="2400" kern="1200" noProof="0" dirty="0">
            <a:solidFill>
              <a:schemeClr val="tx1"/>
            </a:solidFill>
          </a:endParaRPr>
        </a:p>
      </dsp:txBody>
      <dsp:txXfrm>
        <a:off x="5997328" y="1641388"/>
        <a:ext cx="3454762" cy="1335680"/>
      </dsp:txXfrm>
    </dsp:sp>
    <dsp:sp modelId="{26021CF1-B55E-4239-BF9D-085D21253C93}">
      <dsp:nvSpPr>
        <dsp:cNvPr id="0" name=""/>
        <dsp:cNvSpPr/>
      </dsp:nvSpPr>
      <dsp:spPr>
        <a:xfrm>
          <a:off x="5526636" y="31530"/>
          <a:ext cx="2364650" cy="1418790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>
              <a:solidFill>
                <a:schemeClr val="tx1"/>
              </a:solidFill>
            </a:rPr>
            <a:t>Surface tension</a:t>
          </a:r>
          <a:endParaRPr lang="en-GB" sz="2400" kern="1200" noProof="0" dirty="0">
            <a:solidFill>
              <a:schemeClr val="tx1"/>
            </a:solidFill>
          </a:endParaRPr>
        </a:p>
      </dsp:txBody>
      <dsp:txXfrm>
        <a:off x="5568191" y="73085"/>
        <a:ext cx="2281540" cy="1335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E6B89-55E6-466B-83CB-956735B48272}" type="datetimeFigureOut">
              <a:rPr lang="sk-SK" smtClean="0"/>
              <a:t>12. 11. 2018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55055-224A-455E-993A-DF2278DBB6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43579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5896E-4FF3-4AF5-B5E4-CD8680C4AFA2}" type="datetimeFigureOut">
              <a:rPr lang="sk-SK" smtClean="0"/>
              <a:t>12. 11. 2018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1E3B6-1959-40EA-A43C-DA18D1531AE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44734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68823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3010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3B735-5433-40CB-AFDD-E25ED681591B}" type="datetime1">
              <a:rPr lang="sk-SK" smtClean="0"/>
              <a:t>12. 11. 2018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401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D5DDA-9660-4311-AED0-552135A7ACEB}" type="datetime1">
              <a:rPr lang="sk-SK" smtClean="0"/>
              <a:t>12. 11. 2018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148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844D1-1980-468B-862A-F8A30354CC9F}" type="datetime1">
              <a:rPr lang="sk-SK" smtClean="0"/>
              <a:t>12. 11. 2018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0143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4302-3D12-4A27-9259-3EAA883450BC}" type="datetime1">
              <a:rPr lang="sk-SK" smtClean="0"/>
              <a:t>12. 11. 2018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900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2CB3-70F5-4795-B93E-AB87151EFBFE}" type="datetime1">
              <a:rPr lang="sk-SK" smtClean="0"/>
              <a:t>12. 11. 2018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006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6326-9350-47ED-A25D-0D5C21BD37CE}" type="datetime1">
              <a:rPr lang="sk-SK" smtClean="0"/>
              <a:t>12. 11. 2018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8382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B87D-D614-4CA6-AD19-F4E66517A7C4}" type="datetime1">
              <a:rPr lang="sk-SK" smtClean="0"/>
              <a:t>12. 11. 2018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4830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C759-33A1-4561-B625-85EC3A439F2A}" type="datetime1">
              <a:rPr lang="sk-SK" smtClean="0"/>
              <a:t>12. 11. 2018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026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7307-6E7F-4060-854C-4D0CF272B7B4}" type="datetime1">
              <a:rPr lang="sk-SK" smtClean="0"/>
              <a:t>12. 11. 2018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0176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3968-2117-4EED-A796-5FE9122E5FF0}" type="datetime1">
              <a:rPr lang="sk-SK" smtClean="0"/>
              <a:t>12. 11. 2018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876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2F200-AF07-493E-BBB9-2BD8E0A4C16C}" type="datetime1">
              <a:rPr lang="sk-SK" smtClean="0"/>
              <a:t>12. 11. 2018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092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272F9-78F7-4BB0-9F32-89F1146F6CB9}" type="datetime1">
              <a:rPr lang="sk-SK" smtClean="0"/>
              <a:t>12. 11. 2018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703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3334" y="401474"/>
            <a:ext cx="10332809" cy="1033008"/>
          </a:xfrm>
        </p:spPr>
        <p:txBody>
          <a:bodyPr>
            <a:noAutofit/>
          </a:bodyPr>
          <a:lstStyle/>
          <a:p>
            <a:r>
              <a:rPr lang="en-GB" sz="3600" b="1" dirty="0" smtClean="0"/>
              <a:t>Comenius University, Faculty of Medicine in Bratislava, Slovak Republic</a:t>
            </a:r>
            <a:endParaRPr lang="en-GB" sz="36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3334" y="2209923"/>
            <a:ext cx="11283043" cy="1655762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</a:t>
            </a:r>
            <a:r>
              <a:rPr lang="en-US" sz="4000" b="1" dirty="0"/>
              <a:t>affecting the </a:t>
            </a:r>
            <a:r>
              <a:rPr lang="en-GB" sz="4000" b="1" dirty="0" smtClean="0"/>
              <a:t>effectiveness </a:t>
            </a:r>
            <a:r>
              <a:rPr lang="en-US" sz="4000" b="1" dirty="0" smtClean="0"/>
              <a:t>of teaching biophysics in the </a:t>
            </a:r>
            <a:r>
              <a:rPr lang="en-US" sz="4000" b="1" dirty="0"/>
              <a:t>bachelor</a:t>
            </a:r>
            <a:r>
              <a:rPr lang="en-US" sz="4000" b="1" dirty="0" smtClean="0"/>
              <a:t> nursing study program</a:t>
            </a:r>
            <a:endParaRPr lang="sk-SK" sz="4000" b="1" dirty="0" smtClean="0"/>
          </a:p>
          <a:p>
            <a:r>
              <a:rPr lang="sk-SK" sz="3200" dirty="0" smtClean="0"/>
              <a:t>(</a:t>
            </a:r>
            <a:r>
              <a:rPr lang="en-US" sz="3200" dirty="0" smtClean="0"/>
              <a:t>based </a:t>
            </a:r>
            <a:r>
              <a:rPr lang="en-US" sz="3200" dirty="0"/>
              <a:t>on original statements by teachers and </a:t>
            </a:r>
            <a:r>
              <a:rPr lang="en-US" sz="3200" dirty="0" smtClean="0"/>
              <a:t>students</a:t>
            </a:r>
            <a:r>
              <a:rPr lang="sk-SK" sz="3200" dirty="0" smtClean="0"/>
              <a:t>)</a:t>
            </a:r>
            <a:r>
              <a:rPr lang="en-US" sz="4000" b="1" dirty="0" smtClean="0"/>
              <a:t> </a:t>
            </a:r>
            <a:endParaRPr lang="sk-SK" sz="4000" b="1" dirty="0"/>
          </a:p>
        </p:txBody>
      </p:sp>
      <p:sp>
        <p:nvSpPr>
          <p:cNvPr id="4" name="BlokTextu 3"/>
          <p:cNvSpPr txBox="1"/>
          <p:nvPr/>
        </p:nvSpPr>
        <p:spPr>
          <a:xfrm>
            <a:off x="3825816" y="5496745"/>
            <a:ext cx="4013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 smtClean="0"/>
              <a:t>Zuzana Balázsiová</a:t>
            </a:r>
            <a:endParaRPr lang="sk-SK" sz="4000" dirty="0"/>
          </a:p>
        </p:txBody>
      </p:sp>
      <p:sp>
        <p:nvSpPr>
          <p:cNvPr id="5" name="BlokTextu 4"/>
          <p:cNvSpPr txBox="1"/>
          <p:nvPr/>
        </p:nvSpPr>
        <p:spPr>
          <a:xfrm>
            <a:off x="4934388" y="6171518"/>
            <a:ext cx="1796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/>
              <a:t>Montreal, 2018</a:t>
            </a:r>
            <a:endParaRPr lang="sk-SK" sz="2000" dirty="0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>
          <a:xfrm>
            <a:off x="2352798" y="4641126"/>
            <a:ext cx="7211682" cy="365125"/>
          </a:xfrm>
        </p:spPr>
        <p:txBody>
          <a:bodyPr/>
          <a:lstStyle/>
          <a:p>
            <a:r>
              <a:rPr lang="sk-SK" sz="2400" dirty="0" smtClean="0">
                <a:solidFill>
                  <a:schemeClr val="tx1"/>
                </a:solidFill>
              </a:rPr>
              <a:t>Grant </a:t>
            </a:r>
            <a:r>
              <a:rPr lang="sk-SK" sz="2400" dirty="0" err="1" smtClean="0">
                <a:solidFill>
                  <a:schemeClr val="tx1"/>
                </a:solidFill>
              </a:rPr>
              <a:t>projects</a:t>
            </a:r>
            <a:r>
              <a:rPr lang="sk-SK" sz="2400" dirty="0" smtClean="0">
                <a:solidFill>
                  <a:schemeClr val="tx1"/>
                </a:solidFill>
              </a:rPr>
              <a:t> KEGA 026UK-4/2017 and 003UK-4/2016</a:t>
            </a:r>
            <a:endParaRPr lang="sk-SK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47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3"/>
          <a:srcRect t="16757"/>
          <a:stretch/>
        </p:blipFill>
        <p:spPr>
          <a:xfrm>
            <a:off x="0" y="50948"/>
            <a:ext cx="7256200" cy="329198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50019"/>
            <a:ext cx="6143651" cy="420798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51" y="50948"/>
            <a:ext cx="6048349" cy="6807052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3984" y="50948"/>
            <a:ext cx="14001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2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22" y="52427"/>
            <a:ext cx="11812438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The Position of Biophysics in the Nursing Study Program</a:t>
            </a:r>
            <a:endParaRPr lang="en-GB" b="1" dirty="0"/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871691"/>
              </p:ext>
            </p:extLst>
          </p:nvPr>
        </p:nvGraphicFramePr>
        <p:xfrm>
          <a:off x="137160" y="1821243"/>
          <a:ext cx="11889500" cy="4837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bdĺžnik 4"/>
          <p:cNvSpPr/>
          <p:nvPr/>
        </p:nvSpPr>
        <p:spPr>
          <a:xfrm>
            <a:off x="214222" y="1223607"/>
            <a:ext cx="118383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3200" i="1" dirty="0" smtClean="0">
                <a:solidFill>
                  <a:srgbClr val="FF0000"/>
                </a:solidFill>
              </a:rPr>
              <a:t>General </a:t>
            </a:r>
            <a:r>
              <a:rPr lang="sk-SK" sz="3200" i="1" dirty="0" err="1" smtClean="0">
                <a:solidFill>
                  <a:srgbClr val="FF0000"/>
                </a:solidFill>
              </a:rPr>
              <a:t>attitude</a:t>
            </a:r>
            <a:r>
              <a:rPr lang="sk-SK" sz="3200" i="1" dirty="0" smtClean="0">
                <a:solidFill>
                  <a:srgbClr val="FF0000"/>
                </a:solidFill>
              </a:rPr>
              <a:t>: „</a:t>
            </a:r>
            <a:r>
              <a:rPr lang="en-US" sz="3200" i="1" dirty="0" smtClean="0">
                <a:solidFill>
                  <a:srgbClr val="FF0000"/>
                </a:solidFill>
              </a:rPr>
              <a:t>It </a:t>
            </a:r>
            <a:r>
              <a:rPr lang="en-US" sz="3200" i="1" dirty="0">
                <a:solidFill>
                  <a:srgbClr val="FF0000"/>
                </a:solidFill>
              </a:rPr>
              <a:t>is an unnecessary </a:t>
            </a:r>
            <a:r>
              <a:rPr lang="en-US" sz="3200" i="1" dirty="0" smtClean="0">
                <a:solidFill>
                  <a:srgbClr val="FF0000"/>
                </a:solidFill>
              </a:rPr>
              <a:t>compulsory</a:t>
            </a:r>
            <a:r>
              <a:rPr lang="en-GB" sz="3200" i="1" dirty="0" smtClean="0">
                <a:solidFill>
                  <a:srgbClr val="FF0000"/>
                </a:solidFill>
              </a:rPr>
              <a:t> subject</a:t>
            </a:r>
            <a:r>
              <a:rPr lang="en-US" sz="3200" i="1" dirty="0" smtClean="0">
                <a:solidFill>
                  <a:srgbClr val="FF0000"/>
                </a:solidFill>
              </a:rPr>
              <a:t>, </a:t>
            </a:r>
            <a:r>
              <a:rPr lang="en-US" sz="3200" i="1" dirty="0">
                <a:solidFill>
                  <a:srgbClr val="FF0000"/>
                </a:solidFill>
              </a:rPr>
              <a:t>you will never need it</a:t>
            </a:r>
            <a:r>
              <a:rPr lang="en-US" sz="3200" i="1" dirty="0" smtClean="0">
                <a:solidFill>
                  <a:srgbClr val="FF0000"/>
                </a:solidFill>
              </a:rPr>
              <a:t>!</a:t>
            </a:r>
            <a:r>
              <a:rPr lang="sk-SK" sz="3200" i="1" dirty="0" smtClean="0">
                <a:solidFill>
                  <a:srgbClr val="FF0000"/>
                </a:solidFill>
              </a:rPr>
              <a:t>“</a:t>
            </a:r>
            <a:endParaRPr lang="sk-SK" sz="3200" i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>
          <a:xfrm>
            <a:off x="8314944" y="6576441"/>
            <a:ext cx="4114800" cy="365125"/>
          </a:xfrm>
        </p:spPr>
        <p:txBody>
          <a:bodyPr/>
          <a:lstStyle/>
          <a:p>
            <a:r>
              <a:rPr lang="en-GB" dirty="0" smtClean="0"/>
              <a:t>Grant projects KEGA 026UK-4/2017 and 003UK-4/2016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59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Goal of Study</a:t>
            </a:r>
            <a:endParaRPr lang="en-GB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21013" y="1825625"/>
            <a:ext cx="11682919" cy="435133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to identify factors affecting the effectiveness of teaching biophysics in Nursing study program </a:t>
            </a:r>
            <a:endParaRPr lang="en-GB" sz="3200" dirty="0" smtClean="0">
              <a:solidFill>
                <a:srgbClr val="0070C0"/>
              </a:solidFill>
            </a:endParaRPr>
          </a:p>
          <a:p>
            <a:endParaRPr lang="en-GB" sz="3200" dirty="0" smtClean="0"/>
          </a:p>
          <a:p>
            <a:r>
              <a:rPr lang="en-GB" sz="3200" dirty="0" smtClean="0"/>
              <a:t>Background</a:t>
            </a:r>
          </a:p>
          <a:p>
            <a:pPr lvl="1"/>
            <a:r>
              <a:rPr lang="en-GB" sz="3200" dirty="0" smtClean="0"/>
              <a:t>Dissertation + Results of previous research (published)</a:t>
            </a:r>
          </a:p>
          <a:p>
            <a:pPr lvl="1"/>
            <a:r>
              <a:rPr lang="en-GB" sz="3200" dirty="0" smtClean="0"/>
              <a:t>My experience from teaching</a:t>
            </a:r>
            <a:r>
              <a:rPr lang="sk-SK" sz="3200" dirty="0" smtClean="0"/>
              <a:t> </a:t>
            </a:r>
            <a:r>
              <a:rPr lang="en-GB" sz="3200" dirty="0" smtClean="0"/>
              <a:t>biophysics in Medical Faculty</a:t>
            </a:r>
          </a:p>
          <a:p>
            <a:pPr lvl="1"/>
            <a:r>
              <a:rPr lang="en-GB" sz="3200" dirty="0" smtClean="0"/>
              <a:t>Parental experience</a:t>
            </a: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Grant projects KEGA 026UK-4/2017 and 003UK-4/2016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782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83978"/>
            <a:ext cx="10515600" cy="1325563"/>
          </a:xfrm>
        </p:spPr>
        <p:txBody>
          <a:bodyPr/>
          <a:lstStyle/>
          <a:p>
            <a:r>
              <a:rPr lang="en-GB" b="1" dirty="0" smtClean="0"/>
              <a:t>Background</a:t>
            </a:r>
            <a:r>
              <a:rPr lang="en-GB" dirty="0" smtClean="0"/>
              <a:t> – Results of Previous Research</a:t>
            </a:r>
            <a:endParaRPr lang="en-GB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333936"/>
            <a:ext cx="10515600" cy="179989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Students cannot solve simple model tasks focused on </a:t>
            </a:r>
            <a:r>
              <a:rPr lang="sk-SK" dirty="0" smtClean="0"/>
              <a:t>n</a:t>
            </a:r>
            <a:r>
              <a:rPr lang="en-GB" dirty="0" err="1" smtClean="0"/>
              <a:t>ursing</a:t>
            </a:r>
            <a:r>
              <a:rPr lang="en-GB" dirty="0" smtClean="0"/>
              <a:t> after completion of biophysics. </a:t>
            </a:r>
          </a:p>
          <a:p>
            <a:pPr lvl="1"/>
            <a:r>
              <a:rPr lang="en-GB" dirty="0" smtClean="0"/>
              <a:t>Written test = 1 </a:t>
            </a:r>
            <a:r>
              <a:rPr lang="sk-SK" dirty="0" smtClean="0"/>
              <a:t>o</a:t>
            </a:r>
            <a:r>
              <a:rPr lang="en-GB" dirty="0" smtClean="0"/>
              <a:t>pen question + 1 reading from the chart + 9 closed question (choice 1 correct answer). </a:t>
            </a:r>
            <a:r>
              <a:rPr lang="en-GB" b="1" dirty="0" smtClean="0">
                <a:solidFill>
                  <a:srgbClr val="FF0000"/>
                </a:solidFill>
              </a:rPr>
              <a:t>The success rate – at least 60% of the correct answer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Grant projects KEGA 026UK-4/2017 and 003UK-4/2016</a:t>
            </a:r>
            <a:endParaRPr lang="en-GB" dirty="0"/>
          </a:p>
        </p:txBody>
      </p:sp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331742"/>
              </p:ext>
            </p:extLst>
          </p:nvPr>
        </p:nvGraphicFramePr>
        <p:xfrm>
          <a:off x="661737" y="3027236"/>
          <a:ext cx="11113168" cy="2982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413">
                  <a:extLst>
                    <a:ext uri="{9D8B030D-6E8A-4147-A177-3AD203B41FA5}">
                      <a16:colId xmlns:a16="http://schemas.microsoft.com/office/drawing/2014/main" val="703178680"/>
                    </a:ext>
                  </a:extLst>
                </a:gridCol>
                <a:gridCol w="3500187">
                  <a:extLst>
                    <a:ext uri="{9D8B030D-6E8A-4147-A177-3AD203B41FA5}">
                      <a16:colId xmlns:a16="http://schemas.microsoft.com/office/drawing/2014/main" val="2214400968"/>
                    </a:ext>
                  </a:extLst>
                </a:gridCol>
                <a:gridCol w="2513635">
                  <a:extLst>
                    <a:ext uri="{9D8B030D-6E8A-4147-A177-3AD203B41FA5}">
                      <a16:colId xmlns:a16="http://schemas.microsoft.com/office/drawing/2014/main" val="2966955017"/>
                    </a:ext>
                  </a:extLst>
                </a:gridCol>
                <a:gridCol w="3036933">
                  <a:extLst>
                    <a:ext uri="{9D8B030D-6E8A-4147-A177-3AD203B41FA5}">
                      <a16:colId xmlns:a16="http://schemas.microsoft.com/office/drawing/2014/main" val="1944201691"/>
                    </a:ext>
                  </a:extLst>
                </a:gridCol>
              </a:tblGrid>
              <a:tr h="1001316">
                <a:tc>
                  <a:txBody>
                    <a:bodyPr/>
                    <a:lstStyle/>
                    <a:p>
                      <a:r>
                        <a:rPr lang="en-GB" sz="2800" noProof="0" dirty="0" smtClean="0"/>
                        <a:t>Number of students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noProof="0" dirty="0" smtClean="0"/>
                        <a:t>Study program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noProof="0" dirty="0" smtClean="0"/>
                        <a:t>Mode of study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noProof="0" dirty="0" smtClean="0"/>
                        <a:t>Average success rate</a:t>
                      </a:r>
                      <a:endParaRPr lang="en-GB" sz="2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147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266</a:t>
                      </a:r>
                      <a:endParaRPr lang="sk-SK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noProof="0" dirty="0" smtClean="0"/>
                        <a:t>Nursing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/>
                        <a:t>Part-time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800" dirty="0" smtClean="0"/>
                        <a:t>(61.00±14.45) %</a:t>
                      </a:r>
                      <a:endParaRPr lang="sk-SK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99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199</a:t>
                      </a:r>
                      <a:endParaRPr lang="sk-SK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noProof="0" dirty="0" smtClean="0"/>
                        <a:t>Urgent Health Care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/>
                        <a:t>Full-time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dirty="0" smtClean="0"/>
                        <a:t>(57.63±17.55)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26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271</a:t>
                      </a:r>
                      <a:endParaRPr lang="sk-SK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noProof="0" dirty="0" smtClean="0"/>
                        <a:t>General Medicine; Dentistry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/>
                        <a:t>Full-time</a:t>
                      </a:r>
                      <a:endParaRPr lang="en-GB" sz="2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800" dirty="0" smtClean="0"/>
                        <a:t>(61.36±19.73)%</a:t>
                      </a:r>
                      <a:endParaRPr lang="sk-SK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739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95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6956" y="244896"/>
            <a:ext cx="11353800" cy="1123529"/>
          </a:xfrm>
        </p:spPr>
        <p:txBody>
          <a:bodyPr>
            <a:normAutofit fontScale="90000"/>
          </a:bodyPr>
          <a:lstStyle/>
          <a:p>
            <a:r>
              <a:rPr lang="en-GB" sz="4900" b="1" dirty="0" smtClean="0"/>
              <a:t>Examples of test questions </a:t>
            </a:r>
            <a:r>
              <a:rPr lang="en-GB" sz="2700" dirty="0" smtClean="0"/>
              <a:t>(Test and results were published in J </a:t>
            </a:r>
            <a:r>
              <a:rPr lang="en-GB" sz="2700" dirty="0" err="1" smtClean="0"/>
              <a:t>Nur</a:t>
            </a:r>
            <a:r>
              <a:rPr lang="en-GB" sz="2700" dirty="0" smtClean="0"/>
              <a:t> Healthcare, Vol 3, Issue 1, 2017 pp3-4)</a:t>
            </a:r>
            <a:br>
              <a:rPr lang="en-GB" sz="2700" dirty="0" smtClean="0"/>
            </a:br>
            <a:endParaRPr lang="en-GB" sz="27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28600" y="1368425"/>
            <a:ext cx="11838214" cy="4351338"/>
          </a:xfrm>
        </p:spPr>
        <p:txBody>
          <a:bodyPr>
            <a:noAutofit/>
          </a:bodyPr>
          <a:lstStyle/>
          <a:p>
            <a:pPr marL="0" indent="0">
              <a:lnSpc>
                <a:spcPts val="2600"/>
              </a:lnSpc>
              <a:spcBef>
                <a:spcPts val="0"/>
              </a:spcBef>
              <a:buNone/>
            </a:pPr>
            <a:r>
              <a:rPr lang="sk-SK" sz="2600" i="1" dirty="0" smtClean="0">
                <a:solidFill>
                  <a:srgbClr val="FF0000"/>
                </a:solidFill>
              </a:rPr>
              <a:t>1. </a:t>
            </a:r>
            <a:r>
              <a:rPr lang="en-US" sz="2600" i="1" dirty="0" smtClean="0">
                <a:solidFill>
                  <a:srgbClr val="FF0000"/>
                </a:solidFill>
              </a:rPr>
              <a:t>Two </a:t>
            </a:r>
            <a:r>
              <a:rPr lang="en-US" sz="2600" i="1" dirty="0">
                <a:solidFill>
                  <a:srgbClr val="FF0000"/>
                </a:solidFill>
              </a:rPr>
              <a:t>bottles of equal size contain 95 ml of solvent and 5 ml of the medicament-active substance. Bottle </a:t>
            </a:r>
            <a:r>
              <a:rPr lang="en-US" sz="2600" i="1" dirty="0" smtClean="0">
                <a:solidFill>
                  <a:srgbClr val="FF0000"/>
                </a:solidFill>
              </a:rPr>
              <a:t>I</a:t>
            </a:r>
            <a:r>
              <a:rPr lang="sk-SK" sz="2600" i="1" dirty="0" smtClean="0">
                <a:solidFill>
                  <a:srgbClr val="FF0000"/>
                </a:solidFill>
              </a:rPr>
              <a:t>.</a:t>
            </a:r>
            <a:r>
              <a:rPr lang="en-US" sz="2600" i="1" dirty="0" smtClean="0">
                <a:solidFill>
                  <a:srgbClr val="FF0000"/>
                </a:solidFill>
              </a:rPr>
              <a:t> </a:t>
            </a:r>
            <a:r>
              <a:rPr lang="en-US" sz="2600" i="1" dirty="0">
                <a:solidFill>
                  <a:srgbClr val="FF0000"/>
                </a:solidFill>
              </a:rPr>
              <a:t>has water as a solvent and bottle </a:t>
            </a:r>
            <a:r>
              <a:rPr lang="en-US" sz="2600" i="1" dirty="0" smtClean="0">
                <a:solidFill>
                  <a:srgbClr val="FF0000"/>
                </a:solidFill>
              </a:rPr>
              <a:t>II</a:t>
            </a:r>
            <a:r>
              <a:rPr lang="sk-SK" sz="2600" i="1" dirty="0" smtClean="0">
                <a:solidFill>
                  <a:srgbClr val="FF0000"/>
                </a:solidFill>
              </a:rPr>
              <a:t>.</a:t>
            </a:r>
            <a:r>
              <a:rPr lang="en-US" sz="2600" i="1" dirty="0" smtClean="0">
                <a:solidFill>
                  <a:srgbClr val="FF0000"/>
                </a:solidFill>
              </a:rPr>
              <a:t> </a:t>
            </a:r>
            <a:r>
              <a:rPr lang="en-US" sz="2600" i="1" dirty="0">
                <a:solidFill>
                  <a:srgbClr val="FF0000"/>
                </a:solidFill>
              </a:rPr>
              <a:t>has alcohol. Both bottles have a standard dropping closure. What rules apply to dosage?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2600" i="1" dirty="0">
                <a:solidFill>
                  <a:srgbClr val="FF0000"/>
                </a:solidFill>
              </a:rPr>
              <a:t>a) The same number drops are needed from bottle </a:t>
            </a:r>
            <a:r>
              <a:rPr lang="en-US" sz="2600" i="1" dirty="0" smtClean="0">
                <a:solidFill>
                  <a:srgbClr val="FF0000"/>
                </a:solidFill>
              </a:rPr>
              <a:t>I</a:t>
            </a:r>
            <a:r>
              <a:rPr lang="sk-SK" sz="2600" i="1" dirty="0" smtClean="0">
                <a:solidFill>
                  <a:srgbClr val="FF0000"/>
                </a:solidFill>
              </a:rPr>
              <a:t>.</a:t>
            </a:r>
            <a:r>
              <a:rPr lang="en-US" sz="2600" i="1" dirty="0" smtClean="0">
                <a:solidFill>
                  <a:srgbClr val="FF0000"/>
                </a:solidFill>
              </a:rPr>
              <a:t> </a:t>
            </a:r>
            <a:r>
              <a:rPr lang="en-US" sz="2600" i="1" dirty="0">
                <a:solidFill>
                  <a:srgbClr val="FF0000"/>
                </a:solidFill>
              </a:rPr>
              <a:t>and bottle </a:t>
            </a:r>
            <a:r>
              <a:rPr lang="en-US" sz="2600" i="1" dirty="0" smtClean="0">
                <a:solidFill>
                  <a:srgbClr val="FF0000"/>
                </a:solidFill>
              </a:rPr>
              <a:t>II</a:t>
            </a:r>
            <a:r>
              <a:rPr lang="sk-SK" sz="2600" i="1" dirty="0" smtClean="0">
                <a:solidFill>
                  <a:srgbClr val="FF0000"/>
                </a:solidFill>
              </a:rPr>
              <a:t>.</a:t>
            </a:r>
            <a:r>
              <a:rPr lang="en-US" sz="2600" i="1" dirty="0" smtClean="0">
                <a:solidFill>
                  <a:srgbClr val="FF0000"/>
                </a:solidFill>
              </a:rPr>
              <a:t> </a:t>
            </a:r>
            <a:r>
              <a:rPr lang="en-US" sz="2600" i="1" dirty="0">
                <a:solidFill>
                  <a:srgbClr val="FF0000"/>
                </a:solidFill>
              </a:rPr>
              <a:t>for a dose of the medicament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2600" i="1" dirty="0">
                <a:solidFill>
                  <a:srgbClr val="FF0000"/>
                </a:solidFill>
              </a:rPr>
              <a:t>b) A different number of drops may be needed from bottle </a:t>
            </a:r>
            <a:r>
              <a:rPr lang="en-US" sz="2600" i="1" dirty="0" smtClean="0">
                <a:solidFill>
                  <a:srgbClr val="FF0000"/>
                </a:solidFill>
              </a:rPr>
              <a:t>I</a:t>
            </a:r>
            <a:r>
              <a:rPr lang="sk-SK" sz="2600" i="1" dirty="0" smtClean="0">
                <a:solidFill>
                  <a:srgbClr val="FF0000"/>
                </a:solidFill>
              </a:rPr>
              <a:t>.</a:t>
            </a:r>
            <a:r>
              <a:rPr lang="en-US" sz="2600" i="1" dirty="0" smtClean="0">
                <a:solidFill>
                  <a:srgbClr val="FF0000"/>
                </a:solidFill>
              </a:rPr>
              <a:t> </a:t>
            </a:r>
            <a:r>
              <a:rPr lang="en-US" sz="2600" i="1" dirty="0">
                <a:solidFill>
                  <a:srgbClr val="FF0000"/>
                </a:solidFill>
              </a:rPr>
              <a:t>and bottle </a:t>
            </a:r>
            <a:r>
              <a:rPr lang="en-US" sz="2600" i="1" dirty="0" smtClean="0">
                <a:solidFill>
                  <a:srgbClr val="FF0000"/>
                </a:solidFill>
              </a:rPr>
              <a:t>II</a:t>
            </a:r>
            <a:r>
              <a:rPr lang="sk-SK" sz="2600" i="1" dirty="0" smtClean="0">
                <a:solidFill>
                  <a:srgbClr val="FF0000"/>
                </a:solidFill>
              </a:rPr>
              <a:t>.</a:t>
            </a:r>
            <a:r>
              <a:rPr lang="en-US" sz="2600" i="1" dirty="0" smtClean="0">
                <a:solidFill>
                  <a:srgbClr val="FF0000"/>
                </a:solidFill>
              </a:rPr>
              <a:t> </a:t>
            </a:r>
            <a:r>
              <a:rPr lang="en-US" sz="2600" i="1" dirty="0">
                <a:solidFill>
                  <a:srgbClr val="FF0000"/>
                </a:solidFill>
              </a:rPr>
              <a:t>for a dose of the medicament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en-US" sz="2600" i="1" dirty="0">
                <a:solidFill>
                  <a:srgbClr val="FF0000"/>
                </a:solidFill>
              </a:rPr>
              <a:t>c) The dosage depends on the type of dropping </a:t>
            </a:r>
            <a:r>
              <a:rPr lang="en-US" sz="2600" i="1" dirty="0" smtClean="0">
                <a:solidFill>
                  <a:srgbClr val="FF0000"/>
                </a:solidFill>
              </a:rPr>
              <a:t>closure</a:t>
            </a:r>
            <a:endParaRPr lang="sk-SK" sz="2600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2600" i="1" dirty="0" smtClean="0">
                <a:solidFill>
                  <a:srgbClr val="0070C0"/>
                </a:solidFill>
              </a:rPr>
              <a:t>2. </a:t>
            </a:r>
            <a:r>
              <a:rPr lang="en-US" sz="2600" i="1" dirty="0" smtClean="0">
                <a:solidFill>
                  <a:srgbClr val="0070C0"/>
                </a:solidFill>
              </a:rPr>
              <a:t>When </a:t>
            </a:r>
            <a:r>
              <a:rPr lang="en-US" sz="2600" i="1" dirty="0">
                <a:solidFill>
                  <a:srgbClr val="0070C0"/>
                </a:solidFill>
              </a:rPr>
              <a:t>measuring blood pressure, a general principle is:</a:t>
            </a:r>
            <a:endParaRPr lang="en-US" sz="2600" dirty="0">
              <a:solidFill>
                <a:srgbClr val="0070C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600" i="1" dirty="0">
                <a:solidFill>
                  <a:srgbClr val="0070C0"/>
                </a:solidFill>
              </a:rPr>
              <a:t>a) The larger the circumference of a patient’s shoulder, the wider a cuff should be</a:t>
            </a:r>
            <a:endParaRPr lang="en-US" sz="2600" dirty="0">
              <a:solidFill>
                <a:srgbClr val="0070C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600" i="1" dirty="0">
                <a:solidFill>
                  <a:srgbClr val="0070C0"/>
                </a:solidFill>
              </a:rPr>
              <a:t>b) The larger the circumference of a patient’s shoulder, the narrower a cuff should be</a:t>
            </a:r>
            <a:endParaRPr lang="en-US" sz="2600" dirty="0">
              <a:solidFill>
                <a:srgbClr val="0070C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600" i="1" dirty="0">
                <a:solidFill>
                  <a:srgbClr val="0070C0"/>
                </a:solidFill>
              </a:rPr>
              <a:t>c) The result of measurement is not affected by the width of the cuff</a:t>
            </a:r>
            <a:endParaRPr lang="en-US" sz="2600" dirty="0">
              <a:solidFill>
                <a:srgbClr val="0070C0"/>
              </a:solidFill>
            </a:endParaRPr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Grant projects KEGA 026UK-4/2017 and 003UK-4/2016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802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1218" y="320675"/>
            <a:ext cx="11868510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Background</a:t>
            </a:r>
            <a:r>
              <a:rPr lang="en-GB" dirty="0" smtClean="0"/>
              <a:t> – Pedagogical and Parental Experiences</a:t>
            </a:r>
            <a:endParaRPr lang="en-GB" sz="27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84672" y="1825625"/>
            <a:ext cx="11378242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Students' statements:</a:t>
            </a:r>
          </a:p>
          <a:p>
            <a:r>
              <a:rPr lang="en-GB" i="1" dirty="0" smtClean="0"/>
              <a:t>"... I am studying a health program because my logical thinking is low ..."</a:t>
            </a:r>
          </a:p>
          <a:p>
            <a:r>
              <a:rPr lang="en-GB" i="1" dirty="0" smtClean="0"/>
              <a:t>"... the block we have from high school (against physics) cannot remove even the best professor ..."</a:t>
            </a:r>
          </a:p>
          <a:p>
            <a:r>
              <a:rPr lang="en-GB" i="1" dirty="0" smtClean="0"/>
              <a:t>"... I could not prepare for practical exercise</a:t>
            </a:r>
            <a:r>
              <a:rPr lang="sk-SK" i="1" dirty="0" smtClean="0"/>
              <a:t> </a:t>
            </a:r>
            <a:r>
              <a:rPr lang="en-GB" i="1" dirty="0" smtClean="0"/>
              <a:t>(</a:t>
            </a:r>
            <a:r>
              <a:rPr lang="sk-SK" i="1" dirty="0" smtClean="0"/>
              <a:t>i</a:t>
            </a:r>
            <a:r>
              <a:rPr lang="en-GB" i="1" dirty="0" smtClean="0"/>
              <a:t>n biophysics); I had to work at McDonald's. I need money, parents do not have the</a:t>
            </a:r>
            <a:r>
              <a:rPr lang="sk-SK" i="1" dirty="0" smtClean="0"/>
              <a:t>m</a:t>
            </a:r>
            <a:r>
              <a:rPr lang="en-GB" i="1" dirty="0" smtClean="0"/>
              <a:t> ..."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Parental experience (Physics at grammar school)  - </a:t>
            </a:r>
            <a:r>
              <a:rPr lang="en-GB" b="1" dirty="0" smtClean="0">
                <a:solidFill>
                  <a:srgbClr val="FF0000"/>
                </a:solidFill>
              </a:rPr>
              <a:t>application of an individual approach     </a:t>
            </a:r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                                                                                            in teaching???</a:t>
            </a:r>
          </a:p>
          <a:p>
            <a:r>
              <a:rPr lang="en-GB" dirty="0" smtClean="0"/>
              <a:t>Physics is extremely simplified -  physical nature disappeared</a:t>
            </a:r>
          </a:p>
          <a:p>
            <a:r>
              <a:rPr lang="en-GB" dirty="0" smtClean="0"/>
              <a:t>Excessive use of mathematical expressions -  physical nature disappeared</a:t>
            </a:r>
          </a:p>
          <a:p>
            <a:r>
              <a:rPr lang="en-GB" dirty="0" smtClean="0"/>
              <a:t>Explanation of misunderstood content of a taught  topic...</a:t>
            </a:r>
            <a:r>
              <a:rPr lang="en-GB" i="1" dirty="0" smtClean="0"/>
              <a:t>“I look and see“...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Grant projects KEGA 026UK-4/2017 and 003UK-4/2016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7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047" y="63977"/>
            <a:ext cx="11687175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Effectiveness of Biophysics teaching at Universities</a:t>
            </a:r>
            <a:endParaRPr lang="en-GB" b="1" dirty="0"/>
          </a:p>
        </p:txBody>
      </p:sp>
      <p:sp>
        <p:nvSpPr>
          <p:cNvPr id="4" name="Zástupný objekt pre obsah 2"/>
          <p:cNvSpPr>
            <a:spLocks noGrp="1"/>
          </p:cNvSpPr>
          <p:nvPr>
            <p:ph idx="1"/>
          </p:nvPr>
        </p:nvSpPr>
        <p:spPr>
          <a:xfrm>
            <a:off x="590758" y="1724422"/>
            <a:ext cx="5404877" cy="2038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Requirements for university studies:</a:t>
            </a:r>
          </a:p>
          <a:p>
            <a:pPr lvl="1"/>
            <a:r>
              <a:rPr lang="en-GB" sz="3200" dirty="0" smtClean="0"/>
              <a:t>Managing a large volume of knowledge in a very short time – the need for </a:t>
            </a:r>
            <a:r>
              <a:rPr lang="en-GB" sz="3200" b="1" dirty="0" smtClean="0">
                <a:solidFill>
                  <a:srgbClr val="FF0000"/>
                </a:solidFill>
              </a:rPr>
              <a:t>highly effective teaching</a:t>
            </a:r>
            <a:endParaRPr lang="en-GB" sz="3600" dirty="0"/>
          </a:p>
        </p:txBody>
      </p:sp>
      <p:sp>
        <p:nvSpPr>
          <p:cNvPr id="14" name="BlokTextu 13"/>
          <p:cNvSpPr txBox="1"/>
          <p:nvPr/>
        </p:nvSpPr>
        <p:spPr>
          <a:xfrm>
            <a:off x="596075" y="4979804"/>
            <a:ext cx="6072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u="sng" dirty="0" smtClean="0">
                <a:solidFill>
                  <a:srgbClr val="FF0000"/>
                </a:solidFill>
              </a:rPr>
              <a:t>Accepting teacher - student feedback!!!</a:t>
            </a:r>
            <a:endParaRPr lang="en-GB" sz="2800" b="1" u="sng" dirty="0">
              <a:solidFill>
                <a:srgbClr val="FF0000"/>
              </a:solidFill>
            </a:endParaRPr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>
          <a:xfrm>
            <a:off x="-62265" y="6416931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 and 003UK-4/2016</a:t>
            </a:r>
            <a:endParaRPr lang="sk-SK" dirty="0"/>
          </a:p>
        </p:txBody>
      </p:sp>
      <p:grpSp>
        <p:nvGrpSpPr>
          <p:cNvPr id="23" name="Skupina 22"/>
          <p:cNvGrpSpPr/>
          <p:nvPr/>
        </p:nvGrpSpPr>
        <p:grpSpPr>
          <a:xfrm>
            <a:off x="6170258" y="1389540"/>
            <a:ext cx="4897791" cy="5375808"/>
            <a:chOff x="6198833" y="1406247"/>
            <a:chExt cx="4897791" cy="5375808"/>
          </a:xfrm>
        </p:grpSpPr>
        <p:sp>
          <p:nvSpPr>
            <p:cNvPr id="22" name="Tvar 21"/>
            <p:cNvSpPr/>
            <p:nvPr/>
          </p:nvSpPr>
          <p:spPr>
            <a:xfrm>
              <a:off x="6198833" y="1406247"/>
              <a:ext cx="4741333" cy="3793066"/>
            </a:xfrm>
            <a:prstGeom prst="funnel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Voľný tvar 20"/>
            <p:cNvSpPr/>
            <p:nvPr/>
          </p:nvSpPr>
          <p:spPr>
            <a:xfrm>
              <a:off x="8385328" y="2196771"/>
              <a:ext cx="1524000" cy="1524000"/>
            </a:xfrm>
            <a:custGeom>
              <a:avLst/>
              <a:gdLst>
                <a:gd name="connsiteX0" fmla="*/ 0 w 1524000"/>
                <a:gd name="connsiteY0" fmla="*/ 762000 h 1524000"/>
                <a:gd name="connsiteX1" fmla="*/ 762000 w 1524000"/>
                <a:gd name="connsiteY1" fmla="*/ 0 h 1524000"/>
                <a:gd name="connsiteX2" fmla="*/ 1524000 w 1524000"/>
                <a:gd name="connsiteY2" fmla="*/ 762000 h 1524000"/>
                <a:gd name="connsiteX3" fmla="*/ 762000 w 1524000"/>
                <a:gd name="connsiteY3" fmla="*/ 1524000 h 1524000"/>
                <a:gd name="connsiteX4" fmla="*/ 0 w 1524000"/>
                <a:gd name="connsiteY4" fmla="*/ 76200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1524000">
                  <a:moveTo>
                    <a:pt x="0" y="762000"/>
                  </a:moveTo>
                  <a:cubicBezTo>
                    <a:pt x="0" y="341159"/>
                    <a:pt x="341159" y="0"/>
                    <a:pt x="762000" y="0"/>
                  </a:cubicBezTo>
                  <a:cubicBezTo>
                    <a:pt x="1182841" y="0"/>
                    <a:pt x="1524000" y="341159"/>
                    <a:pt x="1524000" y="762000"/>
                  </a:cubicBezTo>
                  <a:cubicBezTo>
                    <a:pt x="1524000" y="1182841"/>
                    <a:pt x="1182841" y="1524000"/>
                    <a:pt x="762000" y="1524000"/>
                  </a:cubicBezTo>
                  <a:cubicBezTo>
                    <a:pt x="341159" y="1524000"/>
                    <a:pt x="0" y="1182841"/>
                    <a:pt x="0" y="76200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3665" tIns="253665" rIns="253665" bIns="253665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kern="1200" dirty="0" smtClean="0"/>
                <a:t>Other factors</a:t>
              </a:r>
              <a:endParaRPr lang="en-GB" sz="2400" b="1" kern="1200" dirty="0"/>
            </a:p>
          </p:txBody>
        </p:sp>
        <p:sp>
          <p:nvSpPr>
            <p:cNvPr id="17" name="Šípka nadol 16"/>
            <p:cNvSpPr/>
            <p:nvPr/>
          </p:nvSpPr>
          <p:spPr>
            <a:xfrm>
              <a:off x="8154608" y="5283515"/>
              <a:ext cx="846666" cy="541866"/>
            </a:xfrm>
            <a:prstGeom prst="down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Voľný tvar 17"/>
            <p:cNvSpPr/>
            <p:nvPr/>
          </p:nvSpPr>
          <p:spPr>
            <a:xfrm>
              <a:off x="6198833" y="5867808"/>
              <a:ext cx="4897791" cy="914247"/>
            </a:xfrm>
            <a:custGeom>
              <a:avLst/>
              <a:gdLst>
                <a:gd name="connsiteX0" fmla="*/ 0 w 4064000"/>
                <a:gd name="connsiteY0" fmla="*/ 0 h 762751"/>
                <a:gd name="connsiteX1" fmla="*/ 4064000 w 4064000"/>
                <a:gd name="connsiteY1" fmla="*/ 0 h 762751"/>
                <a:gd name="connsiteX2" fmla="*/ 4064000 w 4064000"/>
                <a:gd name="connsiteY2" fmla="*/ 762751 h 762751"/>
                <a:gd name="connsiteX3" fmla="*/ 0 w 4064000"/>
                <a:gd name="connsiteY3" fmla="*/ 762751 h 762751"/>
                <a:gd name="connsiteX4" fmla="*/ 0 w 4064000"/>
                <a:gd name="connsiteY4" fmla="*/ 0 h 762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762751">
                  <a:moveTo>
                    <a:pt x="0" y="0"/>
                  </a:moveTo>
                  <a:lnTo>
                    <a:pt x="4064000" y="0"/>
                  </a:lnTo>
                  <a:lnTo>
                    <a:pt x="4064000" y="762751"/>
                  </a:lnTo>
                  <a:lnTo>
                    <a:pt x="0" y="7627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dirty="0" smtClean="0"/>
                <a:t>Effectiveness </a:t>
              </a:r>
              <a:r>
                <a:rPr lang="en-US" sz="2400" b="1" dirty="0" smtClean="0"/>
                <a:t>of </a:t>
              </a:r>
              <a:r>
                <a:rPr lang="en-US" sz="2400" b="1" dirty="0"/>
                <a:t>teaching = quality and durability of students´ </a:t>
              </a:r>
              <a:r>
                <a:rPr lang="en-US" sz="2400" b="1" dirty="0" smtClean="0"/>
                <a:t>knowledge</a:t>
              </a:r>
              <a:endParaRPr lang="sk-SK" sz="2400" b="1" kern="1200" dirty="0"/>
            </a:p>
          </p:txBody>
        </p:sp>
        <p:sp>
          <p:nvSpPr>
            <p:cNvPr id="20" name="Voľný tvar 19"/>
            <p:cNvSpPr/>
            <p:nvPr/>
          </p:nvSpPr>
          <p:spPr>
            <a:xfrm>
              <a:off x="7113181" y="2395979"/>
              <a:ext cx="1524000" cy="1524000"/>
            </a:xfrm>
            <a:custGeom>
              <a:avLst/>
              <a:gdLst>
                <a:gd name="connsiteX0" fmla="*/ 0 w 1524000"/>
                <a:gd name="connsiteY0" fmla="*/ 762000 h 1524000"/>
                <a:gd name="connsiteX1" fmla="*/ 762000 w 1524000"/>
                <a:gd name="connsiteY1" fmla="*/ 0 h 1524000"/>
                <a:gd name="connsiteX2" fmla="*/ 1524000 w 1524000"/>
                <a:gd name="connsiteY2" fmla="*/ 762000 h 1524000"/>
                <a:gd name="connsiteX3" fmla="*/ 762000 w 1524000"/>
                <a:gd name="connsiteY3" fmla="*/ 1524000 h 1524000"/>
                <a:gd name="connsiteX4" fmla="*/ 0 w 1524000"/>
                <a:gd name="connsiteY4" fmla="*/ 76200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1524000">
                  <a:moveTo>
                    <a:pt x="0" y="762000"/>
                  </a:moveTo>
                  <a:cubicBezTo>
                    <a:pt x="0" y="341159"/>
                    <a:pt x="341159" y="0"/>
                    <a:pt x="762000" y="0"/>
                  </a:cubicBezTo>
                  <a:cubicBezTo>
                    <a:pt x="1182841" y="0"/>
                    <a:pt x="1524000" y="341159"/>
                    <a:pt x="1524000" y="762000"/>
                  </a:cubicBezTo>
                  <a:cubicBezTo>
                    <a:pt x="1524000" y="1182841"/>
                    <a:pt x="1182841" y="1524000"/>
                    <a:pt x="762000" y="1524000"/>
                  </a:cubicBezTo>
                  <a:cubicBezTo>
                    <a:pt x="341159" y="1524000"/>
                    <a:pt x="0" y="1182841"/>
                    <a:pt x="0" y="76200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3665" tIns="253665" rIns="253665" bIns="253665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kern="1200" dirty="0" smtClean="0"/>
                <a:t>teacher</a:t>
              </a:r>
              <a:endParaRPr lang="en-GB" sz="2400" b="1" kern="1200" dirty="0"/>
            </a:p>
          </p:txBody>
        </p:sp>
        <p:sp>
          <p:nvSpPr>
            <p:cNvPr id="19" name="Voľný tvar 18"/>
            <p:cNvSpPr/>
            <p:nvPr/>
          </p:nvSpPr>
          <p:spPr>
            <a:xfrm>
              <a:off x="7844466" y="3317042"/>
              <a:ext cx="1524000" cy="1524000"/>
            </a:xfrm>
            <a:custGeom>
              <a:avLst/>
              <a:gdLst>
                <a:gd name="connsiteX0" fmla="*/ 0 w 1524000"/>
                <a:gd name="connsiteY0" fmla="*/ 762000 h 1524000"/>
                <a:gd name="connsiteX1" fmla="*/ 762000 w 1524000"/>
                <a:gd name="connsiteY1" fmla="*/ 0 h 1524000"/>
                <a:gd name="connsiteX2" fmla="*/ 1524000 w 1524000"/>
                <a:gd name="connsiteY2" fmla="*/ 762000 h 1524000"/>
                <a:gd name="connsiteX3" fmla="*/ 762000 w 1524000"/>
                <a:gd name="connsiteY3" fmla="*/ 1524000 h 1524000"/>
                <a:gd name="connsiteX4" fmla="*/ 0 w 1524000"/>
                <a:gd name="connsiteY4" fmla="*/ 76200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1524000">
                  <a:moveTo>
                    <a:pt x="0" y="762000"/>
                  </a:moveTo>
                  <a:cubicBezTo>
                    <a:pt x="0" y="341159"/>
                    <a:pt x="341159" y="0"/>
                    <a:pt x="762000" y="0"/>
                  </a:cubicBezTo>
                  <a:cubicBezTo>
                    <a:pt x="1182841" y="0"/>
                    <a:pt x="1524000" y="341159"/>
                    <a:pt x="1524000" y="762000"/>
                  </a:cubicBezTo>
                  <a:cubicBezTo>
                    <a:pt x="1524000" y="1182841"/>
                    <a:pt x="1182841" y="1524000"/>
                    <a:pt x="762000" y="1524000"/>
                  </a:cubicBezTo>
                  <a:cubicBezTo>
                    <a:pt x="341159" y="1524000"/>
                    <a:pt x="0" y="1182841"/>
                    <a:pt x="0" y="76200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935" tIns="254935" rIns="254935" bIns="254935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500" b="1" kern="1200" dirty="0" smtClean="0"/>
                <a:t>student</a:t>
              </a:r>
              <a:endParaRPr lang="en-GB" sz="2500" b="1" kern="1200" dirty="0"/>
            </a:p>
          </p:txBody>
        </p:sp>
        <p:sp>
          <p:nvSpPr>
            <p:cNvPr id="16" name="Ovál 15"/>
            <p:cNvSpPr/>
            <p:nvPr/>
          </p:nvSpPr>
          <p:spPr>
            <a:xfrm>
              <a:off x="6403188" y="1644494"/>
              <a:ext cx="4368800" cy="1517226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00512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4235" y="118732"/>
            <a:ext cx="11903529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Effectiveness of Biophysics teaching and student personality</a:t>
            </a:r>
            <a:endParaRPr lang="en-GB" b="1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1"/>
          </p:nvPr>
        </p:nvSpPr>
        <p:spPr>
          <a:xfrm>
            <a:off x="333373" y="1569574"/>
            <a:ext cx="11525252" cy="4838579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Students' statements</a:t>
            </a:r>
            <a:r>
              <a:rPr lang="en-GB" dirty="0" smtClean="0">
                <a:solidFill>
                  <a:srgbClr val="FF0000"/>
                </a:solidFill>
              </a:rPr>
              <a:t>:</a:t>
            </a:r>
            <a:r>
              <a:rPr lang="en-GB" i="1" dirty="0" smtClean="0">
                <a:solidFill>
                  <a:srgbClr val="FF0000"/>
                </a:solidFill>
              </a:rPr>
              <a:t>„</a:t>
            </a:r>
            <a:r>
              <a:rPr lang="sk-SK" i="1" dirty="0" smtClean="0">
                <a:solidFill>
                  <a:srgbClr val="FF0000"/>
                </a:solidFill>
              </a:rPr>
              <a:t>...</a:t>
            </a:r>
            <a:r>
              <a:rPr lang="en-GB" i="1" dirty="0" smtClean="0">
                <a:solidFill>
                  <a:srgbClr val="FF0000"/>
                </a:solidFill>
              </a:rPr>
              <a:t>It </a:t>
            </a:r>
            <a:r>
              <a:rPr lang="en-GB" i="1" dirty="0" smtClean="0">
                <a:solidFill>
                  <a:srgbClr val="FF0000"/>
                </a:solidFill>
              </a:rPr>
              <a:t>is an unnecessary compulsory subject, you will never need it</a:t>
            </a:r>
            <a:r>
              <a:rPr lang="en-GB" i="1" dirty="0" smtClean="0">
                <a:solidFill>
                  <a:srgbClr val="FF0000"/>
                </a:solidFill>
              </a:rPr>
              <a:t>!</a:t>
            </a:r>
            <a:r>
              <a:rPr lang="sk-SK" i="1" dirty="0" smtClean="0">
                <a:solidFill>
                  <a:srgbClr val="FF0000"/>
                </a:solidFill>
              </a:rPr>
              <a:t>...</a:t>
            </a:r>
            <a:r>
              <a:rPr lang="en-GB" i="1" dirty="0" smtClean="0">
                <a:solidFill>
                  <a:srgbClr val="FF0000"/>
                </a:solidFill>
              </a:rPr>
              <a:t>“</a:t>
            </a:r>
            <a:endParaRPr lang="en-GB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(</a:t>
            </a:r>
            <a:r>
              <a:rPr lang="sk-SK" cap="all" dirty="0" smtClean="0">
                <a:solidFill>
                  <a:srgbClr val="FF0000"/>
                </a:solidFill>
              </a:rPr>
              <a:t>UN</a:t>
            </a:r>
            <a:r>
              <a:rPr lang="en-GB" cap="all" dirty="0" smtClean="0">
                <a:solidFill>
                  <a:srgbClr val="FF0000"/>
                </a:solidFill>
              </a:rPr>
              <a:t>)</a:t>
            </a:r>
            <a:r>
              <a:rPr lang="en-GB" cap="all" dirty="0" err="1" smtClean="0">
                <a:solidFill>
                  <a:srgbClr val="FF0000"/>
                </a:solidFill>
              </a:rPr>
              <a:t>MOTIVation</a:t>
            </a:r>
            <a:r>
              <a:rPr lang="en-GB" cap="all" dirty="0" smtClean="0">
                <a:solidFill>
                  <a:srgbClr val="FF0000"/>
                </a:solidFill>
              </a:rPr>
              <a:t> of Student </a:t>
            </a:r>
            <a:r>
              <a:rPr lang="en-GB" dirty="0" smtClean="0"/>
              <a:t>in relation to physics – general attitude to physics, general ignorance of the relationship between biology and physics, prioritizing a more important subject (anatomy) at the expense of biophysics 	</a:t>
            </a:r>
            <a:endParaRPr lang="en-GB" sz="2400" i="1" dirty="0" smtClean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</a:rPr>
              <a:t>Students' statements</a:t>
            </a:r>
            <a:r>
              <a:rPr lang="en-GB" dirty="0" smtClean="0">
                <a:solidFill>
                  <a:srgbClr val="0070C0"/>
                </a:solidFill>
              </a:rPr>
              <a:t>:</a:t>
            </a:r>
            <a:r>
              <a:rPr lang="sk-SK" dirty="0" smtClean="0">
                <a:solidFill>
                  <a:srgbClr val="0070C0"/>
                </a:solidFill>
              </a:rPr>
              <a:t> </a:t>
            </a:r>
            <a:r>
              <a:rPr lang="en-GB" i="1" dirty="0" smtClean="0">
                <a:solidFill>
                  <a:srgbClr val="0070C0"/>
                </a:solidFill>
              </a:rPr>
              <a:t>"... </a:t>
            </a:r>
            <a:r>
              <a:rPr lang="en-GB" i="1" dirty="0" smtClean="0">
                <a:solidFill>
                  <a:srgbClr val="0070C0"/>
                </a:solidFill>
              </a:rPr>
              <a:t>I am studying a health program because my logical thinking is low ..."</a:t>
            </a:r>
          </a:p>
          <a:p>
            <a:r>
              <a:rPr lang="en-GB" i="1" dirty="0" smtClean="0">
                <a:solidFill>
                  <a:srgbClr val="0070C0"/>
                </a:solidFill>
              </a:rPr>
              <a:t>"... the block we have from secondary school (against physics) cannot remove even the best professor ..."</a:t>
            </a:r>
            <a:endParaRPr lang="en-GB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cap="all" dirty="0" smtClean="0">
                <a:solidFill>
                  <a:srgbClr val="0070C0"/>
                </a:solidFill>
              </a:rPr>
              <a:t>student self-confidence (LOW)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smtClean="0"/>
              <a:t>– Physical knowledge are “enveloped“ by mathematics.</a:t>
            </a:r>
            <a:endParaRPr lang="en-GB" sz="24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rgbClr val="0070C0"/>
              </a:solidFill>
            </a:endParaRPr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96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5684" y="153649"/>
            <a:ext cx="11903529" cy="1325563"/>
          </a:xfrm>
        </p:spPr>
        <p:txBody>
          <a:bodyPr/>
          <a:lstStyle/>
          <a:p>
            <a:r>
              <a:rPr lang="en-GB" b="1" dirty="0" smtClean="0"/>
              <a:t>Effectiveness of Biophysics teaching and student personality</a:t>
            </a:r>
            <a:endParaRPr lang="en-GB" b="1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1"/>
          </p:nvPr>
        </p:nvSpPr>
        <p:spPr>
          <a:xfrm>
            <a:off x="315683" y="1547781"/>
            <a:ext cx="11491305" cy="2369999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Students' statements</a:t>
            </a:r>
            <a:r>
              <a:rPr lang="en-GB" dirty="0" smtClean="0">
                <a:solidFill>
                  <a:srgbClr val="FF0000"/>
                </a:solidFill>
              </a:rPr>
              <a:t>: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en-GB" i="1" dirty="0" smtClean="0">
                <a:solidFill>
                  <a:srgbClr val="FF0000"/>
                </a:solidFill>
              </a:rPr>
              <a:t>"... </a:t>
            </a:r>
            <a:r>
              <a:rPr lang="en-GB" i="1" dirty="0" smtClean="0">
                <a:solidFill>
                  <a:srgbClr val="FF0000"/>
                </a:solidFill>
              </a:rPr>
              <a:t>I could not prepare for practical </a:t>
            </a:r>
            <a:r>
              <a:rPr lang="sk-SK" i="1" dirty="0" err="1" smtClean="0">
                <a:solidFill>
                  <a:srgbClr val="FF0000"/>
                </a:solidFill>
              </a:rPr>
              <a:t>exercise</a:t>
            </a:r>
            <a:r>
              <a:rPr lang="en-GB" i="1" dirty="0" smtClean="0">
                <a:solidFill>
                  <a:srgbClr val="FF0000"/>
                </a:solidFill>
              </a:rPr>
              <a:t> (</a:t>
            </a:r>
            <a:r>
              <a:rPr lang="sk-SK" i="1" dirty="0" smtClean="0">
                <a:solidFill>
                  <a:srgbClr val="FF0000"/>
                </a:solidFill>
              </a:rPr>
              <a:t>i</a:t>
            </a:r>
            <a:r>
              <a:rPr lang="en-GB" i="1" dirty="0" smtClean="0">
                <a:solidFill>
                  <a:srgbClr val="FF0000"/>
                </a:solidFill>
              </a:rPr>
              <a:t>n biophysics); I had to work at McDonald's. I need money, parents do not have the</a:t>
            </a:r>
            <a:r>
              <a:rPr lang="sk-SK" i="1" dirty="0" smtClean="0">
                <a:solidFill>
                  <a:srgbClr val="FF0000"/>
                </a:solidFill>
              </a:rPr>
              <a:t>m</a:t>
            </a:r>
            <a:r>
              <a:rPr lang="en-GB" i="1" dirty="0" smtClean="0">
                <a:solidFill>
                  <a:srgbClr val="FF0000"/>
                </a:solidFill>
              </a:rPr>
              <a:t> ... "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ORGANIZATION OF THE STUDENT´S OWN TIME </a:t>
            </a:r>
            <a:r>
              <a:rPr lang="en-GB" dirty="0" smtClean="0"/>
              <a:t>– work at the last minute, (overwriting, copying, plagiarism, school cheating ), reliance on short-term memory, exhaustion</a:t>
            </a:r>
          </a:p>
          <a:p>
            <a:pPr marL="0" indent="0">
              <a:buNone/>
            </a:pPr>
            <a:endParaRPr lang="en-GB" sz="2400" i="1" dirty="0" smtClean="0">
              <a:solidFill>
                <a:srgbClr val="FF0000"/>
              </a:solidFill>
            </a:endParaRPr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>
          <a:xfrm>
            <a:off x="156410" y="6492875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 and 003UK-4/2016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315683" y="3953371"/>
            <a:ext cx="62134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70C0"/>
                </a:solidFill>
              </a:rPr>
              <a:t>BEHAVIO</a:t>
            </a:r>
            <a:r>
              <a:rPr lang="sk-SK" sz="2800" dirty="0">
                <a:solidFill>
                  <a:srgbClr val="0070C0"/>
                </a:solidFill>
              </a:rPr>
              <a:t>U</a:t>
            </a:r>
            <a:r>
              <a:rPr lang="en-GB" sz="2800" dirty="0">
                <a:solidFill>
                  <a:srgbClr val="0070C0"/>
                </a:solidFill>
              </a:rPr>
              <a:t>R</a:t>
            </a:r>
            <a:r>
              <a:rPr lang="en-GB" sz="2800" dirty="0"/>
              <a:t>, MOMENTARY OR </a:t>
            </a:r>
            <a:r>
              <a:rPr lang="en-GB" sz="2800" dirty="0" smtClean="0"/>
              <a:t>LONG-TERM</a:t>
            </a:r>
            <a:r>
              <a:rPr lang="sk-SK" sz="2800" dirty="0" smtClean="0"/>
              <a:t> </a:t>
            </a:r>
            <a:r>
              <a:rPr lang="en-GB" sz="2800" dirty="0" smtClean="0">
                <a:solidFill>
                  <a:srgbClr val="0070C0"/>
                </a:solidFill>
              </a:rPr>
              <a:t>DISPOSITION </a:t>
            </a:r>
            <a:r>
              <a:rPr lang="en-GB" sz="2800" dirty="0">
                <a:solidFill>
                  <a:srgbClr val="0070C0"/>
                </a:solidFill>
              </a:rPr>
              <a:t>OF STUDENT</a:t>
            </a:r>
            <a:r>
              <a:rPr lang="en-GB" sz="2800" dirty="0"/>
              <a:t>– health condition, personal problems of the student - attention, gaps in acquired knowledge, cumulating of </a:t>
            </a:r>
            <a:r>
              <a:rPr lang="en-GB" sz="2800" dirty="0" smtClean="0"/>
              <a:t>errors</a:t>
            </a:r>
            <a:r>
              <a:rPr lang="sk-SK" sz="2800" dirty="0" smtClean="0"/>
              <a:t>.</a:t>
            </a:r>
            <a:endParaRPr lang="en-GB" sz="28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979" y="3254591"/>
            <a:ext cx="4856748" cy="3354225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7183967" y="6596390"/>
            <a:ext cx="43236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100" dirty="0" err="1" smtClean="0"/>
              <a:t>Retrieved</a:t>
            </a:r>
            <a:r>
              <a:rPr lang="sk-SK" sz="1100" dirty="0" smtClean="0"/>
              <a:t> </a:t>
            </a:r>
            <a:r>
              <a:rPr lang="sk-SK" sz="1100" dirty="0" err="1" smtClean="0"/>
              <a:t>from</a:t>
            </a:r>
            <a:r>
              <a:rPr lang="sk-SK" sz="1100" dirty="0" smtClean="0"/>
              <a:t>: http</a:t>
            </a:r>
            <a:r>
              <a:rPr lang="sk-SK" sz="1100" dirty="0"/>
              <a:t>://eduscapes.com/instruction/images/wikipedia.jpg</a:t>
            </a:r>
          </a:p>
        </p:txBody>
      </p:sp>
    </p:spTree>
    <p:extLst>
      <p:ext uri="{BB962C8B-B14F-4D97-AF65-F5344CB8AC3E}">
        <p14:creationId xmlns:p14="http://schemas.microsoft.com/office/powerpoint/2010/main" val="261790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1" y="85495"/>
            <a:ext cx="12068354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Effectiveness of Biophysics teaching and teacher personality</a:t>
            </a:r>
            <a:endParaRPr lang="en-GB" b="1" dirty="0"/>
          </a:p>
        </p:txBody>
      </p:sp>
      <p:sp>
        <p:nvSpPr>
          <p:cNvPr id="6" name="Zástupný objekt pre obsah 5"/>
          <p:cNvSpPr>
            <a:spLocks noGrp="1"/>
          </p:cNvSpPr>
          <p:nvPr>
            <p:ph idx="1"/>
          </p:nvPr>
        </p:nvSpPr>
        <p:spPr>
          <a:xfrm>
            <a:off x="255812" y="1249814"/>
            <a:ext cx="11435443" cy="5106536"/>
          </a:xfrm>
        </p:spPr>
        <p:txBody>
          <a:bodyPr>
            <a:noAutofit/>
          </a:bodyPr>
          <a:lstStyle/>
          <a:p>
            <a:r>
              <a:rPr lang="sk-SK" dirty="0" err="1" smtClean="0">
                <a:solidFill>
                  <a:srgbClr val="0070C0"/>
                </a:solidFill>
              </a:rPr>
              <a:t>Teachers</a:t>
            </a:r>
            <a:r>
              <a:rPr lang="en-GB" dirty="0" smtClean="0">
                <a:solidFill>
                  <a:srgbClr val="0070C0"/>
                </a:solidFill>
              </a:rPr>
              <a:t>' </a:t>
            </a:r>
            <a:r>
              <a:rPr lang="en-GB" dirty="0">
                <a:solidFill>
                  <a:srgbClr val="0070C0"/>
                </a:solidFill>
              </a:rPr>
              <a:t>statements</a:t>
            </a:r>
            <a:r>
              <a:rPr lang="en-GB" dirty="0" smtClean="0">
                <a:solidFill>
                  <a:srgbClr val="0070C0"/>
                </a:solidFill>
              </a:rPr>
              <a:t>:</a:t>
            </a:r>
            <a:r>
              <a:rPr lang="sk-SK" dirty="0" smtClean="0">
                <a:solidFill>
                  <a:srgbClr val="0070C0"/>
                </a:solidFill>
              </a:rPr>
              <a:t> </a:t>
            </a:r>
            <a:r>
              <a:rPr lang="en-GB" i="1" dirty="0">
                <a:solidFill>
                  <a:srgbClr val="0070C0"/>
                </a:solidFill>
              </a:rPr>
              <a:t>“... I </a:t>
            </a:r>
            <a:r>
              <a:rPr lang="en-GB" i="1" dirty="0" smtClean="0">
                <a:solidFill>
                  <a:srgbClr val="0070C0"/>
                </a:solidFill>
              </a:rPr>
              <a:t>look and </a:t>
            </a:r>
            <a:r>
              <a:rPr lang="en-GB" i="1" dirty="0" smtClean="0">
                <a:solidFill>
                  <a:srgbClr val="0070C0"/>
                </a:solidFill>
              </a:rPr>
              <a:t>see</a:t>
            </a:r>
            <a:r>
              <a:rPr lang="en-GB" i="1" dirty="0" smtClean="0">
                <a:solidFill>
                  <a:srgbClr val="0070C0"/>
                </a:solidFill>
              </a:rPr>
              <a:t>..</a:t>
            </a:r>
            <a:r>
              <a:rPr lang="sk-SK" i="1" dirty="0" smtClean="0">
                <a:solidFill>
                  <a:srgbClr val="0070C0"/>
                </a:solidFill>
              </a:rPr>
              <a:t>.</a:t>
            </a:r>
            <a:r>
              <a:rPr lang="en-GB" i="1" dirty="0" smtClean="0">
                <a:solidFill>
                  <a:srgbClr val="0070C0"/>
                </a:solidFill>
              </a:rPr>
              <a:t>“</a:t>
            </a:r>
            <a:endParaRPr lang="en-GB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cap="all" dirty="0" smtClean="0">
                <a:solidFill>
                  <a:srgbClr val="0070C0"/>
                </a:solidFill>
              </a:rPr>
              <a:t>Explanation </a:t>
            </a:r>
            <a:r>
              <a:rPr lang="en-GB" cap="al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„teacher monologue“ </a:t>
            </a:r>
            <a:r>
              <a:rPr lang="en-GB" dirty="0" smtClean="0"/>
              <a:t>-  monotonous, inappropriate activities and tempo, an inadequate form of explanation</a:t>
            </a:r>
          </a:p>
          <a:p>
            <a:pPr marL="0" indent="0">
              <a:buNone/>
            </a:pPr>
            <a:endParaRPr lang="en-GB" i="1" dirty="0" smtClean="0">
              <a:solidFill>
                <a:srgbClr val="FF0000"/>
              </a:solidFill>
            </a:endParaRPr>
          </a:p>
          <a:p>
            <a:r>
              <a:rPr lang="sk-SK" dirty="0" err="1" smtClean="0">
                <a:solidFill>
                  <a:srgbClr val="FF0000"/>
                </a:solidFill>
              </a:rPr>
              <a:t>Teachers</a:t>
            </a:r>
            <a:r>
              <a:rPr lang="en-GB" dirty="0" smtClean="0">
                <a:solidFill>
                  <a:srgbClr val="FF0000"/>
                </a:solidFill>
              </a:rPr>
              <a:t>' </a:t>
            </a:r>
            <a:r>
              <a:rPr lang="en-GB" dirty="0">
                <a:solidFill>
                  <a:srgbClr val="FF0000"/>
                </a:solidFill>
              </a:rPr>
              <a:t>statements</a:t>
            </a:r>
            <a:r>
              <a:rPr lang="en-GB" dirty="0" smtClean="0">
                <a:solidFill>
                  <a:srgbClr val="FF0000"/>
                </a:solidFill>
              </a:rPr>
              <a:t>:</a:t>
            </a:r>
            <a:r>
              <a:rPr lang="en-GB" i="1" dirty="0" smtClean="0">
                <a:solidFill>
                  <a:srgbClr val="FF0000"/>
                </a:solidFill>
              </a:rPr>
              <a:t>"... </a:t>
            </a:r>
            <a:r>
              <a:rPr lang="en-GB" i="1" dirty="0" smtClean="0">
                <a:solidFill>
                  <a:srgbClr val="FF0000"/>
                </a:solidFill>
              </a:rPr>
              <a:t>but that's the topic of the elementary school, learn it!"</a:t>
            </a:r>
          </a:p>
          <a:p>
            <a:r>
              <a:rPr lang="en-GB" i="1" dirty="0" smtClean="0">
                <a:solidFill>
                  <a:srgbClr val="FF0000"/>
                </a:solidFill>
              </a:rPr>
              <a:t>„... the teacher is always right...“</a:t>
            </a:r>
          </a:p>
          <a:p>
            <a:pPr marL="0" indent="0">
              <a:buNone/>
            </a:pPr>
            <a:r>
              <a:rPr lang="en-GB" cap="all" dirty="0" smtClean="0">
                <a:solidFill>
                  <a:srgbClr val="FF0000"/>
                </a:solidFill>
              </a:rPr>
              <a:t>behaviour</a:t>
            </a:r>
            <a:r>
              <a:rPr lang="en-GB" cap="all" dirty="0" smtClean="0"/>
              <a:t> – </a:t>
            </a:r>
            <a:r>
              <a:rPr lang="en-GB" dirty="0" smtClean="0"/>
              <a:t>autocratic approach, humiliating and ridiculing their students, inappropriate amount of homework </a:t>
            </a:r>
          </a:p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cap="all" dirty="0" smtClean="0">
                <a:solidFill>
                  <a:srgbClr val="0070C0"/>
                </a:solidFill>
              </a:rPr>
              <a:t>examination</a:t>
            </a:r>
            <a:r>
              <a:rPr lang="en-GB" dirty="0" smtClean="0"/>
              <a:t> – requires too abstract knowledge, tricks in questions, keeps the atmosphere of fear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2" name="Zástupný objekt pre pät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Grant projects KEGA 026UK-4/2017 and 003UK-4/2016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73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194553" y="410368"/>
            <a:ext cx="11040375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Effectiveness of Biophysics teaching and teacher personality</a:t>
            </a:r>
            <a:endParaRPr lang="en-GB" b="1" dirty="0"/>
          </a:p>
        </p:txBody>
      </p:sp>
      <p:sp>
        <p:nvSpPr>
          <p:cNvPr id="6" name="Zástupný objekt pre obsah 5"/>
          <p:cNvSpPr>
            <a:spLocks noGrp="1"/>
          </p:cNvSpPr>
          <p:nvPr>
            <p:ph idx="1"/>
          </p:nvPr>
        </p:nvSpPr>
        <p:spPr>
          <a:xfrm>
            <a:off x="194553" y="2029906"/>
            <a:ext cx="11619168" cy="2435090"/>
          </a:xfrm>
        </p:spPr>
        <p:txBody>
          <a:bodyPr>
            <a:noAutofit/>
          </a:bodyPr>
          <a:lstStyle/>
          <a:p>
            <a:r>
              <a:rPr lang="en-GB" cap="all" dirty="0" smtClean="0">
                <a:solidFill>
                  <a:srgbClr val="FF0000"/>
                </a:solidFill>
              </a:rPr>
              <a:t>failing lesson plan </a:t>
            </a:r>
            <a:r>
              <a:rPr lang="en-GB" cap="all" dirty="0" smtClean="0"/>
              <a:t>– </a:t>
            </a:r>
            <a:r>
              <a:rPr lang="en-GB" dirty="0" smtClean="0"/>
              <a:t>teacher is not fast enough to teaching planned lesson, to measure the practical exercises</a:t>
            </a:r>
          </a:p>
          <a:p>
            <a:pPr marL="0" indent="0">
              <a:buNone/>
            </a:pPr>
            <a:endParaRPr lang="en-GB" cap="all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MOMENTARY</a:t>
            </a:r>
            <a:r>
              <a:rPr lang="sk-SK" dirty="0" smtClean="0"/>
              <a:t> </a:t>
            </a:r>
            <a:r>
              <a:rPr lang="en-GB" dirty="0" smtClean="0">
                <a:solidFill>
                  <a:srgbClr val="0070C0"/>
                </a:solidFill>
              </a:rPr>
              <a:t>DISPOSITION OF TEACHER </a:t>
            </a:r>
            <a:r>
              <a:rPr lang="en-GB" dirty="0" smtClean="0"/>
              <a:t>– health condition, personal problems...</a:t>
            </a:r>
            <a:endParaRPr lang="en-GB" dirty="0"/>
          </a:p>
        </p:txBody>
      </p:sp>
      <p:sp>
        <p:nvSpPr>
          <p:cNvPr id="2" name="Zástupný objekt pre pät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13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231321" y="166726"/>
            <a:ext cx="11694790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Effectiveness of Biophysics teaching and other factors </a:t>
            </a:r>
            <a:r>
              <a:rPr lang="en-GB" sz="3200" dirty="0" smtClean="0"/>
              <a:t>(teacher has not influence on it)</a:t>
            </a:r>
            <a:endParaRPr lang="en-GB" sz="32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idx="1"/>
          </p:nvPr>
        </p:nvSpPr>
        <p:spPr>
          <a:xfrm>
            <a:off x="231321" y="1492289"/>
            <a:ext cx="11960679" cy="4836432"/>
          </a:xfrm>
        </p:spPr>
        <p:txBody>
          <a:bodyPr>
            <a:noAutofit/>
          </a:bodyPr>
          <a:lstStyle/>
          <a:p>
            <a:r>
              <a:rPr lang="en-GB" cap="all" dirty="0" smtClean="0">
                <a:solidFill>
                  <a:srgbClr val="FF0000"/>
                </a:solidFill>
              </a:rPr>
              <a:t>Level of secondary school knowledge of students </a:t>
            </a:r>
            <a:r>
              <a:rPr lang="en-GB" cap="all" dirty="0" smtClean="0"/>
              <a:t>– </a:t>
            </a:r>
            <a:r>
              <a:rPr lang="en-GB" dirty="0" smtClean="0"/>
              <a:t>high variability in knowledge, lack of knowledge in most cases, the lack of students´ skills in searching for the required information on internet </a:t>
            </a:r>
          </a:p>
          <a:p>
            <a:pPr marL="0" indent="0">
              <a:buNone/>
            </a:pPr>
            <a:endParaRPr lang="en-GB" cap="all" dirty="0" smtClean="0">
              <a:solidFill>
                <a:srgbClr val="0070C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PREREQUISITES FOR PASSING OTHER SUBJECTS </a:t>
            </a:r>
            <a:r>
              <a:rPr lang="en-GB" dirty="0" smtClean="0"/>
              <a:t>– promoting the position of biophysics in health science systems – insufficient, missing</a:t>
            </a:r>
          </a:p>
          <a:p>
            <a:endParaRPr lang="en-GB" dirty="0" smtClean="0"/>
          </a:p>
          <a:p>
            <a:r>
              <a:rPr lang="en-GB" cap="all" dirty="0" smtClean="0">
                <a:solidFill>
                  <a:srgbClr val="FF0000"/>
                </a:solidFill>
              </a:rPr>
              <a:t>PedagogicAL EDUCATION OF TEACHERS </a:t>
            </a:r>
            <a:r>
              <a:rPr lang="en-GB" dirty="0" smtClean="0"/>
              <a:t>– insufficient, missing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cap="all" dirty="0" smtClean="0">
                <a:solidFill>
                  <a:srgbClr val="FF0000"/>
                </a:solidFill>
              </a:rPr>
              <a:t>Science teacher´s professional knowledge</a:t>
            </a:r>
            <a:r>
              <a:rPr lang="sk-SK" cap="all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– lack of knowledge of the relationship between nursing practice and physics, the use of physics in nursing</a:t>
            </a:r>
            <a:endParaRPr lang="en-GB" dirty="0"/>
          </a:p>
        </p:txBody>
      </p:sp>
      <p:sp>
        <p:nvSpPr>
          <p:cNvPr id="2" name="Zástupný objekt pre pät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Grant projects KEGA 026UK-4/2017 and 003UK-4/2016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349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427482" y="365125"/>
            <a:ext cx="10926318" cy="1325563"/>
          </a:xfrm>
        </p:spPr>
        <p:txBody>
          <a:bodyPr/>
          <a:lstStyle/>
          <a:p>
            <a:r>
              <a:rPr lang="en-GB" b="1" dirty="0" smtClean="0"/>
              <a:t>Effectiveness of Biophysics teaching and other factors </a:t>
            </a:r>
            <a:r>
              <a:rPr lang="en-GB" sz="3200" dirty="0" smtClean="0"/>
              <a:t>(teacher has not influence on it)</a:t>
            </a:r>
            <a:endParaRPr lang="en-GB" sz="32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idx="1"/>
          </p:nvPr>
        </p:nvSpPr>
        <p:spPr>
          <a:xfrm>
            <a:off x="419376" y="3010763"/>
            <a:ext cx="5790438" cy="208908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cap="all" dirty="0" smtClean="0">
                <a:solidFill>
                  <a:srgbClr val="FF0000"/>
                </a:solidFill>
              </a:rPr>
              <a:t>Incorrect output establishment of Biophysical practical</a:t>
            </a:r>
            <a:r>
              <a:rPr lang="sk-SK" cap="all" dirty="0" smtClean="0">
                <a:solidFill>
                  <a:srgbClr val="FF0000"/>
                </a:solidFill>
              </a:rPr>
              <a:t> </a:t>
            </a:r>
            <a:r>
              <a:rPr lang="en-GB" cap="all" dirty="0" smtClean="0">
                <a:solidFill>
                  <a:srgbClr val="FF0000"/>
                </a:solidFill>
              </a:rPr>
              <a:t>exercises  </a:t>
            </a:r>
            <a:r>
              <a:rPr lang="en-GB" cap="all" dirty="0" smtClean="0"/>
              <a:t>– </a:t>
            </a:r>
            <a:r>
              <a:rPr lang="en-GB" dirty="0" smtClean="0"/>
              <a:t>very large outputs with a lot of math</a:t>
            </a:r>
            <a:r>
              <a:rPr lang="sk-SK" smtClean="0"/>
              <a:t>s</a:t>
            </a:r>
            <a:r>
              <a:rPr lang="en-GB" smtClean="0"/>
              <a:t>, </a:t>
            </a:r>
            <a:r>
              <a:rPr lang="en-GB" dirty="0" smtClean="0"/>
              <a:t>plagiarism – problematic checking and evaluation of protocols</a:t>
            </a:r>
          </a:p>
        </p:txBody>
      </p:sp>
      <p:sp>
        <p:nvSpPr>
          <p:cNvPr id="2" name="Zástupný objekt pre pätu 1"/>
          <p:cNvSpPr>
            <a:spLocks noGrp="1"/>
          </p:cNvSpPr>
          <p:nvPr>
            <p:ph type="ftr" sz="quarter" idx="11"/>
          </p:nvPr>
        </p:nvSpPr>
        <p:spPr>
          <a:xfrm>
            <a:off x="171450" y="6372678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 and 003UK-4/2016</a:t>
            </a:r>
            <a:endParaRPr lang="sk-SK" dirty="0"/>
          </a:p>
        </p:txBody>
      </p:sp>
      <p:sp>
        <p:nvSpPr>
          <p:cNvPr id="5" name="Zástupný objekt pre obsah 5"/>
          <p:cNvSpPr txBox="1">
            <a:spLocks/>
          </p:cNvSpPr>
          <p:nvPr/>
        </p:nvSpPr>
        <p:spPr>
          <a:xfrm>
            <a:off x="171450" y="1736740"/>
            <a:ext cx="11849100" cy="892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err="1" smtClean="0">
                <a:solidFill>
                  <a:srgbClr val="FF0000"/>
                </a:solidFill>
              </a:rPr>
              <a:t>Teachers</a:t>
            </a:r>
            <a:r>
              <a:rPr lang="en-GB" dirty="0" smtClean="0">
                <a:solidFill>
                  <a:srgbClr val="FF0000"/>
                </a:solidFill>
              </a:rPr>
              <a:t>' </a:t>
            </a:r>
            <a:r>
              <a:rPr lang="en-GB" dirty="0">
                <a:solidFill>
                  <a:srgbClr val="FF0000"/>
                </a:solidFill>
              </a:rPr>
              <a:t>statements</a:t>
            </a:r>
            <a:r>
              <a:rPr lang="en-GB" dirty="0" smtClean="0">
                <a:solidFill>
                  <a:srgbClr val="FF0000"/>
                </a:solidFill>
              </a:rPr>
              <a:t>:</a:t>
            </a:r>
            <a:r>
              <a:rPr lang="sk-SK" dirty="0" smtClean="0">
                <a:solidFill>
                  <a:srgbClr val="FF0000"/>
                </a:solidFill>
              </a:rPr>
              <a:t> </a:t>
            </a:r>
            <a:r>
              <a:rPr lang="en-GB" i="1" dirty="0" smtClean="0">
                <a:solidFill>
                  <a:srgbClr val="FF0000"/>
                </a:solidFill>
              </a:rPr>
              <a:t>“</a:t>
            </a:r>
            <a:r>
              <a:rPr lang="en-GB" i="1" cap="all" dirty="0" smtClean="0">
                <a:solidFill>
                  <a:srgbClr val="FF0000"/>
                </a:solidFill>
              </a:rPr>
              <a:t>...</a:t>
            </a:r>
            <a:r>
              <a:rPr lang="en-GB" i="1" dirty="0" smtClean="0">
                <a:solidFill>
                  <a:srgbClr val="FF0000"/>
                </a:solidFill>
              </a:rPr>
              <a:t>I give students to write in the report of measurement (from biophysical practical</a:t>
            </a:r>
            <a:r>
              <a:rPr lang="sk-SK" i="1" dirty="0" smtClean="0">
                <a:solidFill>
                  <a:srgbClr val="FF0000"/>
                </a:solidFill>
              </a:rPr>
              <a:t> </a:t>
            </a:r>
            <a:r>
              <a:rPr lang="en-GB" i="1" dirty="0" smtClean="0">
                <a:solidFill>
                  <a:srgbClr val="FF0000"/>
                </a:solidFill>
              </a:rPr>
              <a:t>exercises) everything  what they usually do not know on the exam...“</a:t>
            </a:r>
            <a:endParaRPr lang="en-GB" i="1" cap="all" dirty="0" smtClean="0">
              <a:solidFill>
                <a:srgbClr val="0070C0"/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6924733" y="6319385"/>
            <a:ext cx="37711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err="1" smtClean="0"/>
              <a:t>Retrieved</a:t>
            </a:r>
            <a:r>
              <a:rPr lang="sk-SK" sz="1100" dirty="0" smtClean="0"/>
              <a:t> </a:t>
            </a:r>
            <a:r>
              <a:rPr lang="sk-SK" sz="1100" dirty="0" err="1" smtClean="0"/>
              <a:t>from</a:t>
            </a:r>
            <a:r>
              <a:rPr lang="sk-SK" sz="1100" dirty="0"/>
              <a:t>: http://www.academycollegecoaches.com/wp-content/uploads/2017/04/App-Stress-1080x675.jpg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733" y="2578457"/>
            <a:ext cx="3771124" cy="374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8017" y="225800"/>
            <a:ext cx="11649456" cy="1325563"/>
          </a:xfrm>
        </p:spPr>
        <p:txBody>
          <a:bodyPr>
            <a:normAutofit/>
          </a:bodyPr>
          <a:lstStyle/>
          <a:p>
            <a:r>
              <a:rPr lang="en-GB" b="1" dirty="0" smtClean="0"/>
              <a:t>Recommendation for increasing effectivity of Biophysics teaching</a:t>
            </a:r>
            <a:endParaRPr lang="en-GB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0" y="1543171"/>
            <a:ext cx="11925300" cy="5155660"/>
          </a:xfrm>
        </p:spPr>
        <p:txBody>
          <a:bodyPr>
            <a:noAutofit/>
          </a:bodyPr>
          <a:lstStyle/>
          <a:p>
            <a:r>
              <a:rPr lang="en-GB" dirty="0" smtClean="0"/>
              <a:t>Pedagogical education for university teachers: </a:t>
            </a:r>
            <a:r>
              <a:rPr lang="en-GB" dirty="0" smtClean="0">
                <a:solidFill>
                  <a:srgbClr val="FF0000"/>
                </a:solidFill>
              </a:rPr>
              <a:t>learning „</a:t>
            </a:r>
            <a:r>
              <a:rPr lang="en-GB" i="1" dirty="0" smtClean="0">
                <a:solidFill>
                  <a:srgbClr val="FF0000"/>
                </a:solidFill>
              </a:rPr>
              <a:t>HOW TO TEACH</a:t>
            </a:r>
            <a:r>
              <a:rPr lang="en-GB" dirty="0" smtClean="0">
                <a:solidFill>
                  <a:srgbClr val="FF0000"/>
                </a:solidFill>
              </a:rPr>
              <a:t>“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Individual approach </a:t>
            </a:r>
            <a:r>
              <a:rPr lang="en-GB" dirty="0" smtClean="0"/>
              <a:t>to students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Vertical and horizontal articulation </a:t>
            </a:r>
            <a:r>
              <a:rPr lang="en-GB" dirty="0" smtClean="0"/>
              <a:t>(of the curriculum ) related to biophysics</a:t>
            </a:r>
          </a:p>
          <a:p>
            <a:r>
              <a:rPr lang="en-GB" dirty="0" smtClean="0"/>
              <a:t>Soberly assess the extent of homework: </a:t>
            </a:r>
            <a:r>
              <a:rPr lang="en-GB" dirty="0" smtClean="0">
                <a:solidFill>
                  <a:srgbClr val="FF0000"/>
                </a:solidFill>
              </a:rPr>
              <a:t>„less is sometime more“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Accept feedback </a:t>
            </a:r>
            <a:r>
              <a:rPr lang="en-GB" dirty="0" smtClean="0"/>
              <a:t>teacher – student – teaching must not be</a:t>
            </a:r>
            <a:r>
              <a:rPr lang="sk-SK" dirty="0" smtClean="0"/>
              <a:t> </a:t>
            </a:r>
            <a:r>
              <a:rPr lang="en-GB" dirty="0" smtClean="0"/>
              <a:t>anonymous</a:t>
            </a:r>
          </a:p>
          <a:p>
            <a:pPr marL="0" indent="0">
              <a:buNone/>
            </a:pPr>
            <a:endParaRPr lang="en-GB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GB" dirty="0" smtClean="0">
                <a:solidFill>
                  <a:srgbClr val="0070C0"/>
                </a:solidFill>
              </a:rPr>
              <a:t>CONTENT AND FORMS OF TEACHING</a:t>
            </a:r>
          </a:p>
          <a:p>
            <a:pPr marL="171450" lvl="1" indent="-171450"/>
            <a:r>
              <a:rPr lang="en-GB" sz="2800" dirty="0" smtClean="0"/>
              <a:t>Seminars and practical</a:t>
            </a:r>
            <a:r>
              <a:rPr lang="sk-SK" sz="2800" dirty="0" smtClean="0"/>
              <a:t> </a:t>
            </a:r>
            <a:r>
              <a:rPr lang="en-GB" sz="2800" dirty="0" smtClean="0"/>
              <a:t>exercises </a:t>
            </a:r>
            <a:r>
              <a:rPr lang="en-GB" sz="2800" dirty="0" smtClean="0">
                <a:solidFill>
                  <a:srgbClr val="0070C0"/>
                </a:solidFill>
              </a:rPr>
              <a:t>supplement lectures on Biophysics </a:t>
            </a:r>
          </a:p>
          <a:p>
            <a:pPr marL="171450" lvl="1" indent="-171450"/>
            <a:r>
              <a:rPr lang="en-GB" sz="2800" dirty="0" smtClean="0"/>
              <a:t>Teaching to </a:t>
            </a:r>
            <a:r>
              <a:rPr lang="en-GB" sz="2800" dirty="0" smtClean="0">
                <a:solidFill>
                  <a:srgbClr val="0070C0"/>
                </a:solidFill>
              </a:rPr>
              <a:t>focus on techniques of nursing procedures</a:t>
            </a:r>
            <a:endParaRPr lang="en-GB" sz="2800" dirty="0" smtClean="0"/>
          </a:p>
          <a:p>
            <a:pPr marL="171450" lvl="1" indent="-171450"/>
            <a:r>
              <a:rPr lang="en-GB" sz="2800" dirty="0" smtClean="0"/>
              <a:t>To teach </a:t>
            </a:r>
            <a:r>
              <a:rPr lang="en-GB" sz="2800" dirty="0" smtClean="0">
                <a:solidFill>
                  <a:srgbClr val="0070C0"/>
                </a:solidFill>
              </a:rPr>
              <a:t>more topics </a:t>
            </a:r>
            <a:r>
              <a:rPr lang="en-GB" sz="2800" dirty="0" smtClean="0"/>
              <a:t>in the field of </a:t>
            </a:r>
            <a:r>
              <a:rPr lang="en-GB" sz="2800" dirty="0" smtClean="0">
                <a:solidFill>
                  <a:srgbClr val="0070C0"/>
                </a:solidFill>
              </a:rPr>
              <a:t>handling of instrumentation </a:t>
            </a:r>
            <a:r>
              <a:rPr lang="en-GB" sz="2800" dirty="0" smtClean="0"/>
              <a:t>used in nursing</a:t>
            </a:r>
          </a:p>
          <a:p>
            <a:pPr lvl="1"/>
            <a:endParaRPr lang="en-GB" sz="2800" dirty="0" smtClean="0"/>
          </a:p>
          <a:p>
            <a:endParaRPr lang="en-GB" dirty="0" smtClean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2987623" y="6492875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 and 003UK-4/2016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944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8083" y="287577"/>
            <a:ext cx="10998679" cy="1325563"/>
          </a:xfrm>
        </p:spPr>
        <p:txBody>
          <a:bodyPr/>
          <a:lstStyle/>
          <a:p>
            <a:r>
              <a:rPr lang="en-GB" b="1" dirty="0" smtClean="0"/>
              <a:t>Recommendation for increasing effectivity of Biophysics teaching</a:t>
            </a:r>
            <a:endParaRPr lang="en-GB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36187" y="1817789"/>
            <a:ext cx="11828834" cy="43495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>
                <a:solidFill>
                  <a:srgbClr val="0070C0"/>
                </a:solidFill>
              </a:rPr>
              <a:t>TEACHING METHODS</a:t>
            </a:r>
          </a:p>
          <a:p>
            <a:pPr lvl="1"/>
            <a:r>
              <a:rPr lang="en-GB" sz="2800" dirty="0" smtClean="0"/>
              <a:t>Eliminate of the mathematics – </a:t>
            </a:r>
            <a:r>
              <a:rPr lang="en-GB" sz="2800" dirty="0" smtClean="0">
                <a:solidFill>
                  <a:srgbClr val="0070C0"/>
                </a:solidFill>
              </a:rPr>
              <a:t>physics without math</a:t>
            </a:r>
            <a:r>
              <a:rPr lang="sk-SK" sz="2800" dirty="0" smtClean="0">
                <a:solidFill>
                  <a:srgbClr val="0070C0"/>
                </a:solidFill>
              </a:rPr>
              <a:t>s</a:t>
            </a:r>
            <a:endParaRPr lang="en-GB" sz="2800" dirty="0" smtClean="0">
              <a:solidFill>
                <a:srgbClr val="0070C0"/>
              </a:solidFill>
            </a:endParaRPr>
          </a:p>
          <a:p>
            <a:pPr lvl="1"/>
            <a:r>
              <a:rPr lang="en-GB" sz="2800" dirty="0" smtClean="0"/>
              <a:t>Proceed </a:t>
            </a:r>
            <a:r>
              <a:rPr lang="en-GB" sz="2800" dirty="0" smtClean="0">
                <a:solidFill>
                  <a:srgbClr val="0070C0"/>
                </a:solidFill>
              </a:rPr>
              <a:t>from nursing </a:t>
            </a:r>
            <a:r>
              <a:rPr lang="en-GB" sz="2800" dirty="0" smtClean="0"/>
              <a:t>(procedure) </a:t>
            </a:r>
            <a:r>
              <a:rPr lang="en-GB" sz="2800" dirty="0" smtClean="0">
                <a:solidFill>
                  <a:srgbClr val="0070C0"/>
                </a:solidFill>
              </a:rPr>
              <a:t>to physical </a:t>
            </a:r>
            <a:r>
              <a:rPr lang="en-GB" sz="2800" dirty="0" smtClean="0"/>
              <a:t>(phenomenon)</a:t>
            </a:r>
          </a:p>
          <a:p>
            <a:pPr lvl="1"/>
            <a:r>
              <a:rPr lang="en-GB" sz="2800" dirty="0" smtClean="0"/>
              <a:t>Use modern teaching methods that </a:t>
            </a:r>
            <a:r>
              <a:rPr lang="en-GB" sz="2800" dirty="0" smtClean="0">
                <a:solidFill>
                  <a:srgbClr val="0070C0"/>
                </a:solidFill>
              </a:rPr>
              <a:t>support</a:t>
            </a:r>
            <a:r>
              <a:rPr lang="en-GB" sz="2800" dirty="0" smtClean="0"/>
              <a:t> </a:t>
            </a:r>
            <a:r>
              <a:rPr lang="en-GB" sz="2800" dirty="0" smtClean="0">
                <a:solidFill>
                  <a:srgbClr val="0070C0"/>
                </a:solidFill>
              </a:rPr>
              <a:t>thinking of students and their searching of context</a:t>
            </a:r>
            <a:r>
              <a:rPr lang="en-GB" sz="2800" dirty="0" smtClean="0"/>
              <a:t> (problem solving teaching, brainstorming...) </a:t>
            </a:r>
          </a:p>
          <a:p>
            <a:pPr lvl="1"/>
            <a:r>
              <a:rPr lang="en-GB" sz="2800" dirty="0" smtClean="0">
                <a:solidFill>
                  <a:srgbClr val="0070C0"/>
                </a:solidFill>
              </a:rPr>
              <a:t>Consolidation of knowledge</a:t>
            </a:r>
            <a:r>
              <a:rPr lang="en-GB" sz="2800" dirty="0" smtClean="0"/>
              <a:t>: e-learning, projects</a:t>
            </a:r>
          </a:p>
          <a:p>
            <a:pPr lvl="1"/>
            <a:r>
              <a:rPr lang="en-GB" sz="2800" dirty="0" smtClean="0">
                <a:solidFill>
                  <a:srgbClr val="0070C0"/>
                </a:solidFill>
              </a:rPr>
              <a:t>Explain of new knowledge</a:t>
            </a:r>
            <a:r>
              <a:rPr lang="en-GB" sz="2800" dirty="0" smtClean="0"/>
              <a:t>: blended learning, e-learning (use only for non</a:t>
            </a:r>
            <a:r>
              <a:rPr lang="sk-SK" sz="2800" dirty="0" smtClean="0"/>
              <a:t>-</a:t>
            </a:r>
            <a:r>
              <a:rPr lang="en-GB" sz="2800" dirty="0" smtClean="0"/>
              <a:t>problematic topics, keep principle of the small steps)</a:t>
            </a:r>
          </a:p>
          <a:p>
            <a:pPr lvl="1"/>
            <a:r>
              <a:rPr lang="en-GB" sz="2800" dirty="0" smtClean="0">
                <a:solidFill>
                  <a:srgbClr val="0070C0"/>
                </a:solidFill>
              </a:rPr>
              <a:t>Project Based Learning</a:t>
            </a:r>
            <a:r>
              <a:rPr lang="en-GB" sz="2800" dirty="0" smtClean="0"/>
              <a:t>- topic focused on </a:t>
            </a:r>
            <a:r>
              <a:rPr lang="en-GB" sz="2800" dirty="0" smtClean="0">
                <a:solidFill>
                  <a:srgbClr val="0070C0"/>
                </a:solidFill>
              </a:rPr>
              <a:t>problem solving</a:t>
            </a:r>
            <a:r>
              <a:rPr lang="en-GB" sz="2800" dirty="0">
                <a:solidFill>
                  <a:srgbClr val="0070C0"/>
                </a:solidFill>
              </a:rPr>
              <a:t>,</a:t>
            </a:r>
            <a:r>
              <a:rPr lang="en-GB" sz="2800" dirty="0" smtClean="0"/>
              <a:t> emphasize the last phase – </a:t>
            </a:r>
            <a:r>
              <a:rPr lang="en-GB" sz="2800" dirty="0" smtClean="0">
                <a:solidFill>
                  <a:srgbClr val="0070C0"/>
                </a:solidFill>
              </a:rPr>
              <a:t>final project defence</a:t>
            </a:r>
          </a:p>
          <a:p>
            <a:pPr lvl="1"/>
            <a:endParaRPr lang="en-GB" sz="2800" dirty="0" smtClean="0"/>
          </a:p>
          <a:p>
            <a:pPr lvl="1"/>
            <a:endParaRPr lang="en-GB" sz="2800" dirty="0" smtClean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 and 003UK-4/2016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711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/>
        </p:nvSpPr>
        <p:spPr>
          <a:xfrm rot="14610512">
            <a:off x="5845918" y="3024634"/>
            <a:ext cx="1976867" cy="212818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6603"/>
            <a:ext cx="12191999" cy="1325563"/>
          </a:xfrm>
        </p:spPr>
        <p:txBody>
          <a:bodyPr>
            <a:noAutofit/>
          </a:bodyPr>
          <a:lstStyle/>
          <a:p>
            <a:pPr lvl="1"/>
            <a:r>
              <a:rPr lang="en-GB" sz="4000" dirty="0" smtClean="0">
                <a:solidFill>
                  <a:srgbClr val="0070C0"/>
                </a:solidFill>
              </a:rPr>
              <a:t>From nursing </a:t>
            </a:r>
            <a:r>
              <a:rPr lang="en-GB" sz="4000" dirty="0" smtClean="0">
                <a:solidFill>
                  <a:schemeClr val="tx1"/>
                </a:solidFill>
              </a:rPr>
              <a:t>(procedures) </a:t>
            </a:r>
            <a:r>
              <a:rPr lang="en-GB" sz="4000" dirty="0" smtClean="0">
                <a:solidFill>
                  <a:srgbClr val="0070C0"/>
                </a:solidFill>
              </a:rPr>
              <a:t>to physical </a:t>
            </a:r>
            <a:r>
              <a:rPr lang="en-GB" sz="4000" dirty="0" smtClean="0">
                <a:solidFill>
                  <a:schemeClr val="tx1"/>
                </a:solidFill>
              </a:rPr>
              <a:t>(phenomenon)</a:t>
            </a:r>
          </a:p>
        </p:txBody>
      </p:sp>
      <p:graphicFrame>
        <p:nvGraphicFramePr>
          <p:cNvPr id="5" name="Zástupný objekt pre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0273114"/>
              </p:ext>
            </p:extLst>
          </p:nvPr>
        </p:nvGraphicFramePr>
        <p:xfrm>
          <a:off x="564932" y="1387366"/>
          <a:ext cx="10470930" cy="496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cxnSp>
        <p:nvCxnSpPr>
          <p:cNvPr id="7" name="Rovná spojnica 6"/>
          <p:cNvCxnSpPr/>
          <p:nvPr/>
        </p:nvCxnSpPr>
        <p:spPr>
          <a:xfrm>
            <a:off x="399393" y="2837793"/>
            <a:ext cx="10920248" cy="8408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9622876" y="1950078"/>
            <a:ext cx="2062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 smtClean="0"/>
              <a:t>(Bio)PHYSICS</a:t>
            </a:r>
            <a:endParaRPr lang="sk-SK" sz="2800" dirty="0"/>
          </a:p>
        </p:txBody>
      </p:sp>
      <p:sp>
        <p:nvSpPr>
          <p:cNvPr id="9" name="BlokTextu 8"/>
          <p:cNvSpPr txBox="1"/>
          <p:nvPr/>
        </p:nvSpPr>
        <p:spPr>
          <a:xfrm>
            <a:off x="10087208" y="4257800"/>
            <a:ext cx="15520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cap="all" dirty="0" smtClean="0"/>
              <a:t>NURSING</a:t>
            </a:r>
            <a:endParaRPr lang="sk-SK" sz="2800" cap="all" dirty="0"/>
          </a:p>
        </p:txBody>
      </p:sp>
    </p:spTree>
    <p:extLst>
      <p:ext uri="{BB962C8B-B14F-4D97-AF65-F5344CB8AC3E}">
        <p14:creationId xmlns:p14="http://schemas.microsoft.com/office/powerpoint/2010/main" val="3371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Conclusion</a:t>
            </a:r>
            <a:endParaRPr lang="en-GB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49782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Theoretical ideal status</a:t>
            </a:r>
          </a:p>
          <a:p>
            <a:pPr marL="0" indent="0">
              <a:buNone/>
            </a:pPr>
            <a:r>
              <a:rPr lang="en-GB" dirty="0" smtClean="0"/>
              <a:t>Ideal teacher + ideal student + ideal other factors</a:t>
            </a:r>
            <a:r>
              <a:rPr lang="sk-SK" dirty="0" smtClean="0"/>
              <a:t> </a:t>
            </a:r>
            <a:r>
              <a:rPr lang="en-GB" dirty="0" smtClean="0"/>
              <a:t>= maxim</a:t>
            </a:r>
            <a:r>
              <a:rPr lang="sk-SK" dirty="0" smtClean="0"/>
              <a:t>um</a:t>
            </a:r>
            <a:r>
              <a:rPr lang="en-GB" dirty="0" smtClean="0"/>
              <a:t> effective teaching (permanent biophysical knowledge with maxim</a:t>
            </a:r>
            <a:r>
              <a:rPr lang="sk-SK" dirty="0" smtClean="0"/>
              <a:t>um</a:t>
            </a:r>
            <a:r>
              <a:rPr lang="en-GB" dirty="0" smtClean="0"/>
              <a:t> use in nursing practice)</a:t>
            </a:r>
          </a:p>
          <a:p>
            <a:pPr marL="0" indent="0" algn="ctr">
              <a:buNone/>
            </a:pPr>
            <a:endParaRPr lang="sk-SK" dirty="0" smtClean="0"/>
          </a:p>
          <a:p>
            <a:pPr marL="0" indent="0" algn="ctr">
              <a:buNone/>
            </a:pPr>
            <a:r>
              <a:rPr lang="en-GB" dirty="0" smtClean="0"/>
              <a:t>Real status</a:t>
            </a:r>
          </a:p>
          <a:p>
            <a:pPr marL="0" indent="0">
              <a:buNone/>
            </a:pPr>
            <a:r>
              <a:rPr lang="en-GB" dirty="0" smtClean="0"/>
              <a:t>Real teacher</a:t>
            </a:r>
            <a:r>
              <a:rPr lang="sk-SK" dirty="0" smtClean="0"/>
              <a:t> </a:t>
            </a:r>
            <a:r>
              <a:rPr lang="en-GB" dirty="0" smtClean="0"/>
              <a:t>+ real student</a:t>
            </a:r>
            <a:r>
              <a:rPr lang="sk-SK" dirty="0" smtClean="0"/>
              <a:t> </a:t>
            </a:r>
            <a:r>
              <a:rPr lang="en-GB" dirty="0" smtClean="0"/>
              <a:t>+ real other factors</a:t>
            </a:r>
            <a:r>
              <a:rPr lang="sk-SK" dirty="0" smtClean="0"/>
              <a:t> </a:t>
            </a:r>
            <a:r>
              <a:rPr lang="en-GB" dirty="0" smtClean="0"/>
              <a:t>+ take a few presented proposals  = a possible increase in the effectiveness of the teaching of biophysics in nursing</a:t>
            </a:r>
            <a:endParaRPr lang="en-GB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 and 003UK-4/2016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1370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4849" y="2547608"/>
            <a:ext cx="10515600" cy="1325563"/>
          </a:xfrm>
        </p:spPr>
        <p:txBody>
          <a:bodyPr/>
          <a:lstStyle/>
          <a:p>
            <a:pPr algn="ctr"/>
            <a:r>
              <a:rPr lang="en-GB" b="1" dirty="0" smtClean="0"/>
              <a:t>Thank you for your attention</a:t>
            </a:r>
            <a:endParaRPr lang="en-GB" b="1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527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ranžovočerven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Kvapka</Template>
  <TotalTime>2704</TotalTime>
  <Words>1485</Words>
  <Application>Microsoft Office PowerPoint</Application>
  <PresentationFormat>Širokouhlá</PresentationFormat>
  <Paragraphs>160</Paragraphs>
  <Slides>19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Motív balíka Office</vt:lpstr>
      <vt:lpstr>Comenius University, Faculty of Medicine in Bratislava, Slovak Republic</vt:lpstr>
      <vt:lpstr>Prezentácia programu PowerPoint</vt:lpstr>
      <vt:lpstr>The Position of Biophysics in the Nursing Study Program</vt:lpstr>
      <vt:lpstr>The Goal of Study</vt:lpstr>
      <vt:lpstr>Background – Results of Previous Research</vt:lpstr>
      <vt:lpstr>Examples of test questions (Test and results were published in J Nur Healthcare, Vol 3, Issue 1, 2017 pp3-4) </vt:lpstr>
      <vt:lpstr>Background – Pedagogical and Parental Experiences</vt:lpstr>
      <vt:lpstr>Effectiveness of Biophysics teaching at Universities</vt:lpstr>
      <vt:lpstr>Effectiveness of Biophysics teaching and student personality</vt:lpstr>
      <vt:lpstr>Effectiveness of Biophysics teaching and student personality</vt:lpstr>
      <vt:lpstr>Effectiveness of Biophysics teaching and teacher personality</vt:lpstr>
      <vt:lpstr>Effectiveness of Biophysics teaching and teacher personality</vt:lpstr>
      <vt:lpstr>Effectiveness of Biophysics teaching and other factors (teacher has not influence on it)</vt:lpstr>
      <vt:lpstr>Effectiveness of Biophysics teaching and other factors (teacher has not influence on it)</vt:lpstr>
      <vt:lpstr>Recommendation for increasing effectivity of Biophysics teaching</vt:lpstr>
      <vt:lpstr>Recommendation for increasing effectivity of Biophysics teaching</vt:lpstr>
      <vt:lpstr>From nursing (procedures) to physical (phenomenon)</vt:lpstr>
      <vt:lpstr>Conclusion</vt:lpstr>
      <vt:lpstr>Thank you for your attention</vt:lpstr>
    </vt:vector>
  </TitlesOfParts>
  <Company>LFUK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Faculty of Medicine in Bratislava,  Comenius University, Bratislava, Slovakia</dc:title>
  <dc:creator>Balázsiová Zuzana</dc:creator>
  <cp:lastModifiedBy>Balázsiová Zuzana</cp:lastModifiedBy>
  <cp:revision>217</cp:revision>
  <cp:lastPrinted>2018-04-19T16:07:33Z</cp:lastPrinted>
  <dcterms:created xsi:type="dcterms:W3CDTF">2018-04-18T08:07:07Z</dcterms:created>
  <dcterms:modified xsi:type="dcterms:W3CDTF">2018-11-12T12:36:04Z</dcterms:modified>
</cp:coreProperties>
</file>