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8" r:id="rId2"/>
  </p:sldIdLst>
  <p:sldSz cx="21386800" cy="30279975"/>
  <p:notesSz cx="6858000" cy="9737725"/>
  <p:defaultTextStyle>
    <a:defPPr>
      <a:defRPr lang="sk-SK"/>
    </a:defPPr>
    <a:lvl1pPr algn="l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5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58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99CCFF"/>
    <a:srgbClr val="482400"/>
    <a:srgbClr val="FFFFCC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6582" autoAdjust="0"/>
    <p:restoredTop sz="98944" autoAdjust="0"/>
  </p:normalViewPr>
  <p:slideViewPr>
    <p:cSldViewPr>
      <p:cViewPr>
        <p:scale>
          <a:sx n="40" d="100"/>
          <a:sy n="40" d="100"/>
        </p:scale>
        <p:origin x="-78" y="18"/>
      </p:cViewPr>
      <p:guideLst>
        <p:guide orient="horz" pos="9537"/>
        <p:guide pos="67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11.9.2013%20ulfb-balazsiova\moje%20dokumenty%20kopia\PG&#352;aktual\dizert_praca\D&#225;ta\celkov&#233;%20hodnotenie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sk-SK"/>
  <c:chart>
    <c:plotArea>
      <c:layout>
        <c:manualLayout>
          <c:layoutTarget val="inner"/>
          <c:xMode val="edge"/>
          <c:yMode val="edge"/>
          <c:x val="0.14064037576890598"/>
          <c:y val="8.2404065192130491E-2"/>
          <c:w val="0.85770324585811464"/>
          <c:h val="0.7886929925249877"/>
        </c:manualLayout>
      </c:layout>
      <c:barChart>
        <c:barDir val="col"/>
        <c:grouping val="clustered"/>
        <c:ser>
          <c:idx val="1"/>
          <c:order val="0"/>
          <c:spPr>
            <a:solidFill>
              <a:srgbClr val="C00000"/>
            </a:solidFill>
          </c:spPr>
          <c:errBars>
            <c:errBarType val="both"/>
            <c:errValType val="cust"/>
            <c:plus>
              <c:numRef>
                <c:f>'počet rokov praxe (2)'!$S$222:$AA$222</c:f>
                <c:numCache>
                  <c:formatCode>General</c:formatCode>
                  <c:ptCount val="9"/>
                  <c:pt idx="0">
                    <c:v>3.2363257463687609E-2</c:v>
                  </c:pt>
                  <c:pt idx="1">
                    <c:v>3.2363257463687609E-2</c:v>
                  </c:pt>
                  <c:pt idx="2">
                    <c:v>3.2114573453872537E-2</c:v>
                  </c:pt>
                  <c:pt idx="3">
                    <c:v>3.1984493637465319E-2</c:v>
                  </c:pt>
                  <c:pt idx="4">
                    <c:v>3.4068924933444468E-2</c:v>
                  </c:pt>
                  <c:pt idx="5">
                    <c:v>3.3117473012205211E-2</c:v>
                  </c:pt>
                  <c:pt idx="6">
                    <c:v>2.7788965483626638E-2</c:v>
                  </c:pt>
                  <c:pt idx="7">
                    <c:v>3.4462004924589409E-2</c:v>
                  </c:pt>
                  <c:pt idx="8">
                    <c:v>2.2675457015872001E-2</c:v>
                  </c:pt>
                </c:numCache>
              </c:numRef>
            </c:plus>
            <c:minus>
              <c:numRef>
                <c:f>'počet rokov praxe (2)'!$S$222:$AA$222</c:f>
                <c:numCache>
                  <c:formatCode>General</c:formatCode>
                  <c:ptCount val="9"/>
                  <c:pt idx="0">
                    <c:v>3.2363257463687609E-2</c:v>
                  </c:pt>
                  <c:pt idx="1">
                    <c:v>3.2363257463687609E-2</c:v>
                  </c:pt>
                  <c:pt idx="2">
                    <c:v>3.2114573453872537E-2</c:v>
                  </c:pt>
                  <c:pt idx="3">
                    <c:v>3.1984493637465319E-2</c:v>
                  </c:pt>
                  <c:pt idx="4">
                    <c:v>3.4068924933444468E-2</c:v>
                  </c:pt>
                  <c:pt idx="5">
                    <c:v>3.3117473012205211E-2</c:v>
                  </c:pt>
                  <c:pt idx="6">
                    <c:v>2.7788965483626638E-2</c:v>
                  </c:pt>
                  <c:pt idx="7">
                    <c:v>3.4462004924589409E-2</c:v>
                  </c:pt>
                  <c:pt idx="8">
                    <c:v>2.2675457015872001E-2</c:v>
                  </c:pt>
                </c:numCache>
              </c:numRef>
            </c:minus>
          </c:errBars>
          <c:val>
            <c:numRef>
              <c:f>'počet rokov praxe (2)'!$S$229:$AA$229</c:f>
              <c:numCache>
                <c:formatCode>0.00</c:formatCode>
                <c:ptCount val="9"/>
                <c:pt idx="0">
                  <c:v>0.32701421800947922</c:v>
                </c:pt>
                <c:pt idx="1">
                  <c:v>0.67298578199052161</c:v>
                </c:pt>
                <c:pt idx="2">
                  <c:v>0.3175355450236968</c:v>
                </c:pt>
                <c:pt idx="3">
                  <c:v>0.68720379146919519</c:v>
                </c:pt>
                <c:pt idx="4">
                  <c:v>0.42180094786729916</c:v>
                </c:pt>
                <c:pt idx="5">
                  <c:v>0.36018957345971603</c:v>
                </c:pt>
                <c:pt idx="6">
                  <c:v>0.20379146919431299</c:v>
                </c:pt>
                <c:pt idx="7">
                  <c:v>0.47867298578199091</c:v>
                </c:pt>
                <c:pt idx="8">
                  <c:v>0.87677725118483496</c:v>
                </c:pt>
              </c:numCache>
            </c:numRef>
          </c:val>
        </c:ser>
        <c:axId val="54426240"/>
        <c:axId val="54440704"/>
      </c:barChart>
      <c:catAx>
        <c:axId val="5442624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lang="en-GB" sz="2000" b="0" i="0" baseline="0" noProof="0"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en-GB" sz="2000" b="0" i="0" baseline="0" noProof="0">
                    <a:latin typeface="Times New Roman" pitchFamily="18" charset="0"/>
                    <a:cs typeface="Times New Roman" pitchFamily="18" charset="0"/>
                  </a:rPr>
                  <a:t>number of test tasks</a:t>
                </a:r>
              </a:p>
            </c:rich>
          </c:tx>
          <c:layout>
            <c:manualLayout>
              <c:xMode val="edge"/>
              <c:yMode val="edge"/>
              <c:x val="0.41755997163598335"/>
              <c:y val="0.94339758646111582"/>
            </c:manualLayout>
          </c:layout>
        </c:title>
        <c:tickLblPos val="nextTo"/>
        <c:txPr>
          <a:bodyPr/>
          <a:lstStyle/>
          <a:p>
            <a:pPr>
              <a:defRPr sz="1800"/>
            </a:pPr>
            <a:endParaRPr lang="sk-SK"/>
          </a:p>
        </c:txPr>
        <c:crossAx val="54440704"/>
        <c:crosses val="autoZero"/>
        <c:auto val="1"/>
        <c:lblAlgn val="ctr"/>
        <c:lblOffset val="100"/>
      </c:catAx>
      <c:valAx>
        <c:axId val="54440704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lang="en-GB" sz="2000" b="0" i="0" baseline="0" noProof="0"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en-GB" sz="2000" b="0" i="0" baseline="0" noProof="0" dirty="0">
                    <a:latin typeface="Times New Roman" pitchFamily="18" charset="0"/>
                    <a:cs typeface="Times New Roman" pitchFamily="18" charset="0"/>
                  </a:rPr>
                  <a:t>average number of correct </a:t>
                </a:r>
                <a:r>
                  <a:rPr lang="en-GB" sz="2000" b="0" i="0" baseline="0" noProof="0" dirty="0" smtClean="0">
                    <a:latin typeface="Times New Roman" pitchFamily="18" charset="0"/>
                    <a:cs typeface="Times New Roman" pitchFamily="18" charset="0"/>
                  </a:rPr>
                  <a:t>answers</a:t>
                </a:r>
              </a:p>
              <a:p>
                <a:pPr>
                  <a:defRPr lang="en-GB" sz="2000" b="0" i="0" baseline="0" noProof="0"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en-GB" sz="2000" b="0" i="0" baseline="0" noProof="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GB" sz="2000" b="0" i="0" baseline="0" noProof="0" dirty="0">
                    <a:latin typeface="Times New Roman" pitchFamily="18" charset="0"/>
                    <a:cs typeface="Times New Roman" pitchFamily="18" charset="0"/>
                  </a:rPr>
                  <a:t>per student</a:t>
                </a:r>
              </a:p>
            </c:rich>
          </c:tx>
          <c:layout>
            <c:manualLayout>
              <c:xMode val="edge"/>
              <c:yMode val="edge"/>
              <c:x val="1.3266905484893904E-3"/>
              <c:y val="0.14810640397766345"/>
            </c:manualLayout>
          </c:layout>
        </c:title>
        <c:numFmt formatCode="0.00" sourceLinked="1"/>
        <c:tickLblPos val="nextTo"/>
        <c:txPr>
          <a:bodyPr/>
          <a:lstStyle/>
          <a:p>
            <a:pPr>
              <a:defRPr sz="1600"/>
            </a:pPr>
            <a:endParaRPr lang="sk-SK"/>
          </a:p>
        </c:txPr>
        <c:crossAx val="54426240"/>
        <c:crosses val="autoZero"/>
        <c:crossBetween val="between"/>
      </c:valAx>
    </c:plotArea>
    <c:plotVisOnly val="1"/>
  </c:chart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sk-SK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sk-SK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48775"/>
            <a:ext cx="29718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sk-SK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9248775"/>
            <a:ext cx="29718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CF5330E-9A5B-4475-8141-D133AE3FEA34}" type="slidenum">
              <a:rPr lang="sk-SK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sk-SK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sk-SK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39950" y="730250"/>
            <a:ext cx="2578100" cy="3651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625975"/>
            <a:ext cx="5486400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48775"/>
            <a:ext cx="29718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sk-SK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248775"/>
            <a:ext cx="29718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47E68BE-2CD1-46C1-A226-B32231114946}" type="slidenum">
              <a:rPr lang="sk-SK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9B1F58-FDFB-40AA-A2CF-260F920DBCA0}" type="slidenum">
              <a:rPr lang="sk-SK"/>
              <a:pPr/>
              <a:t>1</a:t>
            </a:fld>
            <a:endParaRPr lang="sk-SK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603375" y="9405938"/>
            <a:ext cx="18180050" cy="6491287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208338" y="17159288"/>
            <a:ext cx="14970125" cy="77374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4BE593-BE2B-4046-8F62-92BEC6563A61}" type="slidenum">
              <a:rPr lang="sk-SK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9BC695-F962-44CF-B54F-29B347ED2467}" type="slidenum">
              <a:rPr lang="sk-SK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89100" y="19457988"/>
            <a:ext cx="18178463" cy="60134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689100" y="12833350"/>
            <a:ext cx="18178463" cy="6624638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CD0842-0252-493F-B035-E388E5A8A9BF}" type="slidenum">
              <a:rPr lang="sk-SK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071563" y="7065963"/>
            <a:ext cx="9545637" cy="19983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10769600" y="7065963"/>
            <a:ext cx="9545638" cy="19983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673004-8958-4D35-8DBC-00B98A2DB176}" type="slidenum">
              <a:rPr lang="sk-SK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9975" y="1212850"/>
            <a:ext cx="19246850" cy="5046663"/>
          </a:xfrm>
        </p:spPr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069975" y="6778625"/>
            <a:ext cx="9448800" cy="28241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1069975" y="9602788"/>
            <a:ext cx="9448800" cy="174466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10864850" y="6778625"/>
            <a:ext cx="9451975" cy="28241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10864850" y="9602788"/>
            <a:ext cx="9451975" cy="174466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3E2AAD-1251-4FFE-B4B2-B242FAE1B5E2}" type="slidenum">
              <a:rPr lang="sk-SK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9FF3FD-1E52-4B46-9C87-F88AE987E5D8}" type="slidenum">
              <a:rPr lang="sk-SK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1E2C9D-6F2C-4BCA-95EC-0700EC22660D}" type="slidenum">
              <a:rPr lang="sk-SK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9975" y="1204913"/>
            <a:ext cx="7035800" cy="51308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8361363" y="1204913"/>
            <a:ext cx="11955462" cy="258445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069975" y="6335713"/>
            <a:ext cx="7035800" cy="207137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02792F-74BB-4C2A-9719-D839AA9568AE}" type="slidenum">
              <a:rPr lang="sk-SK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192588" y="21196300"/>
            <a:ext cx="12831762" cy="25019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4192588" y="2705100"/>
            <a:ext cx="12831762" cy="181689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192588" y="23698200"/>
            <a:ext cx="12831762" cy="35544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CB8F41-4263-42F5-B316-58F20B59DDDE}" type="slidenum">
              <a:rPr lang="sk-SK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B2D4BB-A7D3-4E78-9BB9-6B44B8282423}" type="slidenum">
              <a:rPr lang="sk-SK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15505113" y="1212850"/>
            <a:ext cx="4810125" cy="25836563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1071563" y="1212850"/>
            <a:ext cx="14281150" cy="25836563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696775-625F-42F3-9179-56F9AC55DBAB}" type="slidenum">
              <a:rPr lang="sk-SK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71563" y="1212850"/>
            <a:ext cx="19243675" cy="504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96025" tIns="148013" rIns="296025" bIns="1480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Kliknite sem a upravte štýl predlohy nadpisov.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71563" y="7065963"/>
            <a:ext cx="19243675" cy="1998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96025" tIns="148013" rIns="296025" bIns="1480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71563" y="27574875"/>
            <a:ext cx="4989512" cy="21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96025" tIns="148013" rIns="296025" bIns="148013" numCol="1" anchor="t" anchorCtr="0" compatLnSpc="1">
            <a:prstTxWarp prst="textNoShape">
              <a:avLst/>
            </a:prstTxWarp>
          </a:bodyPr>
          <a:lstStyle>
            <a:lvl1pPr defTabSz="2960688">
              <a:defRPr sz="4500"/>
            </a:lvl1pPr>
          </a:lstStyle>
          <a:p>
            <a:endParaRPr lang="sk-SK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305675" y="27574875"/>
            <a:ext cx="6775450" cy="21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96025" tIns="148013" rIns="296025" bIns="148013" numCol="1" anchor="t" anchorCtr="0" compatLnSpc="1">
            <a:prstTxWarp prst="textNoShape">
              <a:avLst/>
            </a:prstTxWarp>
          </a:bodyPr>
          <a:lstStyle>
            <a:lvl1pPr algn="ctr" defTabSz="2960688">
              <a:defRPr sz="4500"/>
            </a:lvl1pPr>
          </a:lstStyle>
          <a:p>
            <a:endParaRPr lang="sk-S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5325725" y="27574875"/>
            <a:ext cx="4989513" cy="21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96025" tIns="148013" rIns="296025" bIns="148013" numCol="1" anchor="t" anchorCtr="0" compatLnSpc="1">
            <a:prstTxWarp prst="textNoShape">
              <a:avLst/>
            </a:prstTxWarp>
          </a:bodyPr>
          <a:lstStyle>
            <a:lvl1pPr algn="r" defTabSz="2960688">
              <a:defRPr sz="4500"/>
            </a:lvl1pPr>
          </a:lstStyle>
          <a:p>
            <a:fld id="{A6E41F3F-2BF3-4F32-AE78-F0EA44FA399A}" type="slidenum">
              <a:rPr lang="sk-SK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960688" rtl="0" fontAlgn="base">
        <a:spcBef>
          <a:spcPct val="0"/>
        </a:spcBef>
        <a:spcAft>
          <a:spcPct val="0"/>
        </a:spcAft>
        <a:defRPr sz="14200">
          <a:solidFill>
            <a:schemeClr val="tx2"/>
          </a:solidFill>
          <a:latin typeface="+mj-lt"/>
          <a:ea typeface="+mj-ea"/>
          <a:cs typeface="+mj-cs"/>
        </a:defRPr>
      </a:lvl1pPr>
      <a:lvl2pPr algn="ctr" defTabSz="2960688" rtl="0" fontAlgn="base">
        <a:spcBef>
          <a:spcPct val="0"/>
        </a:spcBef>
        <a:spcAft>
          <a:spcPct val="0"/>
        </a:spcAft>
        <a:defRPr sz="14200">
          <a:solidFill>
            <a:schemeClr val="tx2"/>
          </a:solidFill>
          <a:latin typeface="Arial" charset="0"/>
        </a:defRPr>
      </a:lvl2pPr>
      <a:lvl3pPr algn="ctr" defTabSz="2960688" rtl="0" fontAlgn="base">
        <a:spcBef>
          <a:spcPct val="0"/>
        </a:spcBef>
        <a:spcAft>
          <a:spcPct val="0"/>
        </a:spcAft>
        <a:defRPr sz="14200">
          <a:solidFill>
            <a:schemeClr val="tx2"/>
          </a:solidFill>
          <a:latin typeface="Arial" charset="0"/>
        </a:defRPr>
      </a:lvl3pPr>
      <a:lvl4pPr algn="ctr" defTabSz="2960688" rtl="0" fontAlgn="base">
        <a:spcBef>
          <a:spcPct val="0"/>
        </a:spcBef>
        <a:spcAft>
          <a:spcPct val="0"/>
        </a:spcAft>
        <a:defRPr sz="14200">
          <a:solidFill>
            <a:schemeClr val="tx2"/>
          </a:solidFill>
          <a:latin typeface="Arial" charset="0"/>
        </a:defRPr>
      </a:lvl4pPr>
      <a:lvl5pPr algn="ctr" defTabSz="2960688" rtl="0" fontAlgn="base">
        <a:spcBef>
          <a:spcPct val="0"/>
        </a:spcBef>
        <a:spcAft>
          <a:spcPct val="0"/>
        </a:spcAft>
        <a:defRPr sz="14200">
          <a:solidFill>
            <a:schemeClr val="tx2"/>
          </a:solidFill>
          <a:latin typeface="Arial" charset="0"/>
        </a:defRPr>
      </a:lvl5pPr>
      <a:lvl6pPr marL="457200" algn="ctr" defTabSz="2960688" rtl="0" fontAlgn="base">
        <a:spcBef>
          <a:spcPct val="0"/>
        </a:spcBef>
        <a:spcAft>
          <a:spcPct val="0"/>
        </a:spcAft>
        <a:defRPr sz="14200">
          <a:solidFill>
            <a:schemeClr val="tx2"/>
          </a:solidFill>
          <a:latin typeface="Arial" charset="0"/>
        </a:defRPr>
      </a:lvl6pPr>
      <a:lvl7pPr marL="914400" algn="ctr" defTabSz="2960688" rtl="0" fontAlgn="base">
        <a:spcBef>
          <a:spcPct val="0"/>
        </a:spcBef>
        <a:spcAft>
          <a:spcPct val="0"/>
        </a:spcAft>
        <a:defRPr sz="14200">
          <a:solidFill>
            <a:schemeClr val="tx2"/>
          </a:solidFill>
          <a:latin typeface="Arial" charset="0"/>
        </a:defRPr>
      </a:lvl7pPr>
      <a:lvl8pPr marL="1371600" algn="ctr" defTabSz="2960688" rtl="0" fontAlgn="base">
        <a:spcBef>
          <a:spcPct val="0"/>
        </a:spcBef>
        <a:spcAft>
          <a:spcPct val="0"/>
        </a:spcAft>
        <a:defRPr sz="14200">
          <a:solidFill>
            <a:schemeClr val="tx2"/>
          </a:solidFill>
          <a:latin typeface="Arial" charset="0"/>
        </a:defRPr>
      </a:lvl8pPr>
      <a:lvl9pPr marL="1828800" algn="ctr" defTabSz="2960688" rtl="0" fontAlgn="base">
        <a:spcBef>
          <a:spcPct val="0"/>
        </a:spcBef>
        <a:spcAft>
          <a:spcPct val="0"/>
        </a:spcAft>
        <a:defRPr sz="14200">
          <a:solidFill>
            <a:schemeClr val="tx2"/>
          </a:solidFill>
          <a:latin typeface="Arial" charset="0"/>
        </a:defRPr>
      </a:lvl9pPr>
    </p:titleStyle>
    <p:bodyStyle>
      <a:lvl1pPr marL="1109663" indent="-1109663" algn="l" defTabSz="2960688" rtl="0" fontAlgn="base">
        <a:spcBef>
          <a:spcPct val="20000"/>
        </a:spcBef>
        <a:spcAft>
          <a:spcPct val="0"/>
        </a:spcAft>
        <a:buChar char="•"/>
        <a:defRPr sz="10300">
          <a:solidFill>
            <a:schemeClr val="tx1"/>
          </a:solidFill>
          <a:latin typeface="+mn-lt"/>
          <a:ea typeface="+mn-ea"/>
          <a:cs typeface="+mn-cs"/>
        </a:defRPr>
      </a:lvl1pPr>
      <a:lvl2pPr marL="2405063" indent="-925513" algn="l" defTabSz="2960688" rtl="0" fontAlgn="base">
        <a:spcBef>
          <a:spcPct val="20000"/>
        </a:spcBef>
        <a:spcAft>
          <a:spcPct val="0"/>
        </a:spcAft>
        <a:buChar char="–"/>
        <a:defRPr sz="9000">
          <a:solidFill>
            <a:schemeClr val="tx1"/>
          </a:solidFill>
          <a:latin typeface="+mn-lt"/>
        </a:defRPr>
      </a:lvl2pPr>
      <a:lvl3pPr marL="3700463" indent="-739775" algn="l" defTabSz="2960688" rtl="0" fontAlgn="base">
        <a:spcBef>
          <a:spcPct val="20000"/>
        </a:spcBef>
        <a:spcAft>
          <a:spcPct val="0"/>
        </a:spcAft>
        <a:buChar char="•"/>
        <a:defRPr sz="7800">
          <a:solidFill>
            <a:schemeClr val="tx1"/>
          </a:solidFill>
          <a:latin typeface="+mn-lt"/>
        </a:defRPr>
      </a:lvl3pPr>
      <a:lvl4pPr marL="5181600" indent="-741363" algn="l" defTabSz="2960688" rtl="0" fontAlgn="base">
        <a:spcBef>
          <a:spcPct val="20000"/>
        </a:spcBef>
        <a:spcAft>
          <a:spcPct val="0"/>
        </a:spcAft>
        <a:buChar char="–"/>
        <a:defRPr sz="6600">
          <a:solidFill>
            <a:schemeClr val="tx1"/>
          </a:solidFill>
          <a:latin typeface="+mn-lt"/>
        </a:defRPr>
      </a:lvl4pPr>
      <a:lvl5pPr marL="6659563" indent="-739775" algn="l" defTabSz="2960688" rtl="0" fontAlgn="base">
        <a:spcBef>
          <a:spcPct val="20000"/>
        </a:spcBef>
        <a:spcAft>
          <a:spcPct val="0"/>
        </a:spcAft>
        <a:buChar char="»"/>
        <a:defRPr sz="6600">
          <a:solidFill>
            <a:schemeClr val="tx1"/>
          </a:solidFill>
          <a:latin typeface="+mn-lt"/>
        </a:defRPr>
      </a:lvl5pPr>
      <a:lvl6pPr marL="7116763" indent="-739775" algn="l" defTabSz="2960688" rtl="0" fontAlgn="base">
        <a:spcBef>
          <a:spcPct val="20000"/>
        </a:spcBef>
        <a:spcAft>
          <a:spcPct val="0"/>
        </a:spcAft>
        <a:buChar char="»"/>
        <a:defRPr sz="6600">
          <a:solidFill>
            <a:schemeClr val="tx1"/>
          </a:solidFill>
          <a:latin typeface="+mn-lt"/>
        </a:defRPr>
      </a:lvl6pPr>
      <a:lvl7pPr marL="7573963" indent="-739775" algn="l" defTabSz="2960688" rtl="0" fontAlgn="base">
        <a:spcBef>
          <a:spcPct val="20000"/>
        </a:spcBef>
        <a:spcAft>
          <a:spcPct val="0"/>
        </a:spcAft>
        <a:buChar char="»"/>
        <a:defRPr sz="6600">
          <a:solidFill>
            <a:schemeClr val="tx1"/>
          </a:solidFill>
          <a:latin typeface="+mn-lt"/>
        </a:defRPr>
      </a:lvl7pPr>
      <a:lvl8pPr marL="8031163" indent="-739775" algn="l" defTabSz="2960688" rtl="0" fontAlgn="base">
        <a:spcBef>
          <a:spcPct val="20000"/>
        </a:spcBef>
        <a:spcAft>
          <a:spcPct val="0"/>
        </a:spcAft>
        <a:buChar char="»"/>
        <a:defRPr sz="6600">
          <a:solidFill>
            <a:schemeClr val="tx1"/>
          </a:solidFill>
          <a:latin typeface="+mn-lt"/>
        </a:defRPr>
      </a:lvl8pPr>
      <a:lvl9pPr marL="8488363" indent="-739775" algn="l" defTabSz="2960688" rtl="0" fontAlgn="base">
        <a:spcBef>
          <a:spcPct val="20000"/>
        </a:spcBef>
        <a:spcAft>
          <a:spcPct val="0"/>
        </a:spcAft>
        <a:buChar char="»"/>
        <a:defRPr sz="6600">
          <a:solidFill>
            <a:schemeClr val="tx1"/>
          </a:solidFill>
          <a:latin typeface="+mn-lt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87471" y="280883"/>
            <a:ext cx="20050125" cy="1906682"/>
          </a:xfrm>
        </p:spPr>
        <p:txBody>
          <a:bodyPr/>
          <a:lstStyle/>
          <a:p>
            <a:r>
              <a:rPr lang="en-GB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Basics for innovation of teaching process of biophysics in nursing supported by ICT</a:t>
            </a:r>
            <a:endParaRPr lang="en-GB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406328" y="6067361"/>
            <a:ext cx="9787006" cy="2400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686" tIns="45843" rIns="91686" bIns="45843">
            <a:spAutoFit/>
          </a:bodyPr>
          <a:lstStyle/>
          <a:p>
            <a:pPr algn="ctr" defTabSz="2960688"/>
            <a:r>
              <a:rPr lang="en-GB" sz="3000" b="1" dirty="0" smtClean="0">
                <a:solidFill>
                  <a:srgbClr val="C00000"/>
                </a:solidFill>
                <a:latin typeface="Times New Roman" pitchFamily="18" charset="0"/>
              </a:rPr>
              <a:t>Aim</a:t>
            </a:r>
            <a:endParaRPr lang="sk-SK" sz="3000" b="1" dirty="0" smtClean="0">
              <a:solidFill>
                <a:srgbClr val="C00000"/>
              </a:solidFill>
              <a:latin typeface="Times New Roman" pitchFamily="18" charset="0"/>
            </a:endParaRPr>
          </a:p>
          <a:p>
            <a:pPr algn="just" defTabSz="2960688"/>
            <a:r>
              <a:rPr lang="en-GB" sz="3000" dirty="0" smtClean="0">
                <a:solidFill>
                  <a:srgbClr val="663300"/>
                </a:solidFill>
                <a:latin typeface="Times New Roman" pitchFamily="18" charset="0"/>
              </a:rPr>
              <a:t>The aim of study is determination</a:t>
            </a:r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 </a:t>
            </a:r>
            <a:r>
              <a:rPr lang="en-GB" sz="3000" dirty="0" smtClean="0">
                <a:solidFill>
                  <a:srgbClr val="663300"/>
                </a:solidFill>
                <a:latin typeface="Times New Roman" pitchFamily="18" charset="0"/>
              </a:rPr>
              <a:t>of elementary physical knowledge retention level of nurses – part-time students of Nursing. </a:t>
            </a:r>
            <a:endParaRPr lang="sk-SK" sz="3000" dirty="0" smtClean="0">
              <a:solidFill>
                <a:srgbClr val="663300"/>
              </a:solidFill>
              <a:latin typeface="Times New Roman" pitchFamily="18" charset="0"/>
            </a:endParaRPr>
          </a:p>
          <a:p>
            <a:pPr algn="just" defTabSz="2960688"/>
            <a:endParaRPr lang="sk-SK" sz="3000" dirty="0">
              <a:solidFill>
                <a:srgbClr val="66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406328" y="9996451"/>
            <a:ext cx="9890125" cy="5170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686" tIns="45843" rIns="91686" bIns="45843">
            <a:spAutoFit/>
          </a:bodyPr>
          <a:lstStyle/>
          <a:p>
            <a:pPr algn="ctr" defTabSz="2960688"/>
            <a:r>
              <a:rPr lang="en-GB" sz="3000" b="1" dirty="0" smtClean="0">
                <a:solidFill>
                  <a:srgbClr val="C00000"/>
                </a:solidFill>
                <a:latin typeface="Times New Roman" pitchFamily="18" charset="0"/>
              </a:rPr>
              <a:t>Methods</a:t>
            </a:r>
            <a:r>
              <a:rPr lang="sk-SK" sz="3000" b="1" dirty="0" smtClean="0">
                <a:solidFill>
                  <a:srgbClr val="C00000"/>
                </a:solidFill>
                <a:latin typeface="Times New Roman" pitchFamily="18" charset="0"/>
              </a:rPr>
              <a:t> </a:t>
            </a:r>
            <a:endParaRPr lang="sk-SK" sz="3000" b="1" dirty="0">
              <a:solidFill>
                <a:srgbClr val="C00000"/>
              </a:solidFill>
              <a:latin typeface="Times New Roman" pitchFamily="18" charset="0"/>
            </a:endParaRPr>
          </a:p>
          <a:p>
            <a:pPr algn="just" defTabSz="2960688"/>
            <a:r>
              <a:rPr lang="en-US" sz="3000" dirty="0" smtClean="0">
                <a:solidFill>
                  <a:srgbClr val="663300"/>
                </a:solidFill>
                <a:latin typeface="Times New Roman" pitchFamily="18" charset="0"/>
              </a:rPr>
              <a:t>Data collection was obtained by original didactic test, which contained 11 biophysically oriented tasks aimed </a:t>
            </a:r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to </a:t>
            </a:r>
            <a:r>
              <a:rPr lang="en-GB" sz="3000" dirty="0" smtClean="0">
                <a:solidFill>
                  <a:srgbClr val="663300"/>
                </a:solidFill>
                <a:latin typeface="Times New Roman" pitchFamily="18" charset="0"/>
              </a:rPr>
              <a:t>solve</a:t>
            </a:r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 </a:t>
            </a:r>
            <a:r>
              <a:rPr lang="en-GB" sz="3000" dirty="0" smtClean="0">
                <a:solidFill>
                  <a:srgbClr val="663300"/>
                </a:solidFill>
                <a:latin typeface="Times New Roman" pitchFamily="18" charset="0"/>
              </a:rPr>
              <a:t>the</a:t>
            </a:r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 </a:t>
            </a:r>
            <a:r>
              <a:rPr lang="en-US" sz="3000" dirty="0" smtClean="0">
                <a:solidFill>
                  <a:srgbClr val="663300"/>
                </a:solidFill>
                <a:latin typeface="Times New Roman" pitchFamily="18" charset="0"/>
              </a:rPr>
              <a:t>problems concerning the nursing practice and 9 tasks aimed </a:t>
            </a:r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on</a:t>
            </a:r>
            <a:r>
              <a:rPr lang="en-US" sz="3000" dirty="0" smtClean="0">
                <a:solidFill>
                  <a:srgbClr val="663300"/>
                </a:solidFill>
                <a:latin typeface="Times New Roman" pitchFamily="18" charset="0"/>
              </a:rPr>
              <a:t> elementary knowledge of physics. This test was used for physical literacy research </a:t>
            </a:r>
            <a:r>
              <a:rPr lang="en-GB" sz="3000" dirty="0" smtClean="0">
                <a:solidFill>
                  <a:srgbClr val="663300"/>
                </a:solidFill>
                <a:latin typeface="Times New Roman" pitchFamily="18" charset="0"/>
              </a:rPr>
              <a:t>of</a:t>
            </a:r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 </a:t>
            </a:r>
            <a:r>
              <a:rPr lang="en-US" sz="3000" dirty="0" smtClean="0">
                <a:solidFill>
                  <a:srgbClr val="663300"/>
                </a:solidFill>
                <a:latin typeface="Times New Roman" pitchFamily="18" charset="0"/>
              </a:rPr>
              <a:t>nurses (</a:t>
            </a:r>
            <a:r>
              <a:rPr lang="en-US" sz="3000" dirty="0" smtClean="0">
                <a:solidFill>
                  <a:srgbClr val="663300"/>
                </a:solidFill>
                <a:latin typeface="Times New Roman" pitchFamily="18" charset="0"/>
              </a:rPr>
              <a:t>Bal</a:t>
            </a:r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á</a:t>
            </a:r>
            <a:r>
              <a:rPr lang="en-US" sz="3000" dirty="0" err="1" smtClean="0">
                <a:solidFill>
                  <a:srgbClr val="663300"/>
                </a:solidFill>
                <a:latin typeface="Times New Roman" pitchFamily="18" charset="0"/>
              </a:rPr>
              <a:t>zsiova</a:t>
            </a:r>
            <a:r>
              <a:rPr lang="en-US" sz="3000" dirty="0" smtClean="0">
                <a:solidFill>
                  <a:srgbClr val="663300"/>
                </a:solidFill>
                <a:latin typeface="Times New Roman" pitchFamily="18" charset="0"/>
              </a:rPr>
              <a:t>, 2012). We used only physical part of this test (last 9 tasks) for our research. </a:t>
            </a:r>
            <a:r>
              <a:rPr lang="en-GB" sz="3000" dirty="0" smtClean="0">
                <a:solidFill>
                  <a:srgbClr val="663300"/>
                </a:solidFill>
                <a:latin typeface="Times New Roman" pitchFamily="18" charset="0"/>
              </a:rPr>
              <a:t>The</a:t>
            </a:r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 </a:t>
            </a:r>
            <a:r>
              <a:rPr lang="en-GB" sz="3000" dirty="0" smtClean="0">
                <a:solidFill>
                  <a:srgbClr val="663300"/>
                </a:solidFill>
                <a:latin typeface="Times New Roman" pitchFamily="18" charset="0"/>
              </a:rPr>
              <a:t>focus</a:t>
            </a:r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 </a:t>
            </a:r>
            <a:r>
              <a:rPr lang="en-GB" sz="3000" dirty="0" smtClean="0">
                <a:solidFill>
                  <a:srgbClr val="663300"/>
                </a:solidFill>
                <a:latin typeface="Times New Roman" pitchFamily="18" charset="0"/>
              </a:rPr>
              <a:t>of question</a:t>
            </a:r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s</a:t>
            </a:r>
            <a:r>
              <a:rPr lang="en-GB" sz="3000" dirty="0" smtClean="0">
                <a:solidFill>
                  <a:srgbClr val="663300"/>
                </a:solidFill>
                <a:latin typeface="Times New Roman" pitchFamily="18" charset="0"/>
              </a:rPr>
              <a:t> in the test</a:t>
            </a:r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 </a:t>
            </a:r>
            <a:r>
              <a:rPr lang="en-GB" sz="3000" dirty="0" smtClean="0">
                <a:solidFill>
                  <a:srgbClr val="663300"/>
                </a:solidFill>
                <a:latin typeface="Times New Roman" pitchFamily="18" charset="0"/>
              </a:rPr>
              <a:t>is</a:t>
            </a:r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 in </a:t>
            </a:r>
            <a:r>
              <a:rPr lang="en-GB" sz="3000" dirty="0" smtClean="0">
                <a:solidFill>
                  <a:srgbClr val="663300"/>
                </a:solidFill>
                <a:latin typeface="Times New Roman" pitchFamily="18" charset="0"/>
              </a:rPr>
              <a:t>the </a:t>
            </a:r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table 1. </a:t>
            </a:r>
            <a:r>
              <a:rPr lang="en-US" sz="3000" dirty="0" smtClean="0">
                <a:solidFill>
                  <a:srgbClr val="663300"/>
                </a:solidFill>
                <a:latin typeface="Times New Roman" pitchFamily="18" charset="0"/>
              </a:rPr>
              <a:t>The accepted limit was established as 60% of correct answers. </a:t>
            </a:r>
            <a:r>
              <a:rPr lang="en-GB" sz="3000" dirty="0" smtClean="0">
                <a:solidFill>
                  <a:srgbClr val="663300"/>
                </a:solidFill>
                <a:latin typeface="Times New Roman" pitchFamily="18" charset="0"/>
              </a:rPr>
              <a:t>Results</a:t>
            </a:r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 </a:t>
            </a:r>
            <a:r>
              <a:rPr lang="en-GB" sz="3000" dirty="0" smtClean="0">
                <a:solidFill>
                  <a:srgbClr val="663300"/>
                </a:solidFill>
                <a:latin typeface="Times New Roman" pitchFamily="18" charset="0"/>
              </a:rPr>
              <a:t>of</a:t>
            </a:r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 </a:t>
            </a:r>
            <a:r>
              <a:rPr lang="en-GB" sz="3000" dirty="0" smtClean="0">
                <a:solidFill>
                  <a:srgbClr val="663300"/>
                </a:solidFill>
                <a:latin typeface="Times New Roman" pitchFamily="18" charset="0"/>
              </a:rPr>
              <a:t>the</a:t>
            </a:r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 test </a:t>
            </a:r>
            <a:r>
              <a:rPr lang="en-US" sz="3000" dirty="0" smtClean="0">
                <a:solidFill>
                  <a:srgbClr val="663300"/>
                </a:solidFill>
                <a:latin typeface="Times New Roman" pitchFamily="18" charset="0"/>
              </a:rPr>
              <a:t>were processed using descriptive </a:t>
            </a:r>
            <a:r>
              <a:rPr lang="en-GB" sz="3000" dirty="0" smtClean="0">
                <a:solidFill>
                  <a:srgbClr val="663300"/>
                </a:solidFill>
                <a:latin typeface="Times New Roman" pitchFamily="18" charset="0"/>
              </a:rPr>
              <a:t>statistics.</a:t>
            </a:r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 </a:t>
            </a:r>
            <a:r>
              <a:rPr lang="en-GB" sz="3000" dirty="0" smtClean="0">
                <a:solidFill>
                  <a:srgbClr val="663300"/>
                </a:solidFill>
                <a:latin typeface="Times New Roman" pitchFamily="18" charset="0"/>
              </a:rPr>
              <a:t>We</a:t>
            </a:r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 </a:t>
            </a:r>
            <a:r>
              <a:rPr lang="en-GB" sz="3000" dirty="0" smtClean="0">
                <a:solidFill>
                  <a:srgbClr val="663300"/>
                </a:solidFill>
                <a:latin typeface="Times New Roman" pitchFamily="18" charset="0"/>
              </a:rPr>
              <a:t>determined the</a:t>
            </a:r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 </a:t>
            </a:r>
            <a:r>
              <a:rPr lang="en-GB" sz="3000" dirty="0" smtClean="0">
                <a:solidFill>
                  <a:srgbClr val="663300"/>
                </a:solidFill>
                <a:latin typeface="Times New Roman" pitchFamily="18" charset="0"/>
              </a:rPr>
              <a:t>coefficient of difficulty for each task.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406328" y="7781873"/>
            <a:ext cx="9858445" cy="1939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686" tIns="45843" rIns="91686" bIns="45843">
            <a:spAutoFit/>
          </a:bodyPr>
          <a:lstStyle/>
          <a:p>
            <a:pPr algn="ctr" defTabSz="2960688"/>
            <a:r>
              <a:rPr lang="en-US" sz="3000" b="1" dirty="0" smtClean="0">
                <a:solidFill>
                  <a:srgbClr val="C00000"/>
                </a:solidFill>
                <a:latin typeface="Times New Roman" pitchFamily="18" charset="0"/>
              </a:rPr>
              <a:t>Respondents</a:t>
            </a:r>
            <a:r>
              <a:rPr lang="sk-SK" sz="3000" b="1" dirty="0" smtClean="0">
                <a:solidFill>
                  <a:srgbClr val="C00000"/>
                </a:solidFill>
                <a:latin typeface="Times New Roman" pitchFamily="18" charset="0"/>
              </a:rPr>
              <a:t> </a:t>
            </a:r>
            <a:endParaRPr lang="sk-SK" sz="3000" b="1" dirty="0">
              <a:solidFill>
                <a:srgbClr val="C00000"/>
              </a:solidFill>
              <a:latin typeface="Times New Roman" pitchFamily="18" charset="0"/>
            </a:endParaRPr>
          </a:p>
          <a:p>
            <a:pPr algn="just" defTabSz="2960688"/>
            <a:r>
              <a:rPr lang="en-US" sz="3000" dirty="0" smtClean="0">
                <a:solidFill>
                  <a:srgbClr val="663300"/>
                </a:solidFill>
                <a:latin typeface="Times New Roman" pitchFamily="18" charset="0"/>
              </a:rPr>
              <a:t>The research sample included 266 nurses – part-time students of the 1st – 2nd year of the study program Nursing at three Slovak universities</a:t>
            </a:r>
            <a:r>
              <a:rPr lang="en-GB" sz="3000" dirty="0" smtClean="0">
                <a:solidFill>
                  <a:srgbClr val="663300"/>
                </a:solidFill>
                <a:latin typeface="Times New Roman" pitchFamily="18" charset="0"/>
              </a:rPr>
              <a:t>. </a:t>
            </a:r>
            <a:endParaRPr lang="en-GB" sz="3000" dirty="0">
              <a:solidFill>
                <a:srgbClr val="663300"/>
              </a:solidFill>
              <a:latin typeface="Times New Roman" pitchFamily="18" charset="0"/>
            </a:endParaRPr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120576" y="21283655"/>
            <a:ext cx="9929882" cy="6555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686" tIns="45843" rIns="91686" bIns="45843">
            <a:spAutoFit/>
          </a:bodyPr>
          <a:lstStyle/>
          <a:p>
            <a:pPr marL="344488" indent="-344488" algn="ctr" defTabSz="2960688"/>
            <a:r>
              <a:rPr lang="en-GB" sz="3000" b="1" dirty="0" smtClean="0">
                <a:solidFill>
                  <a:srgbClr val="C00000"/>
                </a:solidFill>
                <a:latin typeface="Times New Roman" pitchFamily="18" charset="0"/>
              </a:rPr>
              <a:t>Results</a:t>
            </a:r>
            <a:endParaRPr lang="en-GB" sz="3000" b="1" dirty="0" smtClean="0">
              <a:solidFill>
                <a:srgbClr val="C00000"/>
              </a:solidFill>
            </a:endParaRPr>
          </a:p>
          <a:p>
            <a:pPr marL="344488" indent="-344488" algn="just" defTabSz="2960688"/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    </a:t>
            </a:r>
            <a:r>
              <a:rPr lang="en-US" sz="3000" dirty="0" smtClean="0">
                <a:solidFill>
                  <a:srgbClr val="663300"/>
                </a:solidFill>
                <a:latin typeface="Times New Roman" pitchFamily="18" charset="0"/>
              </a:rPr>
              <a:t>Respondents answered correctly (4.21 ± 1.76) tasks i.e. (46.77 ± 19.55) %. 6 respondents obtained the lowest result 0 points. Two respondents gained maximal number of points. Majority of the respondents received 5 points, median equal 4 (Mo = 5, Me = 4). Coefficient of variation was </a:t>
            </a:r>
            <a:r>
              <a:rPr lang="en-US" sz="3000" dirty="0" err="1" smtClean="0">
                <a:solidFill>
                  <a:srgbClr val="663300"/>
                </a:solidFill>
                <a:latin typeface="Times New Roman" pitchFamily="18" charset="0"/>
              </a:rPr>
              <a:t>Cv</a:t>
            </a:r>
            <a:r>
              <a:rPr lang="en-US" sz="3000" dirty="0" smtClean="0">
                <a:solidFill>
                  <a:srgbClr val="663300"/>
                </a:solidFill>
                <a:latin typeface="Times New Roman" pitchFamily="18" charset="0"/>
              </a:rPr>
              <a:t>=0</a:t>
            </a:r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.</a:t>
            </a:r>
            <a:r>
              <a:rPr lang="en-US" sz="3000" dirty="0" smtClean="0">
                <a:solidFill>
                  <a:srgbClr val="663300"/>
                </a:solidFill>
                <a:latin typeface="Times New Roman" pitchFamily="18" charset="0"/>
              </a:rPr>
              <a:t>419. It shows statistical difference of physical knowledge among students.</a:t>
            </a:r>
            <a:endParaRPr lang="sk-SK" sz="3000" dirty="0" smtClean="0">
              <a:solidFill>
                <a:srgbClr val="663300"/>
              </a:solidFill>
              <a:latin typeface="Times New Roman" pitchFamily="18" charset="0"/>
            </a:endParaRPr>
          </a:p>
          <a:p>
            <a:pPr marL="344488" indent="-344488" algn="just" defTabSz="2960688"/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   </a:t>
            </a:r>
            <a:r>
              <a:rPr lang="en-GB" sz="3000" dirty="0" smtClean="0">
                <a:solidFill>
                  <a:srgbClr val="663300"/>
                </a:solidFill>
                <a:latin typeface="Times New Roman" pitchFamily="18" charset="0"/>
              </a:rPr>
              <a:t>The</a:t>
            </a:r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 </a:t>
            </a:r>
            <a:r>
              <a:rPr lang="en-GB" sz="3000" dirty="0" smtClean="0">
                <a:solidFill>
                  <a:srgbClr val="663300"/>
                </a:solidFill>
                <a:latin typeface="Times New Roman" pitchFamily="18" charset="0"/>
              </a:rPr>
              <a:t>question</a:t>
            </a:r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 </a:t>
            </a:r>
            <a:r>
              <a:rPr lang="en-GB" sz="3000" dirty="0" smtClean="0">
                <a:solidFill>
                  <a:srgbClr val="663300"/>
                </a:solidFill>
                <a:latin typeface="Times New Roman" pitchFamily="18" charset="0"/>
              </a:rPr>
              <a:t>number</a:t>
            </a:r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 7 </a:t>
            </a:r>
            <a:r>
              <a:rPr lang="en-GB" sz="3000" dirty="0" smtClean="0">
                <a:solidFill>
                  <a:srgbClr val="663300"/>
                </a:solidFill>
                <a:latin typeface="Times New Roman" pitchFamily="18" charset="0"/>
              </a:rPr>
              <a:t>was the </a:t>
            </a:r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most </a:t>
            </a:r>
            <a:r>
              <a:rPr lang="en-GB" sz="3000" dirty="0" smtClean="0">
                <a:solidFill>
                  <a:srgbClr val="663300"/>
                </a:solidFill>
                <a:latin typeface="Times New Roman" pitchFamily="18" charset="0"/>
              </a:rPr>
              <a:t>difficult </a:t>
            </a:r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(table 2.), </a:t>
            </a:r>
            <a:r>
              <a:rPr lang="en-GB" sz="3000" dirty="0" smtClean="0">
                <a:solidFill>
                  <a:srgbClr val="663300"/>
                </a:solidFill>
                <a:latin typeface="Times New Roman" pitchFamily="18" charset="0"/>
              </a:rPr>
              <a:t>coefficient of difficulty </a:t>
            </a:r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Q = 80.08: 1 liter </a:t>
            </a:r>
            <a:r>
              <a:rPr lang="en-GB" sz="3000" dirty="0" smtClean="0">
                <a:solidFill>
                  <a:srgbClr val="663300"/>
                </a:solidFill>
                <a:latin typeface="Times New Roman" pitchFamily="18" charset="0"/>
              </a:rPr>
              <a:t>equal</a:t>
            </a:r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s:           a) 1000 dm</a:t>
            </a:r>
            <a:r>
              <a:rPr lang="sk-SK" sz="3000" baseline="30000" dirty="0" smtClean="0">
                <a:solidFill>
                  <a:srgbClr val="663300"/>
                </a:solidFill>
                <a:latin typeface="Times New Roman" pitchFamily="18" charset="0"/>
              </a:rPr>
              <a:t>3</a:t>
            </a:r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, b)10 dm</a:t>
            </a:r>
            <a:r>
              <a:rPr lang="sk-SK" sz="3000" baseline="30000" dirty="0" smtClean="0">
                <a:solidFill>
                  <a:srgbClr val="663300"/>
                </a:solidFill>
                <a:latin typeface="Times New Roman" pitchFamily="18" charset="0"/>
              </a:rPr>
              <a:t>3</a:t>
            </a:r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 , c) 1dm</a:t>
            </a:r>
            <a:r>
              <a:rPr lang="en-US" sz="3000" baseline="30000" dirty="0" smtClean="0">
                <a:solidFill>
                  <a:srgbClr val="663300"/>
                </a:solidFill>
                <a:latin typeface="Times New Roman" pitchFamily="18" charset="0"/>
              </a:rPr>
              <a:t>3</a:t>
            </a:r>
            <a:endParaRPr lang="sk-SK" sz="3000" dirty="0" smtClean="0">
              <a:solidFill>
                <a:srgbClr val="663300"/>
              </a:solidFill>
              <a:latin typeface="Times New Roman" pitchFamily="18" charset="0"/>
            </a:endParaRPr>
          </a:p>
          <a:p>
            <a:pPr marL="344488" indent="-344488" algn="just" defTabSz="2960688"/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   </a:t>
            </a:r>
            <a:r>
              <a:rPr lang="en-GB" sz="3000" dirty="0" smtClean="0">
                <a:solidFill>
                  <a:srgbClr val="663300"/>
                </a:solidFill>
                <a:latin typeface="Times New Roman" pitchFamily="18" charset="0"/>
              </a:rPr>
              <a:t>The</a:t>
            </a:r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 </a:t>
            </a:r>
            <a:r>
              <a:rPr lang="en-GB" sz="3000" dirty="0" smtClean="0">
                <a:solidFill>
                  <a:srgbClr val="663300"/>
                </a:solidFill>
                <a:latin typeface="Times New Roman" pitchFamily="18" charset="0"/>
              </a:rPr>
              <a:t>question</a:t>
            </a:r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 </a:t>
            </a:r>
            <a:r>
              <a:rPr lang="en-US" sz="3000" dirty="0" smtClean="0">
                <a:solidFill>
                  <a:srgbClr val="663300"/>
                </a:solidFill>
                <a:latin typeface="Times New Roman" pitchFamily="18" charset="0"/>
              </a:rPr>
              <a:t> </a:t>
            </a:r>
            <a:r>
              <a:rPr lang="en-GB" sz="3000" dirty="0" smtClean="0">
                <a:solidFill>
                  <a:srgbClr val="663300"/>
                </a:solidFill>
                <a:latin typeface="Times New Roman" pitchFamily="18" charset="0"/>
              </a:rPr>
              <a:t>number</a:t>
            </a:r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 </a:t>
            </a:r>
            <a:r>
              <a:rPr lang="en-GB" sz="3000" dirty="0" smtClean="0">
                <a:solidFill>
                  <a:srgbClr val="663300"/>
                </a:solidFill>
                <a:latin typeface="Times New Roman" pitchFamily="18" charset="0"/>
              </a:rPr>
              <a:t>9 was the easiest </a:t>
            </a:r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(table 2.),Q = 13.16: </a:t>
            </a:r>
            <a:r>
              <a:rPr lang="en-US" sz="3000" dirty="0" smtClean="0">
                <a:solidFill>
                  <a:srgbClr val="663300"/>
                </a:solidFill>
                <a:latin typeface="Times New Roman" pitchFamily="18" charset="0"/>
              </a:rPr>
              <a:t>The differences between boiling</a:t>
            </a:r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 </a:t>
            </a:r>
            <a:r>
              <a:rPr lang="en-US" sz="3000" dirty="0" smtClean="0">
                <a:solidFill>
                  <a:srgbClr val="663300"/>
                </a:solidFill>
                <a:latin typeface="Times New Roman" pitchFamily="18" charset="0"/>
              </a:rPr>
              <a:t>and the solidification temperature</a:t>
            </a:r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s</a:t>
            </a:r>
            <a:r>
              <a:rPr lang="en-US" sz="3000" dirty="0" smtClean="0">
                <a:solidFill>
                  <a:srgbClr val="663300"/>
                </a:solidFill>
                <a:latin typeface="Times New Roman" pitchFamily="18" charset="0"/>
              </a:rPr>
              <a:t> of water  is</a:t>
            </a:r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: a) 0</a:t>
            </a:r>
            <a:r>
              <a:rPr lang="sk-SK" sz="3000" baseline="30000" dirty="0" smtClean="0">
                <a:solidFill>
                  <a:srgbClr val="663300"/>
                </a:solidFill>
                <a:latin typeface="Times New Roman" pitchFamily="18" charset="0"/>
              </a:rPr>
              <a:t>o</a:t>
            </a:r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C, b) 100</a:t>
            </a:r>
            <a:r>
              <a:rPr lang="sk-SK" sz="3000" baseline="30000" dirty="0" smtClean="0">
                <a:solidFill>
                  <a:srgbClr val="663300"/>
                </a:solidFill>
                <a:latin typeface="Times New Roman" pitchFamily="18" charset="0"/>
              </a:rPr>
              <a:t>o</a:t>
            </a:r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C , c) 273 K.</a:t>
            </a:r>
            <a:endParaRPr lang="sk-SK" sz="3000" baseline="30000" dirty="0" smtClean="0">
              <a:solidFill>
                <a:srgbClr val="663300"/>
              </a:solidFill>
              <a:latin typeface="Times New Roman" pitchFamily="18" charset="0"/>
            </a:endParaRPr>
          </a:p>
        </p:txBody>
      </p:sp>
      <p:sp>
        <p:nvSpPr>
          <p:cNvPr id="26635" name="Text Box 11"/>
          <p:cNvSpPr txBox="1">
            <a:spLocks noChangeArrowheads="1"/>
          </p:cNvSpPr>
          <p:nvPr/>
        </p:nvSpPr>
        <p:spPr bwMode="auto">
          <a:xfrm>
            <a:off x="2798982" y="1709643"/>
            <a:ext cx="15752598" cy="2074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3097" tIns="36549" rIns="73097" bIns="36549">
            <a:spAutoFit/>
          </a:bodyPr>
          <a:lstStyle/>
          <a:p>
            <a:pPr algn="ctr" defTabSz="2960688"/>
            <a:r>
              <a:rPr lang="en-GB" sz="3200" dirty="0">
                <a:solidFill>
                  <a:srgbClr val="C00000"/>
                </a:solidFill>
                <a:latin typeface="Times New Roman" pitchFamily="18" charset="0"/>
              </a:rPr>
              <a:t>Zuzana </a:t>
            </a:r>
            <a:r>
              <a:rPr lang="en-GB" sz="3200" dirty="0" err="1" smtClean="0">
                <a:solidFill>
                  <a:srgbClr val="C00000"/>
                </a:solidFill>
                <a:latin typeface="Times New Roman" pitchFamily="18" charset="0"/>
              </a:rPr>
              <a:t>Balázsiová</a:t>
            </a:r>
            <a:r>
              <a:rPr lang="en-US" sz="3200" dirty="0">
                <a:solidFill>
                  <a:srgbClr val="C00000"/>
                </a:solidFill>
                <a:latin typeface="Times New Roman" pitchFamily="18" charset="0"/>
              </a:rPr>
              <a:t/>
            </a:r>
            <a:br>
              <a:rPr lang="en-US" sz="3200" dirty="0">
                <a:solidFill>
                  <a:srgbClr val="C00000"/>
                </a:solidFill>
                <a:latin typeface="Times New Roman" pitchFamily="18" charset="0"/>
              </a:rPr>
            </a:br>
            <a:r>
              <a:rPr lang="en-GB" sz="3200" dirty="0" smtClean="0">
                <a:solidFill>
                  <a:srgbClr val="C00000"/>
                </a:solidFill>
                <a:latin typeface="Times New Roman" pitchFamily="18" charset="0"/>
              </a:rPr>
              <a:t>Institute</a:t>
            </a:r>
            <a:r>
              <a:rPr lang="en-US" sz="3200" dirty="0" smtClean="0">
                <a:solidFill>
                  <a:srgbClr val="C00000"/>
                </a:solidFill>
                <a:latin typeface="Times New Roman" pitchFamily="18" charset="0"/>
              </a:rPr>
              <a:t> </a:t>
            </a:r>
            <a:r>
              <a:rPr lang="en-US" sz="3200" dirty="0">
                <a:solidFill>
                  <a:srgbClr val="C00000"/>
                </a:solidFill>
                <a:latin typeface="Times New Roman" pitchFamily="18" charset="0"/>
              </a:rPr>
              <a:t>of Medical Physics, Biophysics, Informatics and Telemedicine,</a:t>
            </a:r>
            <a:r>
              <a:rPr lang="sk-SK" sz="3200" dirty="0">
                <a:solidFill>
                  <a:srgbClr val="C00000"/>
                </a:solidFill>
                <a:latin typeface="Times New Roman" pitchFamily="18" charset="0"/>
              </a:rPr>
              <a:t> </a:t>
            </a:r>
            <a:r>
              <a:rPr lang="en-US" sz="3200" dirty="0">
                <a:solidFill>
                  <a:srgbClr val="C00000"/>
                </a:solidFill>
                <a:latin typeface="Times New Roman" pitchFamily="18" charset="0"/>
              </a:rPr>
              <a:t>Comenius University, </a:t>
            </a:r>
            <a:endParaRPr lang="sk-SK" sz="3200" dirty="0" smtClean="0">
              <a:solidFill>
                <a:srgbClr val="C00000"/>
              </a:solidFill>
              <a:latin typeface="Times New Roman" pitchFamily="18" charset="0"/>
            </a:endParaRPr>
          </a:p>
          <a:p>
            <a:pPr algn="ctr" defTabSz="2960688"/>
            <a:r>
              <a:rPr lang="en-US" sz="3200" dirty="0" smtClean="0">
                <a:solidFill>
                  <a:srgbClr val="C00000"/>
                </a:solidFill>
                <a:latin typeface="Times New Roman" pitchFamily="18" charset="0"/>
              </a:rPr>
              <a:t>Faculty </a:t>
            </a:r>
            <a:r>
              <a:rPr lang="en-US" sz="3200" dirty="0">
                <a:solidFill>
                  <a:srgbClr val="C00000"/>
                </a:solidFill>
                <a:latin typeface="Times New Roman" pitchFamily="18" charset="0"/>
              </a:rPr>
              <a:t>of Medicine, </a:t>
            </a:r>
            <a:r>
              <a:rPr lang="en-US" sz="3400" dirty="0" smtClean="0">
                <a:solidFill>
                  <a:srgbClr val="C00000"/>
                </a:solidFill>
                <a:latin typeface="Times New Roman" pitchFamily="18" charset="0"/>
              </a:rPr>
              <a:t>Bratislava</a:t>
            </a:r>
            <a:r>
              <a:rPr lang="en-US" sz="3200" dirty="0">
                <a:solidFill>
                  <a:srgbClr val="C00000"/>
                </a:solidFill>
                <a:latin typeface="Times New Roman" pitchFamily="18" charset="0"/>
              </a:rPr>
              <a:t>, Slovak Republic,</a:t>
            </a:r>
            <a:br>
              <a:rPr lang="en-US" sz="3200" dirty="0">
                <a:solidFill>
                  <a:srgbClr val="C00000"/>
                </a:solidFill>
                <a:latin typeface="Times New Roman" pitchFamily="18" charset="0"/>
              </a:rPr>
            </a:br>
            <a:r>
              <a:rPr lang="en-US" sz="3200" dirty="0">
                <a:solidFill>
                  <a:srgbClr val="C00000"/>
                </a:solidFill>
                <a:latin typeface="Times New Roman" pitchFamily="18" charset="0"/>
              </a:rPr>
              <a:t> </a:t>
            </a:r>
            <a:r>
              <a:rPr lang="en-US" sz="3200" i="1" dirty="0">
                <a:solidFill>
                  <a:srgbClr val="C00000"/>
                </a:solidFill>
                <a:latin typeface="Times New Roman" pitchFamily="18" charset="0"/>
              </a:rPr>
              <a:t>e-mail: zuzana.balazsiova@fmed.uniba.sk</a:t>
            </a:r>
            <a:endParaRPr lang="sk-SK" sz="3200" i="1" dirty="0">
              <a:solidFill>
                <a:srgbClr val="C00000"/>
              </a:solidFill>
              <a:latin typeface="Times New Roman" pitchFamily="18" charset="0"/>
            </a:endParaRPr>
          </a:p>
        </p:txBody>
      </p:sp>
      <p:sp>
        <p:nvSpPr>
          <p:cNvPr id="26637" name="Text Box 13"/>
          <p:cNvSpPr txBox="1">
            <a:spLocks noChangeArrowheads="1"/>
          </p:cNvSpPr>
          <p:nvPr/>
        </p:nvSpPr>
        <p:spPr bwMode="auto">
          <a:xfrm>
            <a:off x="10836276" y="18752428"/>
            <a:ext cx="10001320" cy="6998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73097" tIns="36549" rIns="73097" bIns="36549">
            <a:spAutoFit/>
          </a:bodyPr>
          <a:lstStyle/>
          <a:p>
            <a:pPr algn="ctr" defTabSz="2960688"/>
            <a:r>
              <a:rPr lang="en-GB" sz="3000" b="1" dirty="0" smtClean="0">
                <a:solidFill>
                  <a:srgbClr val="C00000"/>
                </a:solidFill>
                <a:latin typeface="Times New Roman" pitchFamily="18" charset="0"/>
              </a:rPr>
              <a:t>Discussion</a:t>
            </a:r>
            <a:r>
              <a:rPr lang="sk-SK" sz="3000" b="1" dirty="0" smtClean="0">
                <a:solidFill>
                  <a:srgbClr val="C00000"/>
                </a:solidFill>
                <a:latin typeface="Times New Roman" pitchFamily="18" charset="0"/>
              </a:rPr>
              <a:t> </a:t>
            </a:r>
            <a:r>
              <a:rPr lang="sk-SK" sz="3000" b="1" dirty="0">
                <a:solidFill>
                  <a:srgbClr val="C00000"/>
                </a:solidFill>
                <a:latin typeface="Times New Roman" pitchFamily="18" charset="0"/>
              </a:rPr>
              <a:t>and </a:t>
            </a:r>
            <a:r>
              <a:rPr lang="en-GB" sz="3000" b="1" dirty="0" smtClean="0">
                <a:solidFill>
                  <a:srgbClr val="C00000"/>
                </a:solidFill>
                <a:latin typeface="Times New Roman" pitchFamily="18" charset="0"/>
              </a:rPr>
              <a:t>conclusion</a:t>
            </a:r>
          </a:p>
          <a:p>
            <a:pPr algn="just" defTabSz="2960688"/>
            <a:r>
              <a:rPr lang="en-GB" sz="3000" dirty="0" smtClean="0">
                <a:solidFill>
                  <a:srgbClr val="663300"/>
                </a:solidFill>
                <a:latin typeface="Times New Roman" pitchFamily="18" charset="0"/>
              </a:rPr>
              <a:t>We found, that classical methods used for teaching of</a:t>
            </a:r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 </a:t>
            </a:r>
            <a:r>
              <a:rPr lang="en-GB" sz="3000" dirty="0" smtClean="0">
                <a:solidFill>
                  <a:srgbClr val="663300"/>
                </a:solidFill>
                <a:latin typeface="Times New Roman" pitchFamily="18" charset="0"/>
              </a:rPr>
              <a:t>physics in secondary and high school in the past are insufficient for permanent obtaining</a:t>
            </a:r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 </a:t>
            </a:r>
            <a:r>
              <a:rPr lang="en-GB" sz="3000" dirty="0" smtClean="0">
                <a:solidFill>
                  <a:srgbClr val="663300"/>
                </a:solidFill>
                <a:latin typeface="Times New Roman" pitchFamily="18" charset="0"/>
              </a:rPr>
              <a:t>of knowledge by students. In the future, this knowledge </a:t>
            </a:r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are </a:t>
            </a:r>
            <a:r>
              <a:rPr lang="en-GB" sz="3000" dirty="0" smtClean="0">
                <a:solidFill>
                  <a:srgbClr val="663300"/>
                </a:solidFill>
                <a:latin typeface="Times New Roman" pitchFamily="18" charset="0"/>
              </a:rPr>
              <a:t>often miss</a:t>
            </a:r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i</a:t>
            </a:r>
            <a:r>
              <a:rPr lang="en-GB" sz="3000" dirty="0" err="1" smtClean="0">
                <a:solidFill>
                  <a:srgbClr val="663300"/>
                </a:solidFill>
                <a:latin typeface="Times New Roman" pitchFamily="18" charset="0"/>
              </a:rPr>
              <a:t>ng</a:t>
            </a:r>
            <a:r>
              <a:rPr lang="en-GB" sz="3000" dirty="0" smtClean="0">
                <a:solidFill>
                  <a:srgbClr val="663300"/>
                </a:solidFill>
                <a:latin typeface="Times New Roman" pitchFamily="18" charset="0"/>
              </a:rPr>
              <a:t> in practice. Due</a:t>
            </a:r>
            <a:r>
              <a:rPr lang="en-US" sz="3000" dirty="0" smtClean="0">
                <a:solidFill>
                  <a:srgbClr val="663300"/>
                </a:solidFill>
                <a:latin typeface="Times New Roman" pitchFamily="18" charset="0"/>
              </a:rPr>
              <a:t> to intensive forgetting, students cannot recover the basic concepts of the learned topics even after solving of a nursing problem. We believe, using ICT in physics teaching </a:t>
            </a:r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in</a:t>
            </a:r>
            <a:r>
              <a:rPr lang="en-US" sz="3000" dirty="0" smtClean="0">
                <a:solidFill>
                  <a:srgbClr val="663300"/>
                </a:solidFill>
                <a:latin typeface="Times New Roman" pitchFamily="18" charset="0"/>
              </a:rPr>
              <a:t> all education levels strengthen the</a:t>
            </a:r>
            <a:r>
              <a:rPr lang="en-GB" sz="3000" dirty="0" err="1" smtClean="0">
                <a:solidFill>
                  <a:srgbClr val="663300"/>
                </a:solidFill>
                <a:latin typeface="Times New Roman" pitchFamily="18" charset="0"/>
              </a:rPr>
              <a:t>ir</a:t>
            </a:r>
            <a:r>
              <a:rPr lang="en-US" sz="3000" dirty="0" smtClean="0">
                <a:solidFill>
                  <a:srgbClr val="663300"/>
                </a:solidFill>
                <a:latin typeface="Times New Roman" pitchFamily="18" charset="0"/>
              </a:rPr>
              <a:t> ability </a:t>
            </a:r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to </a:t>
            </a:r>
            <a:r>
              <a:rPr lang="en-GB" sz="3000" dirty="0" smtClean="0">
                <a:solidFill>
                  <a:srgbClr val="663300"/>
                </a:solidFill>
                <a:latin typeface="Times New Roman" pitchFamily="18" charset="0"/>
              </a:rPr>
              <a:t>solve</a:t>
            </a:r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 </a:t>
            </a:r>
            <a:r>
              <a:rPr lang="en-GB" sz="3000" dirty="0" smtClean="0">
                <a:solidFill>
                  <a:srgbClr val="663300"/>
                </a:solidFill>
                <a:latin typeface="Times New Roman" pitchFamily="18" charset="0"/>
              </a:rPr>
              <a:t>problems</a:t>
            </a:r>
            <a:r>
              <a:rPr lang="en-US" sz="3000" dirty="0" smtClean="0">
                <a:solidFill>
                  <a:srgbClr val="663300"/>
                </a:solidFill>
                <a:latin typeface="Times New Roman" pitchFamily="18" charset="0"/>
              </a:rPr>
              <a:t>, improve the process of learning and self-learning, students understand</a:t>
            </a:r>
            <a:r>
              <a:rPr lang="en-GB" sz="3000" dirty="0" err="1" smtClean="0">
                <a:solidFill>
                  <a:srgbClr val="663300"/>
                </a:solidFill>
                <a:latin typeface="Times New Roman" pitchFamily="18" charset="0"/>
              </a:rPr>
              <a:t>ing</a:t>
            </a:r>
            <a:r>
              <a:rPr lang="en-US" sz="3000" dirty="0" smtClean="0">
                <a:solidFill>
                  <a:srgbClr val="663300"/>
                </a:solidFill>
                <a:latin typeface="Times New Roman" pitchFamily="18" charset="0"/>
              </a:rPr>
              <a:t> the practical importance of physics and improve their</a:t>
            </a:r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 </a:t>
            </a:r>
            <a:r>
              <a:rPr lang="en-US" sz="3000" dirty="0" smtClean="0">
                <a:solidFill>
                  <a:srgbClr val="663300"/>
                </a:solidFill>
                <a:latin typeface="Times New Roman" pitchFamily="18" charset="0"/>
              </a:rPr>
              <a:t>ability to communicate (</a:t>
            </a:r>
            <a:r>
              <a:rPr lang="en-GB" sz="3000" dirty="0" err="1" smtClean="0">
                <a:solidFill>
                  <a:srgbClr val="663300"/>
                </a:solidFill>
                <a:latin typeface="Times New Roman" pitchFamily="18" charset="0"/>
              </a:rPr>
              <a:t>Kalaš</a:t>
            </a:r>
            <a:r>
              <a:rPr lang="en-GB" sz="3000" dirty="0" smtClean="0">
                <a:solidFill>
                  <a:srgbClr val="663300"/>
                </a:solidFill>
                <a:latin typeface="Times New Roman" pitchFamily="18" charset="0"/>
              </a:rPr>
              <a:t>, 2000). Poor elementary physical knowledge may indicate an inadequate technical, physical and computer skills of nurses and thus reduced ability to utilize in the fullest extent ICT in nursing practice.</a:t>
            </a:r>
            <a:endParaRPr lang="sk-SK" sz="3000" dirty="0" smtClean="0">
              <a:solidFill>
                <a:srgbClr val="663300"/>
              </a:solidFill>
              <a:latin typeface="Times New Roman" pitchFamily="18" charset="0"/>
            </a:endParaRPr>
          </a:p>
        </p:txBody>
      </p:sp>
      <p:sp>
        <p:nvSpPr>
          <p:cNvPr id="26641" name="Text Box 17"/>
          <p:cNvSpPr txBox="1">
            <a:spLocks noChangeArrowheads="1"/>
          </p:cNvSpPr>
          <p:nvPr/>
        </p:nvSpPr>
        <p:spPr bwMode="auto">
          <a:xfrm>
            <a:off x="10836276" y="26254269"/>
            <a:ext cx="9787006" cy="1458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73097" tIns="36549" rIns="73097" bIns="36549">
            <a:spAutoFit/>
          </a:bodyPr>
          <a:lstStyle/>
          <a:p>
            <a:pPr algn="just" defTabSz="2960688"/>
            <a:r>
              <a:rPr lang="en-GB" sz="3000" dirty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Contribution was supported by GP KEGA Ministry of Education, Science, Research and Sport of the Slovak Republic № 052UK-4/2013</a:t>
            </a:r>
            <a:r>
              <a:rPr lang="en-GB" sz="3000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sk-SK" sz="3000" dirty="0">
              <a:solidFill>
                <a:srgbClr val="66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 Box 19"/>
          <p:cNvSpPr txBox="1">
            <a:spLocks noChangeArrowheads="1"/>
          </p:cNvSpPr>
          <p:nvPr/>
        </p:nvSpPr>
        <p:spPr bwMode="auto">
          <a:xfrm>
            <a:off x="477766" y="4281411"/>
            <a:ext cx="20359830" cy="1458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73097" tIns="36549" rIns="73097" bIns="36549">
            <a:spAutoFit/>
          </a:bodyPr>
          <a:lstStyle/>
          <a:p>
            <a:pPr algn="ctr" defTabSz="2960688"/>
            <a:r>
              <a:rPr lang="en-GB" sz="3000" b="1" dirty="0" smtClean="0">
                <a:solidFill>
                  <a:srgbClr val="C00000"/>
                </a:solidFill>
                <a:latin typeface="Times New Roman" pitchFamily="18" charset="0"/>
              </a:rPr>
              <a:t>Introduction</a:t>
            </a:r>
          </a:p>
          <a:p>
            <a:pPr algn="just" defTabSz="2960688"/>
            <a:r>
              <a:rPr lang="en-GB" sz="3000" dirty="0" smtClean="0">
                <a:solidFill>
                  <a:srgbClr val="663300"/>
                </a:solidFill>
                <a:latin typeface="Times New Roman" pitchFamily="18" charset="0"/>
              </a:rPr>
              <a:t>This paper presents a part of analysis of test results of part-time students of Nursing. Target of test was </a:t>
            </a:r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to </a:t>
            </a:r>
            <a:r>
              <a:rPr lang="en-GB" sz="3000" dirty="0" smtClean="0">
                <a:solidFill>
                  <a:srgbClr val="663300"/>
                </a:solidFill>
                <a:latin typeface="Times New Roman" pitchFamily="18" charset="0"/>
              </a:rPr>
              <a:t>determinate</a:t>
            </a:r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 </a:t>
            </a:r>
            <a:r>
              <a:rPr lang="en-GB" sz="3000" dirty="0" smtClean="0">
                <a:solidFill>
                  <a:srgbClr val="663300"/>
                </a:solidFill>
                <a:latin typeface="Times New Roman" pitchFamily="18" charset="0"/>
              </a:rPr>
              <a:t>the</a:t>
            </a:r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 </a:t>
            </a:r>
            <a:r>
              <a:rPr lang="en-GB" sz="3000" dirty="0" smtClean="0">
                <a:solidFill>
                  <a:srgbClr val="663300"/>
                </a:solidFill>
                <a:latin typeface="Times New Roman" pitchFamily="18" charset="0"/>
              </a:rPr>
              <a:t>level of basic physical knowledge. We found, that permanent acquisition of physical knowledge by students is </a:t>
            </a:r>
            <a:r>
              <a:rPr lang="en-GB" sz="3000" dirty="0" err="1" smtClean="0">
                <a:solidFill>
                  <a:srgbClr val="663300"/>
                </a:solidFill>
                <a:latin typeface="Times New Roman" pitchFamily="18" charset="0"/>
              </a:rPr>
              <a:t>i</a:t>
            </a:r>
            <a:r>
              <a:rPr lang="sk-SK" sz="3000" dirty="0" smtClean="0">
                <a:solidFill>
                  <a:srgbClr val="663300"/>
                </a:solidFill>
                <a:latin typeface="Times New Roman" pitchFamily="18" charset="0"/>
              </a:rPr>
              <a:t>n</a:t>
            </a:r>
            <a:r>
              <a:rPr lang="en-GB" sz="3000" dirty="0" smtClean="0">
                <a:solidFill>
                  <a:srgbClr val="663300"/>
                </a:solidFill>
                <a:latin typeface="Times New Roman" pitchFamily="18" charset="0"/>
              </a:rPr>
              <a:t>sufficient. </a:t>
            </a:r>
            <a:endParaRPr lang="en-GB" sz="3000" dirty="0">
              <a:solidFill>
                <a:srgbClr val="663300"/>
              </a:solidFill>
              <a:latin typeface="Times New Roman" pitchFamily="18" charset="0"/>
            </a:endParaRPr>
          </a:p>
        </p:txBody>
      </p:sp>
      <p:graphicFrame>
        <p:nvGraphicFramePr>
          <p:cNvPr id="14" name="Tabuľka 13"/>
          <p:cNvGraphicFramePr>
            <a:graphicFrameLocks noGrp="1"/>
          </p:cNvGraphicFramePr>
          <p:nvPr/>
        </p:nvGraphicFramePr>
        <p:xfrm>
          <a:off x="10979152" y="15139987"/>
          <a:ext cx="8715436" cy="3103252"/>
        </p:xfrm>
        <a:graphic>
          <a:graphicData uri="http://schemas.openxmlformats.org/drawingml/2006/table">
            <a:tbl>
              <a:tblPr/>
              <a:tblGrid>
                <a:gridCol w="500066"/>
                <a:gridCol w="857256"/>
                <a:gridCol w="928694"/>
                <a:gridCol w="857256"/>
                <a:gridCol w="928694"/>
                <a:gridCol w="928694"/>
                <a:gridCol w="857256"/>
                <a:gridCol w="1000132"/>
                <a:gridCol w="857256"/>
                <a:gridCol w="1000132"/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sk-SK" sz="2400" dirty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9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400" b="1" noProof="0" dirty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Number of task</a:t>
                      </a:r>
                      <a:endParaRPr lang="en-GB" sz="2400" noProof="0" dirty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</a:tr>
              <a:tr h="57950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sk-SK" sz="2400" dirty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 dirty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sk-SK" sz="2400" dirty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 b="0" i="0" baseline="0" dirty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sk-SK" sz="2400" b="0" i="0" baseline="0" dirty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 dirty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sk-SK" sz="2400" dirty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 dirty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sk-SK" sz="2400" dirty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 dirty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sk-SK" sz="2400" dirty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2400" dirty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sk-SK" sz="2400" dirty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 dirty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7</a:t>
                      </a:r>
                      <a:endParaRPr lang="sk-SK" sz="2400" dirty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 dirty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8</a:t>
                      </a:r>
                      <a:endParaRPr lang="sk-SK" sz="2400" dirty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 b="0" i="0" baseline="0" dirty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9</a:t>
                      </a:r>
                      <a:endParaRPr lang="sk-SK" sz="2400" b="0" i="0" baseline="0" dirty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9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 b="1" dirty="0" err="1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n</a:t>
                      </a:r>
                      <a:r>
                        <a:rPr lang="sk-SK" sz="2400" b="1" baseline="-25000" dirty="0" err="1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c</a:t>
                      </a:r>
                      <a:endParaRPr lang="sk-SK" sz="2400" dirty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86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 dirty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180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 dirty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79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174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 dirty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107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 dirty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91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 dirty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53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 dirty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120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 dirty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231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9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 b="1" dirty="0" err="1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n</a:t>
                      </a:r>
                      <a:r>
                        <a:rPr lang="sk-SK" sz="2400" b="1" baseline="-25000" dirty="0" err="1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ic</a:t>
                      </a:r>
                      <a:endParaRPr lang="sk-SK" sz="2400" dirty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180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86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187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92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159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 dirty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175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 dirty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213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 dirty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146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 dirty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35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9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 b="1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p</a:t>
                      </a:r>
                      <a:endParaRPr lang="sk-SK" sz="240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 dirty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0.32</a:t>
                      </a:r>
                      <a:endParaRPr lang="sk-SK" sz="2400" dirty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 dirty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0.68</a:t>
                      </a:r>
                      <a:endParaRPr lang="sk-SK" sz="2400" dirty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 dirty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0.30</a:t>
                      </a:r>
                      <a:endParaRPr lang="sk-SK" sz="2400" dirty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 dirty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0.65</a:t>
                      </a:r>
                      <a:endParaRPr lang="sk-SK" sz="2400" dirty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 dirty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0.40</a:t>
                      </a:r>
                      <a:endParaRPr lang="sk-SK" sz="2400" dirty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 dirty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0.34</a:t>
                      </a:r>
                      <a:endParaRPr lang="sk-SK" sz="2400" dirty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 dirty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0.20</a:t>
                      </a:r>
                      <a:endParaRPr lang="sk-SK" sz="2400" dirty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 dirty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0.45</a:t>
                      </a:r>
                      <a:endParaRPr lang="sk-SK" sz="2400" dirty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 dirty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0.87</a:t>
                      </a:r>
                      <a:endParaRPr lang="sk-SK" sz="2400" dirty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9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 b="1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q</a:t>
                      </a:r>
                      <a:endParaRPr lang="sk-SK" sz="240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 dirty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0.68</a:t>
                      </a:r>
                      <a:endParaRPr lang="sk-SK" sz="2400" dirty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 dirty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0.32</a:t>
                      </a:r>
                      <a:endParaRPr lang="sk-SK" sz="2400" dirty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 dirty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0.70</a:t>
                      </a:r>
                      <a:endParaRPr lang="sk-SK" sz="2400" dirty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 dirty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0.35</a:t>
                      </a:r>
                      <a:endParaRPr lang="sk-SK" sz="2400" dirty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 dirty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0.60</a:t>
                      </a:r>
                      <a:endParaRPr lang="sk-SK" sz="2400" dirty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 dirty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0.66</a:t>
                      </a:r>
                      <a:endParaRPr lang="sk-SK" sz="2400" dirty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 dirty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0.80</a:t>
                      </a:r>
                      <a:endParaRPr lang="sk-SK" sz="2400" dirty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 dirty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0.55</a:t>
                      </a:r>
                      <a:endParaRPr lang="sk-SK" sz="2400" dirty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 dirty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0.13</a:t>
                      </a:r>
                      <a:endParaRPr lang="sk-SK" sz="2400" dirty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9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 b="1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Q</a:t>
                      </a:r>
                      <a:endParaRPr lang="sk-SK" sz="240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 dirty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67.67</a:t>
                      </a:r>
                      <a:endParaRPr lang="sk-SK" sz="2400" dirty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 dirty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32.33</a:t>
                      </a:r>
                      <a:endParaRPr lang="sk-SK" sz="2400" dirty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 dirty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70.30</a:t>
                      </a:r>
                      <a:endParaRPr lang="sk-SK" sz="2400" dirty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 dirty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34.59</a:t>
                      </a:r>
                      <a:endParaRPr lang="sk-SK" sz="2400" dirty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 dirty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59.77</a:t>
                      </a:r>
                      <a:endParaRPr lang="sk-SK" sz="2400" dirty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 dirty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65.79</a:t>
                      </a:r>
                      <a:endParaRPr lang="sk-SK" sz="2400" dirty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 dirty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80.08</a:t>
                      </a:r>
                      <a:endParaRPr lang="sk-SK" sz="2400" dirty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 dirty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54.89</a:t>
                      </a:r>
                      <a:endParaRPr lang="sk-SK" sz="2400" dirty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sk-SK" sz="2400" dirty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13.16</a:t>
                      </a:r>
                      <a:endParaRPr lang="sk-SK" sz="2400" dirty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10621962" y="13282599"/>
            <a:ext cx="10215634" cy="1939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686" tIns="45843" rIns="91686" bIns="45843">
            <a:spAutoFit/>
          </a:bodyPr>
          <a:lstStyle/>
          <a:p>
            <a:pPr marL="344488" indent="-344488" algn="just" defTabSz="2960688"/>
            <a:r>
              <a:rPr lang="sk-SK" sz="2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   Table 2 </a:t>
            </a:r>
            <a:r>
              <a:rPr lang="en-GB" sz="2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Properties of physical </a:t>
            </a:r>
            <a:r>
              <a:rPr lang="sk-SK" sz="2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part </a:t>
            </a:r>
            <a:r>
              <a:rPr lang="en-GB" sz="2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of didactic test. Legend: </a:t>
            </a:r>
            <a:r>
              <a:rPr lang="sk-SK" sz="2400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sk-SK" sz="2400" baseline="-25000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sk-SK" sz="2400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GB" sz="2400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number of correct answers, n</a:t>
            </a:r>
            <a:r>
              <a:rPr lang="sk-SK" sz="2400" baseline="-25000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ic</a:t>
            </a:r>
            <a:r>
              <a:rPr lang="en-GB" sz="2400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– number of incorrect or missing answers</a:t>
            </a:r>
            <a:r>
              <a:rPr lang="sk-SK" sz="2400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,  p – </a:t>
            </a:r>
            <a:r>
              <a:rPr lang="en-US" sz="2400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the proportion of students who solved the task correctly in the test</a:t>
            </a:r>
            <a:r>
              <a:rPr lang="sk-SK" sz="2400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, q – </a:t>
            </a:r>
            <a:r>
              <a:rPr lang="en-US" sz="2400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the proportion of students who solved the task </a:t>
            </a:r>
            <a:r>
              <a:rPr lang="sk-SK" sz="2400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sz="2400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correctly </a:t>
            </a:r>
            <a:r>
              <a:rPr lang="sk-SK" sz="2400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or </a:t>
            </a:r>
            <a:r>
              <a:rPr lang="en-GB" sz="2400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did not solved </a:t>
            </a:r>
            <a:r>
              <a:rPr lang="en-US" sz="2400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in the test</a:t>
            </a:r>
            <a:r>
              <a:rPr lang="sk-SK" sz="2400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, Q –</a:t>
            </a:r>
            <a:r>
              <a:rPr lang="en-GB" sz="2400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coefficient of difficulty</a:t>
            </a:r>
            <a:r>
              <a:rPr lang="sk-SK" sz="2400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GB" sz="2400" dirty="0" smtClean="0">
              <a:solidFill>
                <a:srgbClr val="66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Graf 15"/>
          <p:cNvGraphicFramePr/>
          <p:nvPr/>
        </p:nvGraphicFramePr>
        <p:xfrm>
          <a:off x="11050590" y="6067361"/>
          <a:ext cx="9572692" cy="62151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Tabuľka 16"/>
          <p:cNvGraphicFramePr>
            <a:graphicFrameLocks noGrp="1"/>
          </p:cNvGraphicFramePr>
          <p:nvPr/>
        </p:nvGraphicFramePr>
        <p:xfrm>
          <a:off x="549204" y="15854367"/>
          <a:ext cx="6572296" cy="4643470"/>
        </p:xfrm>
        <a:graphic>
          <a:graphicData uri="http://schemas.openxmlformats.org/drawingml/2006/table">
            <a:tbl>
              <a:tblPr/>
              <a:tblGrid>
                <a:gridCol w="2571768"/>
                <a:gridCol w="4000528"/>
              </a:tblGrid>
              <a:tr h="5572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b="1" baseline="0" noProof="0" dirty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Number of task</a:t>
                      </a:r>
                      <a:endParaRPr lang="en-GB" sz="2400" b="1" baseline="0" noProof="0" dirty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400" b="1" baseline="0" noProof="0" dirty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Topic of task</a:t>
                      </a:r>
                      <a:endParaRPr lang="en-GB" sz="2400" b="1" baseline="0" noProof="0" dirty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noProof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en-GB" sz="2400" noProof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400" noProof="0" dirty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surface tension</a:t>
                      </a:r>
                      <a:endParaRPr lang="en-GB" sz="2400" noProof="0" dirty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noProof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GB" sz="2400" noProof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400" noProof="0" dirty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pressure, Pascal law</a:t>
                      </a:r>
                      <a:endParaRPr lang="en-GB" sz="2400" noProof="0" dirty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noProof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endParaRPr lang="en-GB" sz="2400" noProof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400" noProof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osmosis</a:t>
                      </a:r>
                      <a:endParaRPr lang="en-GB" sz="2400" noProof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noProof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en-GB" sz="2400" noProof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400" noProof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frequency</a:t>
                      </a:r>
                      <a:endParaRPr lang="en-GB" sz="2400" noProof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noProof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5</a:t>
                      </a:r>
                      <a:endParaRPr lang="en-GB" sz="2400" noProof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400" noProof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sound</a:t>
                      </a:r>
                      <a:endParaRPr lang="en-GB" sz="2400" noProof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noProof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6</a:t>
                      </a:r>
                      <a:endParaRPr lang="en-GB" sz="2400" noProof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400" noProof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center of gravity</a:t>
                      </a:r>
                      <a:endParaRPr lang="en-GB" sz="2400" noProof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noProof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7</a:t>
                      </a:r>
                      <a:endParaRPr lang="en-GB" sz="2400" noProof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400" noProof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conversion of physical units</a:t>
                      </a:r>
                      <a:endParaRPr lang="en-GB" sz="2400" noProof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noProof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8</a:t>
                      </a:r>
                      <a:endParaRPr lang="en-GB" sz="2400" noProof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400" noProof="0" dirty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gravity force</a:t>
                      </a:r>
                      <a:endParaRPr lang="en-GB" sz="2400" noProof="0" dirty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k-SK" sz="240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2400" noProof="0" dirty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melting</a:t>
                      </a:r>
                      <a:r>
                        <a:rPr lang="sk-SK" sz="2400" dirty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, </a:t>
                      </a:r>
                      <a:r>
                        <a:rPr lang="en-GB" sz="2400" noProof="0" dirty="0" smtClean="0">
                          <a:solidFill>
                            <a:srgbClr val="663300"/>
                          </a:solidFill>
                          <a:latin typeface="Times New Roman"/>
                          <a:ea typeface="Times New Roman"/>
                        </a:rPr>
                        <a:t>freezing</a:t>
                      </a:r>
                      <a:endParaRPr lang="en-GB" sz="2400" noProof="0" dirty="0">
                        <a:solidFill>
                          <a:srgbClr val="6633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69846" y="15454009"/>
            <a:ext cx="9694860" cy="400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686" tIns="45843" rIns="91686" bIns="45843">
            <a:spAutoFit/>
          </a:bodyPr>
          <a:lstStyle/>
          <a:p>
            <a:pPr marL="344488" indent="-344488" algn="just" defTabSz="2960688"/>
            <a:r>
              <a:rPr lang="sk-SK" sz="2000" b="1" dirty="0" smtClean="0">
                <a:solidFill>
                  <a:srgbClr val="663300"/>
                </a:solidFill>
              </a:rPr>
              <a:t>    </a:t>
            </a:r>
            <a:r>
              <a:rPr lang="sk-SK" sz="2000" b="1" smtClean="0">
                <a:solidFill>
                  <a:srgbClr val="663300"/>
                </a:solidFill>
              </a:rPr>
              <a:t>Table 1 </a:t>
            </a:r>
            <a:r>
              <a:rPr lang="en-GB" sz="2000" b="1" smtClean="0">
                <a:solidFill>
                  <a:srgbClr val="663300"/>
                </a:solidFill>
              </a:rPr>
              <a:t>Focus </a:t>
            </a:r>
            <a:r>
              <a:rPr lang="en-GB" sz="2000" b="1" dirty="0" smtClean="0">
                <a:solidFill>
                  <a:srgbClr val="663300"/>
                </a:solidFill>
              </a:rPr>
              <a:t>questions in the test.</a:t>
            </a:r>
            <a:endParaRPr lang="en-GB" sz="2000" dirty="0" smtClean="0">
              <a:solidFill>
                <a:srgbClr val="663300"/>
              </a:solidFill>
            </a:endParaRP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10621962" y="12282467"/>
            <a:ext cx="9694860" cy="831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686" tIns="45843" rIns="91686" bIns="45843">
            <a:spAutoFit/>
          </a:bodyPr>
          <a:lstStyle/>
          <a:p>
            <a:pPr marL="344488" indent="-344488" algn="just" defTabSz="2960688"/>
            <a:r>
              <a:rPr lang="en-GB" sz="2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   Fig. </a:t>
            </a:r>
            <a:r>
              <a:rPr lang="sk-SK" sz="2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en-GB" sz="2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Success rate of students for each task.</a:t>
            </a:r>
            <a:r>
              <a:rPr lang="sk-SK" sz="2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Standard </a:t>
            </a:r>
            <a:r>
              <a:rPr lang="en-GB" sz="2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error</a:t>
            </a:r>
            <a:r>
              <a:rPr lang="sk-SK" sz="2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sk-SK" sz="2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drawn</a:t>
            </a:r>
            <a:r>
              <a:rPr lang="sk-SK" sz="2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GB" sz="2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sk-SK" sz="2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graph</a:t>
            </a:r>
            <a:r>
              <a:rPr lang="sk-SK" sz="2400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GB" sz="2400" dirty="0" smtClean="0">
              <a:solidFill>
                <a:srgbClr val="66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Obdĺžnik 19"/>
          <p:cNvSpPr/>
          <p:nvPr/>
        </p:nvSpPr>
        <p:spPr>
          <a:xfrm>
            <a:off x="477766" y="28318462"/>
            <a:ext cx="2050270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000" b="1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References</a:t>
            </a:r>
            <a:r>
              <a:rPr lang="sk-SK" sz="2000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sk-SK" sz="2000" cap="all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Balázsiová</a:t>
            </a:r>
            <a:r>
              <a:rPr lang="sk-SK" sz="2000" cap="all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sk-SK" sz="2000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Z. 2012. Koncepcia výučby biofyziky v študijnom programe ošetrovateľstvo. [</a:t>
            </a:r>
            <a:r>
              <a:rPr lang="en-GB" sz="2000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Conception of biophysics in bachelor nursing degree program] Dissertation thesis.</a:t>
            </a:r>
            <a:r>
              <a:rPr lang="sk-SK" sz="2000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Martin: JLFUK, Slovak Republic,810 p. </a:t>
            </a:r>
          </a:p>
          <a:p>
            <a:r>
              <a:rPr lang="sk-SK" sz="2000" cap="all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Kalaš</a:t>
            </a:r>
            <a:r>
              <a:rPr lang="sk-SK" sz="2000" cap="all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sk-SK" sz="2000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 I. 2000. Čo ponúkajú informačné a komunikačné technológie iným predmetom. [</a:t>
            </a:r>
            <a:r>
              <a:rPr lang="en-GB" sz="2000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What offer ICT for other subject?] Proceedings of the Conference </a:t>
            </a:r>
            <a:r>
              <a:rPr lang="en-GB" sz="2000" dirty="0" err="1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Infovek</a:t>
            </a:r>
            <a:r>
              <a:rPr lang="en-GB" sz="2000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. 2000</a:t>
            </a:r>
            <a:r>
              <a:rPr lang="sk-SK" sz="2000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[online] [cit.2014-05-02]</a:t>
            </a:r>
            <a:r>
              <a:rPr lang="sk-SK" sz="2000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: http://www.infovek.sk/archivwebu/konferencia/2000/zbornik.html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dvolený návrh">
  <a:themeElements>
    <a:clrScheme name="Predvolený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dvolený návr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29606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k-SK" sz="5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29606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k-SK" sz="5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edvolený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volený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volený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volený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volený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dvolený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dvolený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ív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ív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1711</TotalTime>
  <Words>726</Words>
  <Application>Microsoft Office PowerPoint</Application>
  <PresentationFormat>Vlastná</PresentationFormat>
  <Paragraphs>107</Paragraphs>
  <Slides>1</Slides>
  <Notes>1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2" baseType="lpstr">
      <vt:lpstr>Predvolený návrh</vt:lpstr>
      <vt:lpstr>Basics for innovation of teaching process of biophysics in nursing supported by ICT</vt:lpstr>
    </vt:vector>
  </TitlesOfParts>
  <Company>FMED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ANALYSIS OF THE NURSING PRACTICE PROBLEM SOLVING IN THE CONTEXT OF A COMPREHENSIVE SOLUTION OF NURSING PROBLEMS USING PHYSICAL KNOWLEDGE  Zuzana Balázsiová  Department of Medical Physics, Biophysics, Informatics and Telemedicine, Comenius University, Faculty of Medicine, Bratislava, Slovak Republic,  e-mail: zuzana.balazsiova@fmed.uniba.sk</dc:title>
  <dc:creator>zuzana.balazsiova</dc:creator>
  <cp:lastModifiedBy>zuzana.balazsiova</cp:lastModifiedBy>
  <cp:revision>144</cp:revision>
  <dcterms:created xsi:type="dcterms:W3CDTF">2012-06-08T08:31:11Z</dcterms:created>
  <dcterms:modified xsi:type="dcterms:W3CDTF">2014-06-23T08:11:11Z</dcterms:modified>
</cp:coreProperties>
</file>