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31" r:id="rId2"/>
    <p:sldMasterId id="2147483858" r:id="rId3"/>
    <p:sldMasterId id="2147483942" r:id="rId4"/>
  </p:sldMasterIdLst>
  <p:notesMasterIdLst>
    <p:notesMasterId r:id="rId28"/>
  </p:notesMasterIdLst>
  <p:handoutMasterIdLst>
    <p:handoutMasterId r:id="rId29"/>
  </p:handoutMasterIdLst>
  <p:sldIdLst>
    <p:sldId id="257" r:id="rId5"/>
    <p:sldId id="292" r:id="rId6"/>
    <p:sldId id="260" r:id="rId7"/>
    <p:sldId id="259" r:id="rId8"/>
    <p:sldId id="266" r:id="rId9"/>
    <p:sldId id="261" r:id="rId10"/>
    <p:sldId id="262" r:id="rId11"/>
    <p:sldId id="283" r:id="rId12"/>
    <p:sldId id="282" r:id="rId13"/>
    <p:sldId id="284" r:id="rId14"/>
    <p:sldId id="294" r:id="rId15"/>
    <p:sldId id="293" r:id="rId16"/>
    <p:sldId id="263" r:id="rId17"/>
    <p:sldId id="288" r:id="rId18"/>
    <p:sldId id="286" r:id="rId19"/>
    <p:sldId id="289" r:id="rId20"/>
    <p:sldId id="287" r:id="rId21"/>
    <p:sldId id="290" r:id="rId22"/>
    <p:sldId id="264" r:id="rId23"/>
    <p:sldId id="279" r:id="rId24"/>
    <p:sldId id="296" r:id="rId25"/>
    <p:sldId id="295" r:id="rId26"/>
    <p:sldId id="281" r:id="rId27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8D4B"/>
    <a:srgbClr val="FF9900"/>
    <a:srgbClr val="003399"/>
    <a:srgbClr val="FF0000"/>
    <a:srgbClr val="66CCFF"/>
    <a:srgbClr val="CC6600"/>
    <a:srgbClr val="FF7171"/>
    <a:srgbClr val="FF7D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609" autoAdjust="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9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uzana.balazsiova\Desktop\fyz%20gram%20zachranari_kopi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_rok_programu_Microsoft_Excel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uzana.balazsiova\Desktop\fyz%20gram%20zachranari_kopi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uzana.balazsiova\Desktop\fyz%20gram%20zachranari_kopi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uzana.balazsiova\Desktop\fyz%20gram%20zachranari_kopi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/>
              <a:t>Comparison of the results of students from all participating universities (p=0.45)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510464"/>
        <c:axId val="229192336"/>
      </c:barChart>
      <c:catAx>
        <c:axId val="192510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/>
                  <a:t>City/town (number of students)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29192336"/>
        <c:crosses val="autoZero"/>
        <c:auto val="1"/>
        <c:lblAlgn val="ctr"/>
        <c:lblOffset val="100"/>
        <c:noMultiLvlLbl val="0"/>
      </c:catAx>
      <c:valAx>
        <c:axId val="229192336"/>
        <c:scaling>
          <c:orientation val="minMax"/>
          <c:max val="1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Average number of points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925104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2000" dirty="0" err="1"/>
              <a:t>Comparison</a:t>
            </a:r>
            <a:r>
              <a:rPr lang="sk-SK" sz="2000" dirty="0"/>
              <a:t> of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results</a:t>
            </a:r>
            <a:r>
              <a:rPr lang="sk-SK" sz="2000" dirty="0"/>
              <a:t> of </a:t>
            </a:r>
            <a:r>
              <a:rPr lang="sk-SK" sz="2000" dirty="0" err="1"/>
              <a:t>students</a:t>
            </a:r>
            <a:r>
              <a:rPr lang="sk-SK" sz="2000" dirty="0"/>
              <a:t> </a:t>
            </a:r>
            <a:r>
              <a:rPr lang="sk-SK" sz="2000" dirty="0" err="1"/>
              <a:t>from</a:t>
            </a:r>
            <a:r>
              <a:rPr lang="sk-SK" sz="2000" dirty="0"/>
              <a:t> </a:t>
            </a:r>
            <a:r>
              <a:rPr lang="sk-SK" sz="2000" dirty="0" err="1"/>
              <a:t>all</a:t>
            </a:r>
            <a:r>
              <a:rPr lang="sk-SK" sz="2000" dirty="0"/>
              <a:t> </a:t>
            </a:r>
            <a:r>
              <a:rPr lang="sk-SK" sz="2000" dirty="0" err="1"/>
              <a:t>participating</a:t>
            </a:r>
            <a:r>
              <a:rPr lang="sk-SK" sz="2000" dirty="0"/>
              <a:t> </a:t>
            </a:r>
            <a:r>
              <a:rPr lang="sk-SK" sz="2000" dirty="0" err="1"/>
              <a:t>universities</a:t>
            </a:r>
            <a:endParaRPr lang="sk-SK" sz="2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A0-4306-8DDA-FE5DD5E1DBF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A0-4306-8DDA-FE5DD5E1DBF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EA0-4306-8DDA-FE5DD5E1DBFA}"/>
              </c:ext>
            </c:extLst>
          </c:dPt>
          <c:errBars>
            <c:errBarType val="both"/>
            <c:errValType val="cust"/>
            <c:noEndCap val="0"/>
            <c:plus>
              <c:numRef>
                <c:f>'jednotlive univ graf'!$C$3:$C$6</c:f>
                <c:numCache>
                  <c:formatCode>General</c:formatCode>
                  <c:ptCount val="4"/>
                  <c:pt idx="0">
                    <c:v>16.73</c:v>
                  </c:pt>
                  <c:pt idx="1">
                    <c:v>17.64</c:v>
                  </c:pt>
                  <c:pt idx="2">
                    <c:v>17.91</c:v>
                  </c:pt>
                  <c:pt idx="3">
                    <c:v>18.64</c:v>
                  </c:pt>
                </c:numCache>
              </c:numRef>
            </c:plus>
            <c:minus>
              <c:numRef>
                <c:f>'jednotlive univ graf'!$C$3:$C$6</c:f>
                <c:numCache>
                  <c:formatCode>General</c:formatCode>
                  <c:ptCount val="4"/>
                  <c:pt idx="0">
                    <c:v>16.73</c:v>
                  </c:pt>
                  <c:pt idx="1">
                    <c:v>17.64</c:v>
                  </c:pt>
                  <c:pt idx="2">
                    <c:v>17.91</c:v>
                  </c:pt>
                  <c:pt idx="3">
                    <c:v>18.64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'jednotlive univ graf'!$A$3:$A$6</c:f>
              <c:strCache>
                <c:ptCount val="4"/>
                <c:pt idx="0">
                  <c:v>Bratislava (n=31)</c:v>
                </c:pt>
                <c:pt idx="1">
                  <c:v>Ružomberok (n=53)</c:v>
                </c:pt>
                <c:pt idx="2">
                  <c:v>Prešov (n=29)</c:v>
                </c:pt>
                <c:pt idx="3">
                  <c:v>Nitra (n=76)</c:v>
                </c:pt>
              </c:strCache>
            </c:strRef>
          </c:cat>
          <c:val>
            <c:numRef>
              <c:f>'jednotlive univ graf'!$B$3:$B$6</c:f>
              <c:numCache>
                <c:formatCode>General</c:formatCode>
                <c:ptCount val="4"/>
                <c:pt idx="0">
                  <c:v>56.9</c:v>
                </c:pt>
                <c:pt idx="1">
                  <c:v>57.9</c:v>
                </c:pt>
                <c:pt idx="2">
                  <c:v>61.73</c:v>
                </c:pt>
                <c:pt idx="3">
                  <c:v>55.55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A0-4306-8DDA-FE5DD5E1D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510464"/>
        <c:axId val="229192336"/>
      </c:barChart>
      <c:catAx>
        <c:axId val="192510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 sz="1800"/>
                  <a:t>City/town (number of students)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29192336"/>
        <c:crosses val="autoZero"/>
        <c:auto val="1"/>
        <c:lblAlgn val="ctr"/>
        <c:lblOffset val="100"/>
        <c:noMultiLvlLbl val="0"/>
      </c:catAx>
      <c:valAx>
        <c:axId val="22919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 sz="1800" dirty="0" err="1"/>
                  <a:t>Success</a:t>
                </a:r>
                <a:r>
                  <a:rPr lang="sk-SK" sz="1800" dirty="0"/>
                  <a:t> of </a:t>
                </a:r>
                <a:r>
                  <a:rPr lang="sk-SK" sz="1800" dirty="0" err="1" smtClean="0"/>
                  <a:t>students</a:t>
                </a:r>
                <a:r>
                  <a:rPr lang="sk-SK" sz="1800" dirty="0" smtClean="0"/>
                  <a:t> </a:t>
                </a:r>
                <a:r>
                  <a:rPr lang="sk-SK" sz="1800" dirty="0"/>
                  <a:t>(%)</a:t>
                </a:r>
                <a:endParaRPr lang="en-US" sz="18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9251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0" i="0" u="none" strike="noStrike" baseline="0" dirty="0" smtClean="0"/>
              <a:t>Impact of the form of university studies on overall results</a:t>
            </a:r>
            <a:r>
              <a:rPr lang="sk-SK" sz="2400" b="0" i="0" u="none" strike="noStrike" baseline="0" dirty="0" smtClean="0"/>
              <a:t> (p </a:t>
            </a:r>
            <a:r>
              <a:rPr lang="sk-SK" sz="2400" b="0" i="0" u="none" strike="noStrike" baseline="0" dirty="0"/>
              <a:t>= 0.098)</a:t>
            </a:r>
            <a:endParaRPr lang="en-US" sz="2400" dirty="0"/>
          </a:p>
        </c:rich>
      </c:tx>
      <c:layout>
        <c:manualLayout>
          <c:xMode val="edge"/>
          <c:yMode val="edge"/>
          <c:x val="7.6305555555555543E-2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'denne-ext SZU'!$AG$13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3F7-495E-9372-2733BB676B83}"/>
              </c:ext>
            </c:extLst>
          </c:dPt>
          <c:dPt>
            <c:idx val="1"/>
            <c:invertIfNegative val="0"/>
            <c:bubble3D val="0"/>
            <c:spPr>
              <a:solidFill>
                <a:srgbClr val="66CC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F7-495E-9372-2733BB676B83}"/>
              </c:ext>
            </c:extLst>
          </c:dPt>
          <c:errBars>
            <c:errBarType val="both"/>
            <c:errValType val="cust"/>
            <c:noEndCap val="0"/>
            <c:plus>
              <c:numRef>
                <c:f>'denne-ext SZU'!$AH$14:$AH$15</c:f>
                <c:numCache>
                  <c:formatCode>General</c:formatCode>
                  <c:ptCount val="2"/>
                  <c:pt idx="0">
                    <c:v>20.18</c:v>
                  </c:pt>
                  <c:pt idx="1">
                    <c:v>12.45</c:v>
                  </c:pt>
                </c:numCache>
              </c:numRef>
            </c:plus>
            <c:minus>
              <c:numRef>
                <c:f>'denne-ext SZU'!$AH$14:$AH$15</c:f>
                <c:numCache>
                  <c:formatCode>General</c:formatCode>
                  <c:ptCount val="2"/>
                  <c:pt idx="0">
                    <c:v>20.18</c:v>
                  </c:pt>
                  <c:pt idx="1">
                    <c:v>12.45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'denne-ext SZU'!$AF$14:$AF$15</c:f>
              <c:strCache>
                <c:ptCount val="2"/>
                <c:pt idx="0">
                  <c:v>part-time (n=13)</c:v>
                </c:pt>
                <c:pt idx="1">
                  <c:v>full-time (n=19)</c:v>
                </c:pt>
              </c:strCache>
            </c:strRef>
          </c:cat>
          <c:val>
            <c:numRef>
              <c:f>'denne-ext SZU'!$AG$14:$AG$15</c:f>
              <c:numCache>
                <c:formatCode>General</c:formatCode>
                <c:ptCount val="2"/>
                <c:pt idx="0">
                  <c:v>51.09</c:v>
                </c:pt>
                <c:pt idx="1">
                  <c:v>61.27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12-4563-8946-BDE9396EB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701104"/>
        <c:axId val="387699024"/>
      </c:barChart>
      <c:catAx>
        <c:axId val="3877011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 sz="1800" dirty="0" smtClean="0"/>
                  <a:t>Study</a:t>
                </a:r>
                <a:r>
                  <a:rPr lang="sk-SK" sz="1800" baseline="0" dirty="0" smtClean="0"/>
                  <a:t> </a:t>
                </a:r>
                <a:r>
                  <a:rPr lang="sk-SK" sz="1800" baseline="0" dirty="0" err="1" smtClean="0"/>
                  <a:t>form</a:t>
                </a:r>
                <a:r>
                  <a:rPr lang="sk-SK" sz="1800" baseline="0" dirty="0" smtClean="0"/>
                  <a:t> (</a:t>
                </a:r>
                <a:r>
                  <a:rPr lang="sk-SK" sz="1800" baseline="0" dirty="0" err="1" smtClean="0"/>
                  <a:t>number</a:t>
                </a:r>
                <a:r>
                  <a:rPr lang="sk-SK" sz="1800" baseline="0" dirty="0" smtClean="0"/>
                  <a:t> of </a:t>
                </a:r>
                <a:r>
                  <a:rPr lang="sk-SK" sz="1800" baseline="0" dirty="0" err="1" smtClean="0"/>
                  <a:t>students</a:t>
                </a:r>
                <a:r>
                  <a:rPr lang="sk-SK" sz="1800" baseline="0" dirty="0" smtClean="0"/>
                  <a:t>)</a:t>
                </a:r>
                <a:endParaRPr lang="sk-SK" sz="18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87699024"/>
        <c:crosses val="autoZero"/>
        <c:auto val="1"/>
        <c:lblAlgn val="ctr"/>
        <c:lblOffset val="100"/>
        <c:noMultiLvlLbl val="0"/>
      </c:catAx>
      <c:valAx>
        <c:axId val="387699024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 sz="1800" b="0" i="0" baseline="0" dirty="0" err="1" smtClean="0">
                    <a:effectLst/>
                  </a:rPr>
                  <a:t>Success</a:t>
                </a:r>
                <a:r>
                  <a:rPr lang="sk-SK" sz="1800" b="0" i="0" baseline="0" dirty="0" smtClean="0">
                    <a:effectLst/>
                  </a:rPr>
                  <a:t> of </a:t>
                </a:r>
                <a:r>
                  <a:rPr lang="sk-SK" sz="1800" b="0" i="0" baseline="0" dirty="0" err="1" smtClean="0">
                    <a:effectLst/>
                  </a:rPr>
                  <a:t>students</a:t>
                </a:r>
                <a:r>
                  <a:rPr lang="sk-SK" sz="1800" b="0" i="0" baseline="0" dirty="0" smtClean="0">
                    <a:effectLst/>
                  </a:rPr>
                  <a:t> (%)</a:t>
                </a:r>
                <a:endParaRPr lang="sk-SK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8.8934484346305277E-3"/>
              <c:y val="0.225425146563427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8770110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2400" b="0" i="0" u="none" strike="noStrike" baseline="0" dirty="0" err="1" smtClean="0"/>
              <a:t>Impact</a:t>
            </a:r>
            <a:r>
              <a:rPr lang="sk-SK" sz="2400" b="0" i="0" u="none" strike="noStrike" baseline="0" dirty="0" smtClean="0"/>
              <a:t> of</a:t>
            </a:r>
            <a:r>
              <a:rPr lang="en-US" sz="2400" b="0" i="0" u="none" strike="noStrike" baseline="0" dirty="0" smtClean="0"/>
              <a:t> year of university study on the overall results</a:t>
            </a:r>
            <a:r>
              <a:rPr lang="sk-SK" sz="2400" b="0" i="0" u="none" strike="noStrike" baseline="0" dirty="0" smtClean="0"/>
              <a:t> (p </a:t>
            </a:r>
            <a:r>
              <a:rPr lang="sk-SK" sz="2400" b="0" i="0" u="none" strike="noStrike" baseline="0" dirty="0"/>
              <a:t>= 0.225)</a:t>
            </a:r>
            <a:endParaRPr lang="sk-SK" sz="2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817-4C7A-A11E-32F62990514A}"/>
              </c:ext>
            </c:extLst>
          </c:dPt>
          <c:dPt>
            <c:idx val="1"/>
            <c:invertIfNegative val="0"/>
            <c:bubble3D val="0"/>
            <c:spPr>
              <a:solidFill>
                <a:srgbClr val="CC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817-4C7A-A11E-32F62990514A}"/>
              </c:ext>
            </c:extLst>
          </c:dPt>
          <c:errBars>
            <c:errBarType val="both"/>
            <c:errValType val="cust"/>
            <c:noEndCap val="0"/>
            <c:plus>
              <c:numRef>
                <c:f>'1 a 2 roč Nitra'!$AL$6:$AL$7</c:f>
                <c:numCache>
                  <c:formatCode>General</c:formatCode>
                  <c:ptCount val="2"/>
                  <c:pt idx="0">
                    <c:v>18</c:v>
                  </c:pt>
                  <c:pt idx="1">
                    <c:v>19.07</c:v>
                  </c:pt>
                </c:numCache>
              </c:numRef>
            </c:plus>
            <c:minus>
              <c:numRef>
                <c:f>'1 a 2 roč Nitra'!$AL$6:$AL$7</c:f>
                <c:numCache>
                  <c:formatCode>General</c:formatCode>
                  <c:ptCount val="2"/>
                  <c:pt idx="0">
                    <c:v>18</c:v>
                  </c:pt>
                  <c:pt idx="1">
                    <c:v>19.07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'1 a 2 roč Nitra'!$AJ$6:$AJ$7</c:f>
              <c:strCache>
                <c:ptCount val="2"/>
                <c:pt idx="0">
                  <c:v>1st (n=37)</c:v>
                </c:pt>
                <c:pt idx="1">
                  <c:v>2nd (n=39)</c:v>
                </c:pt>
              </c:strCache>
            </c:strRef>
          </c:cat>
          <c:val>
            <c:numRef>
              <c:f>'1 a 2 roč Nitra'!$AK$6:$AK$7</c:f>
              <c:numCache>
                <c:formatCode>General</c:formatCode>
                <c:ptCount val="2"/>
                <c:pt idx="0">
                  <c:v>52.82</c:v>
                </c:pt>
                <c:pt idx="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12-4244-B118-78392D301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341968"/>
        <c:axId val="254340304"/>
      </c:barChart>
      <c:catAx>
        <c:axId val="2543419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 sz="1800" dirty="0" err="1" smtClean="0"/>
                  <a:t>Year</a:t>
                </a:r>
                <a:r>
                  <a:rPr lang="sk-SK" sz="1800" baseline="0" dirty="0" smtClean="0"/>
                  <a:t> of study (</a:t>
                </a:r>
                <a:r>
                  <a:rPr lang="sk-SK" sz="1800" baseline="0" dirty="0" err="1" smtClean="0"/>
                  <a:t>number</a:t>
                </a:r>
                <a:r>
                  <a:rPr lang="sk-SK" sz="1800" baseline="0" dirty="0" smtClean="0"/>
                  <a:t> of </a:t>
                </a:r>
                <a:r>
                  <a:rPr lang="sk-SK" sz="1800" baseline="0" dirty="0" err="1" smtClean="0"/>
                  <a:t>students</a:t>
                </a:r>
                <a:r>
                  <a:rPr lang="sk-SK" sz="1800" baseline="0" dirty="0" smtClean="0"/>
                  <a:t>)</a:t>
                </a:r>
                <a:endParaRPr lang="sk-SK" sz="18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54340304"/>
        <c:crosses val="autoZero"/>
        <c:auto val="1"/>
        <c:lblAlgn val="ctr"/>
        <c:lblOffset val="100"/>
        <c:noMultiLvlLbl val="0"/>
      </c:catAx>
      <c:valAx>
        <c:axId val="254340304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 sz="1800" b="0" i="0" baseline="0" dirty="0" err="1" smtClean="0">
                    <a:effectLst/>
                  </a:rPr>
                  <a:t>Success</a:t>
                </a:r>
                <a:r>
                  <a:rPr lang="sk-SK" sz="1800" b="0" i="0" baseline="0" dirty="0" smtClean="0">
                    <a:effectLst/>
                  </a:rPr>
                  <a:t> of </a:t>
                </a:r>
                <a:r>
                  <a:rPr lang="sk-SK" sz="1800" b="0" i="0" baseline="0" dirty="0" err="1" smtClean="0">
                    <a:effectLst/>
                  </a:rPr>
                  <a:t>students</a:t>
                </a:r>
                <a:r>
                  <a:rPr lang="sk-SK" sz="1800" b="0" i="0" baseline="0" dirty="0" smtClean="0">
                    <a:effectLst/>
                  </a:rPr>
                  <a:t> (%)</a:t>
                </a:r>
                <a:endParaRPr lang="sk-SK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2.6484877632165314E-2"/>
              <c:y val="0.260473386749853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5434196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2400" b="0" i="0" u="none" strike="noStrike" baseline="0" dirty="0" err="1" smtClean="0"/>
              <a:t>Impact</a:t>
            </a:r>
            <a:r>
              <a:rPr lang="sk-SK" sz="2400" b="0" i="0" u="none" strike="noStrike" baseline="0" dirty="0" smtClean="0"/>
              <a:t> of </a:t>
            </a:r>
            <a:r>
              <a:rPr lang="sk-SK" sz="2400" b="0" i="0" u="none" strike="noStrike" baseline="0" dirty="0" err="1"/>
              <a:t>gender</a:t>
            </a:r>
            <a:r>
              <a:rPr lang="sk-SK" sz="2400" b="0" i="0" u="none" strike="noStrike" baseline="0" dirty="0"/>
              <a:t> on </a:t>
            </a:r>
            <a:r>
              <a:rPr lang="sk-SK" sz="2400" b="0" i="0" u="none" strike="noStrike" baseline="0" dirty="0" err="1"/>
              <a:t>the</a:t>
            </a:r>
            <a:r>
              <a:rPr lang="sk-SK" sz="2400" b="0" i="0" u="none" strike="noStrike" baseline="0" dirty="0"/>
              <a:t> </a:t>
            </a:r>
            <a:r>
              <a:rPr lang="sk-SK" sz="2400" b="0" i="0" u="none" strike="noStrike" baseline="0" dirty="0" err="1"/>
              <a:t>overall</a:t>
            </a:r>
            <a:r>
              <a:rPr lang="sk-SK" sz="2400" b="0" i="0" u="none" strike="noStrike" baseline="0" dirty="0"/>
              <a:t> </a:t>
            </a:r>
            <a:r>
              <a:rPr lang="sk-SK" sz="2400" b="0" i="0" u="none" strike="noStrike" baseline="0" dirty="0" err="1"/>
              <a:t>results</a:t>
            </a:r>
            <a:r>
              <a:rPr lang="sk-SK" sz="2400" b="0" i="0" u="none" strike="noStrike" baseline="0" dirty="0"/>
              <a:t> </a:t>
            </a:r>
            <a:r>
              <a:rPr lang="sk-SK" sz="2400" b="0" i="0" baseline="0" dirty="0">
                <a:effectLst/>
              </a:rPr>
              <a:t>(p = 0.67)</a:t>
            </a:r>
            <a:endParaRPr lang="sk-SK" sz="2400" baseline="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594-41B5-9506-7C37991DA85B}"/>
              </c:ext>
            </c:extLst>
          </c:dPt>
          <c:dPt>
            <c:idx val="1"/>
            <c:invertIfNegative val="0"/>
            <c:bubble3D val="0"/>
            <c:spPr>
              <a:solidFill>
                <a:srgbClr val="FF9900"/>
              </a:solidFill>
              <a:ln>
                <a:solidFill>
                  <a:srgbClr val="EF8D4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369D-4DD7-8DB8-7FE0B221E82F}"/>
              </c:ext>
            </c:extLst>
          </c:dPt>
          <c:errBars>
            <c:errBarType val="both"/>
            <c:errValType val="cust"/>
            <c:noEndCap val="0"/>
            <c:plus>
              <c:numRef>
                <c:f>'muži-ženy'!$AK$68:$AK$69</c:f>
                <c:numCache>
                  <c:formatCode>General</c:formatCode>
                  <c:ptCount val="2"/>
                  <c:pt idx="0">
                    <c:v>15.18</c:v>
                  </c:pt>
                  <c:pt idx="1">
                    <c:v>19</c:v>
                  </c:pt>
                </c:numCache>
              </c:numRef>
            </c:plus>
            <c:minus>
              <c:numRef>
                <c:f>'muži-ženy'!$AK$68:$AK$69</c:f>
                <c:numCache>
                  <c:formatCode>General</c:formatCode>
                  <c:ptCount val="2"/>
                  <c:pt idx="0">
                    <c:v>15.18</c:v>
                  </c:pt>
                  <c:pt idx="1">
                    <c:v>19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'muži-ženy'!$AI$68:$AI$69</c:f>
              <c:strCache>
                <c:ptCount val="2"/>
                <c:pt idx="0">
                  <c:v>men (n=90)</c:v>
                </c:pt>
                <c:pt idx="1">
                  <c:v>women (n=86)</c:v>
                </c:pt>
              </c:strCache>
            </c:strRef>
          </c:cat>
          <c:val>
            <c:numRef>
              <c:f>'muži-ženy'!$AJ$68:$AJ$69</c:f>
              <c:numCache>
                <c:formatCode>General</c:formatCode>
                <c:ptCount val="2"/>
                <c:pt idx="0">
                  <c:v>57.45</c:v>
                </c:pt>
                <c:pt idx="1">
                  <c:v>58.55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E1-4030-848E-EB4A06571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901168"/>
        <c:axId val="267903664"/>
      </c:barChart>
      <c:catAx>
        <c:axId val="2679011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 sz="1800" b="0" i="0" u="none" strike="noStrike" baseline="0" dirty="0" err="1">
                    <a:effectLst/>
                  </a:rPr>
                  <a:t>gender</a:t>
                </a:r>
                <a:r>
                  <a:rPr lang="sk-SK" sz="1800" b="0" i="0" u="none" strike="noStrike" baseline="0" dirty="0">
                    <a:effectLst/>
                  </a:rPr>
                  <a:t> (</a:t>
                </a:r>
                <a:r>
                  <a:rPr lang="sk-SK" sz="1800" b="0" i="0" u="none" strike="noStrike" baseline="0" dirty="0" err="1">
                    <a:effectLst/>
                  </a:rPr>
                  <a:t>number</a:t>
                </a:r>
                <a:r>
                  <a:rPr lang="sk-SK" sz="1800" b="0" i="0" u="none" strike="noStrike" baseline="0" dirty="0">
                    <a:effectLst/>
                  </a:rPr>
                  <a:t> of </a:t>
                </a:r>
                <a:r>
                  <a:rPr lang="sk-SK" sz="1800" b="0" i="0" u="none" strike="noStrike" baseline="0" dirty="0" err="1">
                    <a:effectLst/>
                  </a:rPr>
                  <a:t>students</a:t>
                </a:r>
                <a:r>
                  <a:rPr lang="sk-SK" sz="1800" b="0" i="0" u="none" strike="noStrike" baseline="0" dirty="0">
                    <a:effectLst/>
                  </a:rPr>
                  <a:t>)</a:t>
                </a:r>
                <a:endParaRPr lang="sk-SK" sz="18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67903664"/>
        <c:crosses val="autoZero"/>
        <c:auto val="1"/>
        <c:lblAlgn val="ctr"/>
        <c:lblOffset val="100"/>
        <c:noMultiLvlLbl val="0"/>
      </c:catAx>
      <c:valAx>
        <c:axId val="267903664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k-SK" sz="1800" b="0" i="0" baseline="0" dirty="0" err="1" smtClean="0">
                    <a:effectLst/>
                  </a:rPr>
                  <a:t>Success</a:t>
                </a:r>
                <a:r>
                  <a:rPr lang="sk-SK" sz="1800" b="0" i="0" baseline="0" dirty="0" smtClean="0">
                    <a:effectLst/>
                  </a:rPr>
                  <a:t> of </a:t>
                </a:r>
                <a:r>
                  <a:rPr lang="sk-SK" sz="1800" b="0" i="0" baseline="0" dirty="0" err="1" smtClean="0">
                    <a:effectLst/>
                  </a:rPr>
                  <a:t>students</a:t>
                </a:r>
                <a:r>
                  <a:rPr lang="sk-SK" sz="1800" b="0" i="0" baseline="0" dirty="0" smtClean="0">
                    <a:effectLst/>
                  </a:rPr>
                  <a:t> (%)</a:t>
                </a:r>
                <a:endParaRPr lang="sk-SK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2.0160848962935202E-2"/>
              <c:y val="0.216859343955744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6790116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80B1B2-1EB2-4599-A28F-5C8D2FF7EC05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AA0801FB-03DC-461F-A85D-0E9BFD6AE47F}">
      <dgm:prSet phldrT="[Text]"/>
      <dgm:spPr/>
      <dgm:t>
        <a:bodyPr/>
        <a:lstStyle/>
        <a:p>
          <a:r>
            <a:rPr lang="sk-SK" dirty="0" err="1" smtClean="0"/>
            <a:t>Biophysics</a:t>
          </a:r>
          <a:endParaRPr lang="sk-SK" dirty="0"/>
        </a:p>
      </dgm:t>
    </dgm:pt>
    <dgm:pt modelId="{D9881AAC-92EC-48B4-9F9A-92813ACA7E65}" type="parTrans" cxnId="{E11D8E6E-4AEC-4C2E-B453-68E0ECCC8BB9}">
      <dgm:prSet/>
      <dgm:spPr/>
      <dgm:t>
        <a:bodyPr/>
        <a:lstStyle/>
        <a:p>
          <a:endParaRPr lang="sk-SK"/>
        </a:p>
      </dgm:t>
    </dgm:pt>
    <dgm:pt modelId="{53AFE449-6BB1-4FEF-986D-E29BB0B585D4}" type="sibTrans" cxnId="{E11D8E6E-4AEC-4C2E-B453-68E0ECCC8BB9}">
      <dgm:prSet custT="1"/>
      <dgm:spPr/>
      <dgm:t>
        <a:bodyPr/>
        <a:lstStyle/>
        <a:p>
          <a:r>
            <a:rPr lang="sk-SK" sz="1800" dirty="0" err="1" smtClean="0"/>
            <a:t>The</a:t>
          </a:r>
          <a:r>
            <a:rPr lang="sk-SK" sz="1800" dirty="0" smtClean="0"/>
            <a:t> </a:t>
          </a:r>
          <a:r>
            <a:rPr lang="sk-SK" sz="1800" dirty="0" err="1" smtClean="0"/>
            <a:t>basis</a:t>
          </a:r>
          <a:r>
            <a:rPr lang="sk-SK" sz="1800" dirty="0" smtClean="0"/>
            <a:t> </a:t>
          </a:r>
          <a:r>
            <a:rPr lang="sk-SK" sz="1800" dirty="0" err="1" smtClean="0"/>
            <a:t>for</a:t>
          </a:r>
          <a:r>
            <a:rPr lang="sk-SK" sz="1800" dirty="0" smtClean="0"/>
            <a:t> study</a:t>
          </a:r>
          <a:endParaRPr lang="sk-SK" sz="1800" dirty="0"/>
        </a:p>
      </dgm:t>
    </dgm:pt>
    <dgm:pt modelId="{45EB369F-3F4B-4F85-9F7C-726EE3168F70}" type="asst">
      <dgm:prSet phldrT="[Text]"/>
      <dgm:spPr/>
      <dgm:t>
        <a:bodyPr/>
        <a:lstStyle/>
        <a:p>
          <a:r>
            <a:rPr lang="sk-SK" dirty="0" err="1" smtClean="0"/>
            <a:t>Techiques</a:t>
          </a:r>
          <a:r>
            <a:rPr lang="sk-SK" dirty="0" smtClean="0"/>
            <a:t> of Nursing </a:t>
          </a:r>
          <a:r>
            <a:rPr lang="sk-SK" dirty="0" err="1" smtClean="0"/>
            <a:t>procedures</a:t>
          </a:r>
          <a:endParaRPr lang="sk-SK" dirty="0"/>
        </a:p>
      </dgm:t>
    </dgm:pt>
    <dgm:pt modelId="{3DB3BB6E-3FD8-4A05-A47A-9C46A162FEDA}" type="parTrans" cxnId="{6130FE34-6392-4E07-9366-D364DCFB1412}">
      <dgm:prSet/>
      <dgm:spPr/>
      <dgm:t>
        <a:bodyPr/>
        <a:lstStyle/>
        <a:p>
          <a:endParaRPr lang="sk-SK"/>
        </a:p>
      </dgm:t>
    </dgm:pt>
    <dgm:pt modelId="{30BE8AF3-83EC-431F-950A-A87A04604286}" type="sibTrans" cxnId="{6130FE34-6392-4E07-9366-D364DCFB1412}">
      <dgm:prSet custT="1"/>
      <dgm:spPr/>
      <dgm:t>
        <a:bodyPr/>
        <a:lstStyle/>
        <a:p>
          <a:r>
            <a:rPr lang="en-US" sz="1800" dirty="0" smtClean="0"/>
            <a:t>Selected procedures of rescue worker to the patient</a:t>
          </a:r>
          <a:endParaRPr lang="sk-SK" sz="1800" dirty="0"/>
        </a:p>
      </dgm:t>
    </dgm:pt>
    <dgm:pt modelId="{EC73CB42-77FA-44EE-AAA6-BF132D4A1AFD}">
      <dgm:prSet phldrT="[Text]"/>
      <dgm:spPr/>
      <dgm:t>
        <a:bodyPr/>
        <a:lstStyle/>
        <a:p>
          <a:r>
            <a:rPr lang="sk-SK" dirty="0" err="1" smtClean="0"/>
            <a:t>Preclinical</a:t>
          </a:r>
          <a:r>
            <a:rPr lang="sk-SK" dirty="0" smtClean="0"/>
            <a:t> </a:t>
          </a:r>
          <a:r>
            <a:rPr lang="sk-SK" dirty="0" err="1" smtClean="0"/>
            <a:t>Subjects</a:t>
          </a:r>
          <a:endParaRPr lang="sk-SK" dirty="0"/>
        </a:p>
      </dgm:t>
    </dgm:pt>
    <dgm:pt modelId="{FE6F466A-1991-4AF7-8D63-C44D4AE5A03E}" type="parTrans" cxnId="{7741BB53-F428-4FD6-B9DC-FE2459466773}">
      <dgm:prSet/>
      <dgm:spPr/>
      <dgm:t>
        <a:bodyPr/>
        <a:lstStyle/>
        <a:p>
          <a:endParaRPr lang="sk-SK"/>
        </a:p>
      </dgm:t>
    </dgm:pt>
    <dgm:pt modelId="{90FAA993-B5D4-470E-B966-312E7DAFD06E}" type="sibTrans" cxnId="{7741BB53-F428-4FD6-B9DC-FE2459466773}">
      <dgm:prSet custT="1"/>
      <dgm:spPr/>
      <dgm:t>
        <a:bodyPr/>
        <a:lstStyle/>
        <a:p>
          <a:r>
            <a:rPr lang="sk-SK" sz="1800" baseline="0" dirty="0" err="1" smtClean="0"/>
            <a:t>Biochemistry</a:t>
          </a:r>
          <a:r>
            <a:rPr lang="sk-SK" sz="1800" baseline="0" dirty="0" smtClean="0"/>
            <a:t>, </a:t>
          </a:r>
          <a:r>
            <a:rPr lang="sk-SK" sz="1800" baseline="0" dirty="0" err="1" smtClean="0"/>
            <a:t>Physiology</a:t>
          </a:r>
          <a:r>
            <a:rPr lang="sk-SK" sz="1800" baseline="0" dirty="0" smtClean="0"/>
            <a:t>, </a:t>
          </a:r>
          <a:r>
            <a:rPr lang="sk-SK" sz="1800" baseline="0" dirty="0" err="1" smtClean="0"/>
            <a:t>Radiology</a:t>
          </a:r>
          <a:r>
            <a:rPr lang="sk-SK" sz="1800" baseline="0" dirty="0" smtClean="0"/>
            <a:t>, </a:t>
          </a:r>
          <a:r>
            <a:rPr lang="sk-SK" sz="1800" baseline="0" dirty="0" err="1" smtClean="0"/>
            <a:t>Pharmacology</a:t>
          </a:r>
          <a:r>
            <a:rPr lang="sk-SK" sz="1800" baseline="0" dirty="0" smtClean="0"/>
            <a:t>, </a:t>
          </a:r>
          <a:r>
            <a:rPr lang="sk-SK" sz="1800" baseline="0" dirty="0" err="1" smtClean="0"/>
            <a:t>Pathological</a:t>
          </a:r>
          <a:r>
            <a:rPr lang="sk-SK" sz="1800" baseline="0" dirty="0" smtClean="0"/>
            <a:t> </a:t>
          </a:r>
          <a:r>
            <a:rPr lang="sk-SK" sz="1800" baseline="0" dirty="0" err="1" smtClean="0"/>
            <a:t>physiology</a:t>
          </a:r>
          <a:endParaRPr lang="sk-SK" sz="1800" baseline="0" dirty="0" smtClean="0"/>
        </a:p>
      </dgm:t>
    </dgm:pt>
    <dgm:pt modelId="{C77C8C2D-BFB1-44B7-AD5B-AFCF6A8E502F}">
      <dgm:prSet phldrT="[Text]"/>
      <dgm:spPr/>
      <dgm:t>
        <a:bodyPr/>
        <a:lstStyle/>
        <a:p>
          <a:r>
            <a:rPr lang="sk-SK" dirty="0" smtClean="0"/>
            <a:t>Clinical </a:t>
          </a:r>
          <a:r>
            <a:rPr lang="sk-SK" dirty="0" err="1" smtClean="0"/>
            <a:t>Subjects</a:t>
          </a:r>
          <a:endParaRPr lang="sk-SK" dirty="0"/>
        </a:p>
      </dgm:t>
    </dgm:pt>
    <dgm:pt modelId="{0955C040-02FF-4E8F-9032-4838ED42B6BC}" type="parTrans" cxnId="{15C248B9-D7AF-45D9-825D-E3FFF27E65DA}">
      <dgm:prSet/>
      <dgm:spPr/>
      <dgm:t>
        <a:bodyPr/>
        <a:lstStyle/>
        <a:p>
          <a:endParaRPr lang="sk-SK"/>
        </a:p>
      </dgm:t>
    </dgm:pt>
    <dgm:pt modelId="{CA2A468D-B326-4ED6-8A5B-8FA4B62C3198}" type="sibTrans" cxnId="{15C248B9-D7AF-45D9-825D-E3FFF27E65DA}">
      <dgm:prSet custT="1"/>
      <dgm:spPr/>
      <dgm:t>
        <a:bodyPr/>
        <a:lstStyle/>
        <a:p>
          <a:r>
            <a:rPr lang="sk-SK" sz="1800" dirty="0" err="1" smtClean="0"/>
            <a:t>All</a:t>
          </a:r>
          <a:r>
            <a:rPr lang="sk-SK" sz="1800" dirty="0" smtClean="0"/>
            <a:t> of </a:t>
          </a:r>
          <a:r>
            <a:rPr lang="sk-SK" sz="1800" dirty="0" err="1" smtClean="0"/>
            <a:t>them</a:t>
          </a:r>
          <a:endParaRPr lang="sk-SK" sz="1800" dirty="0"/>
        </a:p>
      </dgm:t>
    </dgm:pt>
    <dgm:pt modelId="{16460539-ACBA-41F8-BF72-D7D72262B9B2}" type="asst">
      <dgm:prSet phldrT="[Text]"/>
      <dgm:spPr/>
      <dgm:t>
        <a:bodyPr/>
        <a:lstStyle/>
        <a:p>
          <a:r>
            <a:rPr lang="sk-SK" dirty="0" err="1" smtClean="0"/>
            <a:t>Urgent</a:t>
          </a:r>
          <a:r>
            <a:rPr lang="sk-SK" dirty="0" smtClean="0"/>
            <a:t> Healthcare</a:t>
          </a:r>
          <a:endParaRPr lang="sk-SK" dirty="0"/>
        </a:p>
      </dgm:t>
    </dgm:pt>
    <dgm:pt modelId="{B6F93F57-0480-400C-BEBD-168B73695E78}" type="parTrans" cxnId="{D26F7C6B-0532-4144-8408-56972974989B}">
      <dgm:prSet/>
      <dgm:spPr/>
      <dgm:t>
        <a:bodyPr/>
        <a:lstStyle/>
        <a:p>
          <a:endParaRPr lang="sk-SK"/>
        </a:p>
      </dgm:t>
    </dgm:pt>
    <dgm:pt modelId="{27BAB3B3-173E-41D0-AC7B-A75C558A7549}" type="sibTrans" cxnId="{D26F7C6B-0532-4144-8408-56972974989B}">
      <dgm:prSet custT="1"/>
      <dgm:spPr/>
      <dgm:t>
        <a:bodyPr/>
        <a:lstStyle/>
        <a:p>
          <a:r>
            <a:rPr lang="sk-SK" sz="1800" dirty="0" err="1" smtClean="0"/>
            <a:t>All</a:t>
          </a:r>
          <a:r>
            <a:rPr lang="sk-SK" sz="1800" dirty="0" smtClean="0"/>
            <a:t> </a:t>
          </a:r>
          <a:r>
            <a:rPr lang="en-US" sz="1800" dirty="0" smtClean="0"/>
            <a:t>procedures of rescue worker to the patient</a:t>
          </a:r>
          <a:endParaRPr lang="sk-SK" sz="1800" dirty="0"/>
        </a:p>
      </dgm:t>
    </dgm:pt>
    <dgm:pt modelId="{115EDDCE-26F5-4BF7-9D7D-567E74C14D7A}" type="pres">
      <dgm:prSet presAssocID="{E180B1B2-1EB2-4599-A28F-5C8D2FF7EC0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k-SK"/>
        </a:p>
      </dgm:t>
    </dgm:pt>
    <dgm:pt modelId="{89F56F3C-CCAD-4966-B884-74AE2A4C60D2}" type="pres">
      <dgm:prSet presAssocID="{AA0801FB-03DC-461F-A85D-0E9BFD6AE47F}" presName="hierRoot1" presStyleCnt="0">
        <dgm:presLayoutVars>
          <dgm:hierBranch val="init"/>
        </dgm:presLayoutVars>
      </dgm:prSet>
      <dgm:spPr/>
    </dgm:pt>
    <dgm:pt modelId="{BE1584AD-7AC1-420A-9FA6-ED2BFF663D53}" type="pres">
      <dgm:prSet presAssocID="{AA0801FB-03DC-461F-A85D-0E9BFD6AE47F}" presName="rootComposite1" presStyleCnt="0"/>
      <dgm:spPr/>
    </dgm:pt>
    <dgm:pt modelId="{471CAB05-D9F8-49DC-AE5C-99CFDC3F3898}" type="pres">
      <dgm:prSet presAssocID="{AA0801FB-03DC-461F-A85D-0E9BFD6AE47F}" presName="rootText1" presStyleLbl="node0" presStyleIdx="0" presStyleCnt="2" custLinFactNeighborX="-10514" custLinFactNeighborY="-1667">
        <dgm:presLayoutVars>
          <dgm:chMax/>
          <dgm:chPref val="3"/>
        </dgm:presLayoutVars>
      </dgm:prSet>
      <dgm:spPr/>
      <dgm:t>
        <a:bodyPr/>
        <a:lstStyle/>
        <a:p>
          <a:endParaRPr lang="sk-SK"/>
        </a:p>
      </dgm:t>
    </dgm:pt>
    <dgm:pt modelId="{93A78D29-142B-4B80-B340-50AF052EAE0B}" type="pres">
      <dgm:prSet presAssocID="{AA0801FB-03DC-461F-A85D-0E9BFD6AE47F}" presName="titleText1" presStyleLbl="fgAcc0" presStyleIdx="0" presStyleCnt="2" custScaleX="116266" custScaleY="110189" custLinFactNeighborX="4831" custLinFactNeighborY="9579">
        <dgm:presLayoutVars>
          <dgm:chMax val="0"/>
          <dgm:chPref val="0"/>
        </dgm:presLayoutVars>
      </dgm:prSet>
      <dgm:spPr/>
      <dgm:t>
        <a:bodyPr/>
        <a:lstStyle/>
        <a:p>
          <a:endParaRPr lang="sk-SK"/>
        </a:p>
      </dgm:t>
    </dgm:pt>
    <dgm:pt modelId="{254E5EEB-CDF1-4C48-A960-A4D65109F031}" type="pres">
      <dgm:prSet presAssocID="{AA0801FB-03DC-461F-A85D-0E9BFD6AE47F}" presName="rootConnector1" presStyleLbl="node1" presStyleIdx="0" presStyleCnt="2"/>
      <dgm:spPr/>
      <dgm:t>
        <a:bodyPr/>
        <a:lstStyle/>
        <a:p>
          <a:endParaRPr lang="sk-SK"/>
        </a:p>
      </dgm:t>
    </dgm:pt>
    <dgm:pt modelId="{8D3B1212-E3E7-45F2-BF15-85E3EFA8C5E6}" type="pres">
      <dgm:prSet presAssocID="{AA0801FB-03DC-461F-A85D-0E9BFD6AE47F}" presName="hierChild2" presStyleCnt="0"/>
      <dgm:spPr/>
    </dgm:pt>
    <dgm:pt modelId="{9B3E89C4-5D3C-4D89-BBF1-6A5404442EDB}" type="pres">
      <dgm:prSet presAssocID="{FE6F466A-1991-4AF7-8D63-C44D4AE5A03E}" presName="Name37" presStyleLbl="parChTrans1D2" presStyleIdx="0" presStyleCnt="3"/>
      <dgm:spPr/>
      <dgm:t>
        <a:bodyPr/>
        <a:lstStyle/>
        <a:p>
          <a:endParaRPr lang="sk-SK"/>
        </a:p>
      </dgm:t>
    </dgm:pt>
    <dgm:pt modelId="{AE2E4383-B68E-4BBB-A742-FC2884900C5D}" type="pres">
      <dgm:prSet presAssocID="{EC73CB42-77FA-44EE-AAA6-BF132D4A1AFD}" presName="hierRoot2" presStyleCnt="0">
        <dgm:presLayoutVars>
          <dgm:hierBranch val="init"/>
        </dgm:presLayoutVars>
      </dgm:prSet>
      <dgm:spPr/>
    </dgm:pt>
    <dgm:pt modelId="{801303D5-6105-4B96-8CFB-907B63F83705}" type="pres">
      <dgm:prSet presAssocID="{EC73CB42-77FA-44EE-AAA6-BF132D4A1AFD}" presName="rootComposite" presStyleCnt="0"/>
      <dgm:spPr/>
    </dgm:pt>
    <dgm:pt modelId="{2F160D52-F35E-433F-892B-657083BC47FC}" type="pres">
      <dgm:prSet presAssocID="{EC73CB42-77FA-44EE-AAA6-BF132D4A1AFD}" presName="rootText" presStyleLbl="node1" presStyleIdx="0" presStyleCnt="2" custLinFactNeighborX="7009" custLinFactNeighborY="-35537">
        <dgm:presLayoutVars>
          <dgm:chMax/>
          <dgm:chPref val="3"/>
        </dgm:presLayoutVars>
      </dgm:prSet>
      <dgm:spPr/>
      <dgm:t>
        <a:bodyPr/>
        <a:lstStyle/>
        <a:p>
          <a:endParaRPr lang="sk-SK"/>
        </a:p>
      </dgm:t>
    </dgm:pt>
    <dgm:pt modelId="{2F2E25F3-B6D0-49F2-8E6E-4A6D606A912D}" type="pres">
      <dgm:prSet presAssocID="{EC73CB42-77FA-44EE-AAA6-BF132D4A1AFD}" presName="titleText2" presStyleLbl="fgAcc1" presStyleIdx="0" presStyleCnt="2" custScaleX="241384" custScaleY="162075" custLinFactNeighborX="-96963" custLinFactNeighborY="-45945">
        <dgm:presLayoutVars>
          <dgm:chMax val="0"/>
          <dgm:chPref val="0"/>
        </dgm:presLayoutVars>
      </dgm:prSet>
      <dgm:spPr/>
      <dgm:t>
        <a:bodyPr/>
        <a:lstStyle/>
        <a:p>
          <a:endParaRPr lang="sk-SK"/>
        </a:p>
      </dgm:t>
    </dgm:pt>
    <dgm:pt modelId="{6EFCF856-F856-4877-B04A-6FAD37D5FBC9}" type="pres">
      <dgm:prSet presAssocID="{EC73CB42-77FA-44EE-AAA6-BF132D4A1AFD}" presName="rootConnector" presStyleLbl="node2" presStyleIdx="0" presStyleCnt="0"/>
      <dgm:spPr/>
      <dgm:t>
        <a:bodyPr/>
        <a:lstStyle/>
        <a:p>
          <a:endParaRPr lang="sk-SK"/>
        </a:p>
      </dgm:t>
    </dgm:pt>
    <dgm:pt modelId="{49A3D66D-109C-4473-8A53-89321D92F833}" type="pres">
      <dgm:prSet presAssocID="{EC73CB42-77FA-44EE-AAA6-BF132D4A1AFD}" presName="hierChild4" presStyleCnt="0"/>
      <dgm:spPr/>
    </dgm:pt>
    <dgm:pt modelId="{A8724D1E-E6D0-4FC7-875D-A6FD25A274B7}" type="pres">
      <dgm:prSet presAssocID="{EC73CB42-77FA-44EE-AAA6-BF132D4A1AFD}" presName="hierChild5" presStyleCnt="0"/>
      <dgm:spPr/>
    </dgm:pt>
    <dgm:pt modelId="{571DEA7E-164E-4FDB-A5B3-CE1AC3F40FE1}" type="pres">
      <dgm:prSet presAssocID="{0955C040-02FF-4E8F-9032-4838ED42B6BC}" presName="Name37" presStyleLbl="parChTrans1D2" presStyleIdx="1" presStyleCnt="3"/>
      <dgm:spPr/>
      <dgm:t>
        <a:bodyPr/>
        <a:lstStyle/>
        <a:p>
          <a:endParaRPr lang="sk-SK"/>
        </a:p>
      </dgm:t>
    </dgm:pt>
    <dgm:pt modelId="{704A1DAA-CA4C-4B09-8220-5535F30749BE}" type="pres">
      <dgm:prSet presAssocID="{C77C8C2D-BFB1-44B7-AD5B-AFCF6A8E502F}" presName="hierRoot2" presStyleCnt="0">
        <dgm:presLayoutVars>
          <dgm:hierBranch val="init"/>
        </dgm:presLayoutVars>
      </dgm:prSet>
      <dgm:spPr/>
    </dgm:pt>
    <dgm:pt modelId="{3C656676-EF3C-4775-B1C3-DC57FCEC8659}" type="pres">
      <dgm:prSet presAssocID="{C77C8C2D-BFB1-44B7-AD5B-AFCF6A8E502F}" presName="rootComposite" presStyleCnt="0"/>
      <dgm:spPr/>
    </dgm:pt>
    <dgm:pt modelId="{165E053F-CFDC-4B2E-BF8D-330C0CC7435B}" type="pres">
      <dgm:prSet presAssocID="{C77C8C2D-BFB1-44B7-AD5B-AFCF6A8E502F}" presName="rootText" presStyleLbl="node1" presStyleIdx="1" presStyleCnt="2" custLinFactNeighborX="-25409" custLinFactNeighborY="-34691">
        <dgm:presLayoutVars>
          <dgm:chMax/>
          <dgm:chPref val="3"/>
        </dgm:presLayoutVars>
      </dgm:prSet>
      <dgm:spPr/>
      <dgm:t>
        <a:bodyPr/>
        <a:lstStyle/>
        <a:p>
          <a:endParaRPr lang="sk-SK"/>
        </a:p>
      </dgm:t>
    </dgm:pt>
    <dgm:pt modelId="{70B836E7-EE8B-4CB6-858E-2FBFCEE4200C}" type="pres">
      <dgm:prSet presAssocID="{C77C8C2D-BFB1-44B7-AD5B-AFCF6A8E502F}" presName="titleText2" presStyleLbl="fgAcc1" presStyleIdx="1" presStyleCnt="2" custScaleX="79963" custScaleY="122439" custLinFactNeighborX="-14081" custLinFactNeighborY="-65014">
        <dgm:presLayoutVars>
          <dgm:chMax val="0"/>
          <dgm:chPref val="0"/>
        </dgm:presLayoutVars>
      </dgm:prSet>
      <dgm:spPr/>
      <dgm:t>
        <a:bodyPr/>
        <a:lstStyle/>
        <a:p>
          <a:endParaRPr lang="sk-SK"/>
        </a:p>
      </dgm:t>
    </dgm:pt>
    <dgm:pt modelId="{184A25A7-4750-40FE-9C66-472E4D87ABBC}" type="pres">
      <dgm:prSet presAssocID="{C77C8C2D-BFB1-44B7-AD5B-AFCF6A8E502F}" presName="rootConnector" presStyleLbl="node2" presStyleIdx="0" presStyleCnt="0"/>
      <dgm:spPr/>
      <dgm:t>
        <a:bodyPr/>
        <a:lstStyle/>
        <a:p>
          <a:endParaRPr lang="sk-SK"/>
        </a:p>
      </dgm:t>
    </dgm:pt>
    <dgm:pt modelId="{5211F307-4E1B-4BC5-A1C1-35729E198FDB}" type="pres">
      <dgm:prSet presAssocID="{C77C8C2D-BFB1-44B7-AD5B-AFCF6A8E502F}" presName="hierChild4" presStyleCnt="0"/>
      <dgm:spPr/>
    </dgm:pt>
    <dgm:pt modelId="{466ABD23-9F03-4C5A-A790-C0393524081D}" type="pres">
      <dgm:prSet presAssocID="{C77C8C2D-BFB1-44B7-AD5B-AFCF6A8E502F}" presName="hierChild5" presStyleCnt="0"/>
      <dgm:spPr/>
    </dgm:pt>
    <dgm:pt modelId="{64AF128F-735A-4CC6-8A24-934F25FA7CC4}" type="pres">
      <dgm:prSet presAssocID="{AA0801FB-03DC-461F-A85D-0E9BFD6AE47F}" presName="hierChild3" presStyleCnt="0"/>
      <dgm:spPr/>
    </dgm:pt>
    <dgm:pt modelId="{F1C4102D-2FDB-473F-95E5-B395910A9E9B}" type="pres">
      <dgm:prSet presAssocID="{3DB3BB6E-3FD8-4A05-A47A-9C46A162FEDA}" presName="Name96" presStyleLbl="parChTrans1D2" presStyleIdx="2" presStyleCnt="3"/>
      <dgm:spPr/>
      <dgm:t>
        <a:bodyPr/>
        <a:lstStyle/>
        <a:p>
          <a:endParaRPr lang="sk-SK"/>
        </a:p>
      </dgm:t>
    </dgm:pt>
    <dgm:pt modelId="{2CB60A05-334E-404A-832A-E556DB9F8378}" type="pres">
      <dgm:prSet presAssocID="{45EB369F-3F4B-4F85-9F7C-726EE3168F70}" presName="hierRoot3" presStyleCnt="0">
        <dgm:presLayoutVars>
          <dgm:hierBranch val="init"/>
        </dgm:presLayoutVars>
      </dgm:prSet>
      <dgm:spPr/>
    </dgm:pt>
    <dgm:pt modelId="{B90EA5C4-7558-44DF-ABD2-7AD4F937EAE0}" type="pres">
      <dgm:prSet presAssocID="{45EB369F-3F4B-4F85-9F7C-726EE3168F70}" presName="rootComposite3" presStyleCnt="0"/>
      <dgm:spPr/>
    </dgm:pt>
    <dgm:pt modelId="{965CBFA6-9D5F-415C-AF7D-465396EE660D}" type="pres">
      <dgm:prSet presAssocID="{45EB369F-3F4B-4F85-9F7C-726EE3168F70}" presName="rootText3" presStyleLbl="asst1" presStyleIdx="0" presStyleCnt="1" custScaleX="173211" custLinFactNeighborX="-93068" custLinFactNeighborY="-37230">
        <dgm:presLayoutVars>
          <dgm:chPref val="3"/>
        </dgm:presLayoutVars>
      </dgm:prSet>
      <dgm:spPr/>
      <dgm:t>
        <a:bodyPr/>
        <a:lstStyle/>
        <a:p>
          <a:endParaRPr lang="sk-SK"/>
        </a:p>
      </dgm:t>
    </dgm:pt>
    <dgm:pt modelId="{47DE4BC7-0FE8-4FA1-81CE-040F386D27D6}" type="pres">
      <dgm:prSet presAssocID="{45EB369F-3F4B-4F85-9F7C-726EE3168F70}" presName="titleText3" presStyleLbl="fgAcc2" presStyleIdx="0" presStyleCnt="1" custScaleX="172748" custScaleY="170013" custLinFactNeighborX="-82859" custLinFactNeighborY="-60948">
        <dgm:presLayoutVars>
          <dgm:chMax val="0"/>
          <dgm:chPref val="0"/>
        </dgm:presLayoutVars>
      </dgm:prSet>
      <dgm:spPr/>
      <dgm:t>
        <a:bodyPr/>
        <a:lstStyle/>
        <a:p>
          <a:endParaRPr lang="sk-SK"/>
        </a:p>
      </dgm:t>
    </dgm:pt>
    <dgm:pt modelId="{0E85DF36-F59F-4114-B688-AD388335FF82}" type="pres">
      <dgm:prSet presAssocID="{45EB369F-3F4B-4F85-9F7C-726EE3168F70}" presName="rootConnector3" presStyleLbl="asst1" presStyleIdx="0" presStyleCnt="1"/>
      <dgm:spPr/>
      <dgm:t>
        <a:bodyPr/>
        <a:lstStyle/>
        <a:p>
          <a:endParaRPr lang="sk-SK"/>
        </a:p>
      </dgm:t>
    </dgm:pt>
    <dgm:pt modelId="{E380FA03-AA38-419F-BBB2-C46AAF50AB29}" type="pres">
      <dgm:prSet presAssocID="{45EB369F-3F4B-4F85-9F7C-726EE3168F70}" presName="hierChild6" presStyleCnt="0"/>
      <dgm:spPr/>
    </dgm:pt>
    <dgm:pt modelId="{56A6C343-7E7E-466B-A896-0B8549922156}" type="pres">
      <dgm:prSet presAssocID="{45EB369F-3F4B-4F85-9F7C-726EE3168F70}" presName="hierChild7" presStyleCnt="0"/>
      <dgm:spPr/>
    </dgm:pt>
    <dgm:pt modelId="{5C55899F-05E9-4ED7-8B9B-056B568DC87F}" type="pres">
      <dgm:prSet presAssocID="{16460539-ACBA-41F8-BF72-D7D72262B9B2}" presName="hierRoot1" presStyleCnt="0">
        <dgm:presLayoutVars>
          <dgm:hierBranch val="init"/>
        </dgm:presLayoutVars>
      </dgm:prSet>
      <dgm:spPr/>
    </dgm:pt>
    <dgm:pt modelId="{C755F90C-DB37-453E-9565-CE67833E5A6C}" type="pres">
      <dgm:prSet presAssocID="{16460539-ACBA-41F8-BF72-D7D72262B9B2}" presName="rootComposite1" presStyleCnt="0"/>
      <dgm:spPr/>
    </dgm:pt>
    <dgm:pt modelId="{407619FA-2698-45D2-A8C3-F7FEE21F4885}" type="pres">
      <dgm:prSet presAssocID="{16460539-ACBA-41F8-BF72-D7D72262B9B2}" presName="rootText1" presStyleLbl="node0" presStyleIdx="1" presStyleCnt="2" custScaleX="173211" custLinFactY="19951" custLinFactNeighborX="4198" custLinFactNeighborY="100000">
        <dgm:presLayoutVars>
          <dgm:chMax/>
          <dgm:chPref val="3"/>
        </dgm:presLayoutVars>
      </dgm:prSet>
      <dgm:spPr/>
      <dgm:t>
        <a:bodyPr/>
        <a:lstStyle/>
        <a:p>
          <a:endParaRPr lang="sk-SK"/>
        </a:p>
      </dgm:t>
    </dgm:pt>
    <dgm:pt modelId="{97696EF7-6B17-44B3-B91B-A95E986374BB}" type="pres">
      <dgm:prSet presAssocID="{16460539-ACBA-41F8-BF72-D7D72262B9B2}" presName="titleText1" presStyleLbl="fgAcc0" presStyleIdx="1" presStyleCnt="2" custScaleX="191768" custScaleY="171996" custLinFactY="200000" custLinFactNeighborX="17562" custLinFactNeighborY="218644">
        <dgm:presLayoutVars>
          <dgm:chMax val="0"/>
          <dgm:chPref val="0"/>
        </dgm:presLayoutVars>
      </dgm:prSet>
      <dgm:spPr/>
      <dgm:t>
        <a:bodyPr/>
        <a:lstStyle/>
        <a:p>
          <a:endParaRPr lang="sk-SK"/>
        </a:p>
      </dgm:t>
    </dgm:pt>
    <dgm:pt modelId="{8AF87B07-4779-4ACA-95CC-935E37E23B61}" type="pres">
      <dgm:prSet presAssocID="{16460539-ACBA-41F8-BF72-D7D72262B9B2}" presName="rootConnector1" presStyleLbl="asst0" presStyleIdx="0" presStyleCnt="0"/>
      <dgm:spPr/>
      <dgm:t>
        <a:bodyPr/>
        <a:lstStyle/>
        <a:p>
          <a:endParaRPr lang="sk-SK"/>
        </a:p>
      </dgm:t>
    </dgm:pt>
    <dgm:pt modelId="{903A21F9-0A30-43C8-9681-67D41B29DC5C}" type="pres">
      <dgm:prSet presAssocID="{16460539-ACBA-41F8-BF72-D7D72262B9B2}" presName="hierChild2" presStyleCnt="0"/>
      <dgm:spPr/>
    </dgm:pt>
    <dgm:pt modelId="{DB705385-EE2F-44ED-A33C-9EAFBDB300FA}" type="pres">
      <dgm:prSet presAssocID="{16460539-ACBA-41F8-BF72-D7D72262B9B2}" presName="hierChild3" presStyleCnt="0"/>
      <dgm:spPr/>
    </dgm:pt>
  </dgm:ptLst>
  <dgm:cxnLst>
    <dgm:cxn modelId="{8E1070FE-BCA8-4EDB-B45C-E2FF7B81C1DB}" type="presOf" srcId="{CA2A468D-B326-4ED6-8A5B-8FA4B62C3198}" destId="{70B836E7-EE8B-4CB6-858E-2FBFCEE4200C}" srcOrd="0" destOrd="0" presId="urn:microsoft.com/office/officeart/2008/layout/NameandTitleOrganizationalChart"/>
    <dgm:cxn modelId="{6B0F042D-1723-401F-B492-7D03F73C1193}" type="presOf" srcId="{0955C040-02FF-4E8F-9032-4838ED42B6BC}" destId="{571DEA7E-164E-4FDB-A5B3-CE1AC3F40FE1}" srcOrd="0" destOrd="0" presId="urn:microsoft.com/office/officeart/2008/layout/NameandTitleOrganizationalChart"/>
    <dgm:cxn modelId="{3F2EB292-06A3-480F-9DC8-A538CB55AA9D}" type="presOf" srcId="{45EB369F-3F4B-4F85-9F7C-726EE3168F70}" destId="{965CBFA6-9D5F-415C-AF7D-465396EE660D}" srcOrd="0" destOrd="0" presId="urn:microsoft.com/office/officeart/2008/layout/NameandTitleOrganizationalChart"/>
    <dgm:cxn modelId="{295E357B-4D90-4BB4-8F66-63051C486A91}" type="presOf" srcId="{16460539-ACBA-41F8-BF72-D7D72262B9B2}" destId="{8AF87B07-4779-4ACA-95CC-935E37E23B61}" srcOrd="1" destOrd="0" presId="urn:microsoft.com/office/officeart/2008/layout/NameandTitleOrganizationalChart"/>
    <dgm:cxn modelId="{7741BB53-F428-4FD6-B9DC-FE2459466773}" srcId="{AA0801FB-03DC-461F-A85D-0E9BFD6AE47F}" destId="{EC73CB42-77FA-44EE-AAA6-BF132D4A1AFD}" srcOrd="1" destOrd="0" parTransId="{FE6F466A-1991-4AF7-8D63-C44D4AE5A03E}" sibTransId="{90FAA993-B5D4-470E-B966-312E7DAFD06E}"/>
    <dgm:cxn modelId="{8B625D1A-DE8A-4006-BA55-DB9E90056A1D}" type="presOf" srcId="{3DB3BB6E-3FD8-4A05-A47A-9C46A162FEDA}" destId="{F1C4102D-2FDB-473F-95E5-B395910A9E9B}" srcOrd="0" destOrd="0" presId="urn:microsoft.com/office/officeart/2008/layout/NameandTitleOrganizationalChart"/>
    <dgm:cxn modelId="{534C8EAC-F737-49D7-9BEC-29977B96E185}" type="presOf" srcId="{AA0801FB-03DC-461F-A85D-0E9BFD6AE47F}" destId="{471CAB05-D9F8-49DC-AE5C-99CFDC3F3898}" srcOrd="0" destOrd="0" presId="urn:microsoft.com/office/officeart/2008/layout/NameandTitleOrganizationalChart"/>
    <dgm:cxn modelId="{88EF9AD7-689D-425F-848C-8E905EE0CC25}" type="presOf" srcId="{C77C8C2D-BFB1-44B7-AD5B-AFCF6A8E502F}" destId="{184A25A7-4750-40FE-9C66-472E4D87ABBC}" srcOrd="1" destOrd="0" presId="urn:microsoft.com/office/officeart/2008/layout/NameandTitleOrganizationalChart"/>
    <dgm:cxn modelId="{15C248B9-D7AF-45D9-825D-E3FFF27E65DA}" srcId="{AA0801FB-03DC-461F-A85D-0E9BFD6AE47F}" destId="{C77C8C2D-BFB1-44B7-AD5B-AFCF6A8E502F}" srcOrd="2" destOrd="0" parTransId="{0955C040-02FF-4E8F-9032-4838ED42B6BC}" sibTransId="{CA2A468D-B326-4ED6-8A5B-8FA4B62C3198}"/>
    <dgm:cxn modelId="{F3E72F3B-1D30-46F8-8AC6-526F5C038C07}" type="presOf" srcId="{EC73CB42-77FA-44EE-AAA6-BF132D4A1AFD}" destId="{6EFCF856-F856-4877-B04A-6FAD37D5FBC9}" srcOrd="1" destOrd="0" presId="urn:microsoft.com/office/officeart/2008/layout/NameandTitleOrganizationalChart"/>
    <dgm:cxn modelId="{E11D8E6E-4AEC-4C2E-B453-68E0ECCC8BB9}" srcId="{E180B1B2-1EB2-4599-A28F-5C8D2FF7EC05}" destId="{AA0801FB-03DC-461F-A85D-0E9BFD6AE47F}" srcOrd="0" destOrd="0" parTransId="{D9881AAC-92EC-48B4-9F9A-92813ACA7E65}" sibTransId="{53AFE449-6BB1-4FEF-986D-E29BB0B585D4}"/>
    <dgm:cxn modelId="{1B5A36D7-527E-4477-B7F5-E93A518C6A22}" type="presOf" srcId="{EC73CB42-77FA-44EE-AAA6-BF132D4A1AFD}" destId="{2F160D52-F35E-433F-892B-657083BC47FC}" srcOrd="0" destOrd="0" presId="urn:microsoft.com/office/officeart/2008/layout/NameandTitleOrganizationalChart"/>
    <dgm:cxn modelId="{3C88072B-843F-4D60-8316-694D7F01D3F3}" type="presOf" srcId="{45EB369F-3F4B-4F85-9F7C-726EE3168F70}" destId="{0E85DF36-F59F-4114-B688-AD388335FF82}" srcOrd="1" destOrd="0" presId="urn:microsoft.com/office/officeart/2008/layout/NameandTitleOrganizationalChart"/>
    <dgm:cxn modelId="{ADB78AD5-498B-4287-8641-EC0CD02C3FF7}" type="presOf" srcId="{27BAB3B3-173E-41D0-AC7B-A75C558A7549}" destId="{97696EF7-6B17-44B3-B91B-A95E986374BB}" srcOrd="0" destOrd="0" presId="urn:microsoft.com/office/officeart/2008/layout/NameandTitleOrganizationalChart"/>
    <dgm:cxn modelId="{45697164-2670-4E49-9F83-0A685E055B73}" type="presOf" srcId="{16460539-ACBA-41F8-BF72-D7D72262B9B2}" destId="{407619FA-2698-45D2-A8C3-F7FEE21F4885}" srcOrd="0" destOrd="0" presId="urn:microsoft.com/office/officeart/2008/layout/NameandTitleOrganizationalChart"/>
    <dgm:cxn modelId="{9038F5A1-8079-4F65-AEF8-426CD8828DF4}" type="presOf" srcId="{30BE8AF3-83EC-431F-950A-A87A04604286}" destId="{47DE4BC7-0FE8-4FA1-81CE-040F386D27D6}" srcOrd="0" destOrd="0" presId="urn:microsoft.com/office/officeart/2008/layout/NameandTitleOrganizationalChart"/>
    <dgm:cxn modelId="{661A9549-81D4-4879-B44E-EA3E017DBAD8}" type="presOf" srcId="{E180B1B2-1EB2-4599-A28F-5C8D2FF7EC05}" destId="{115EDDCE-26F5-4BF7-9D7D-567E74C14D7A}" srcOrd="0" destOrd="0" presId="urn:microsoft.com/office/officeart/2008/layout/NameandTitleOrganizationalChart"/>
    <dgm:cxn modelId="{F37314A5-C119-4C61-B762-6C890691ADC3}" type="presOf" srcId="{AA0801FB-03DC-461F-A85D-0E9BFD6AE47F}" destId="{254E5EEB-CDF1-4C48-A960-A4D65109F031}" srcOrd="1" destOrd="0" presId="urn:microsoft.com/office/officeart/2008/layout/NameandTitleOrganizationalChart"/>
    <dgm:cxn modelId="{6130FE34-6392-4E07-9366-D364DCFB1412}" srcId="{AA0801FB-03DC-461F-A85D-0E9BFD6AE47F}" destId="{45EB369F-3F4B-4F85-9F7C-726EE3168F70}" srcOrd="0" destOrd="0" parTransId="{3DB3BB6E-3FD8-4A05-A47A-9C46A162FEDA}" sibTransId="{30BE8AF3-83EC-431F-950A-A87A04604286}"/>
    <dgm:cxn modelId="{D26F7C6B-0532-4144-8408-56972974989B}" srcId="{E180B1B2-1EB2-4599-A28F-5C8D2FF7EC05}" destId="{16460539-ACBA-41F8-BF72-D7D72262B9B2}" srcOrd="1" destOrd="0" parTransId="{B6F93F57-0480-400C-BEBD-168B73695E78}" sibTransId="{27BAB3B3-173E-41D0-AC7B-A75C558A7549}"/>
    <dgm:cxn modelId="{E6798CDB-A185-466F-9507-211A60E8CFF0}" type="presOf" srcId="{FE6F466A-1991-4AF7-8D63-C44D4AE5A03E}" destId="{9B3E89C4-5D3C-4D89-BBF1-6A5404442EDB}" srcOrd="0" destOrd="0" presId="urn:microsoft.com/office/officeart/2008/layout/NameandTitleOrganizationalChart"/>
    <dgm:cxn modelId="{24FE2C08-C5D3-43D4-B5E1-DA3F91068949}" type="presOf" srcId="{C77C8C2D-BFB1-44B7-AD5B-AFCF6A8E502F}" destId="{165E053F-CFDC-4B2E-BF8D-330C0CC7435B}" srcOrd="0" destOrd="0" presId="urn:microsoft.com/office/officeart/2008/layout/NameandTitleOrganizationalChart"/>
    <dgm:cxn modelId="{27C6F8F9-CF3F-447D-AA7E-C11A13A378E1}" type="presOf" srcId="{90FAA993-B5D4-470E-B966-312E7DAFD06E}" destId="{2F2E25F3-B6D0-49F2-8E6E-4A6D606A912D}" srcOrd="0" destOrd="0" presId="urn:microsoft.com/office/officeart/2008/layout/NameandTitleOrganizationalChart"/>
    <dgm:cxn modelId="{CA815E70-D777-44CB-8BDC-CBDF2A907FF5}" type="presOf" srcId="{53AFE449-6BB1-4FEF-986D-E29BB0B585D4}" destId="{93A78D29-142B-4B80-B340-50AF052EAE0B}" srcOrd="0" destOrd="0" presId="urn:microsoft.com/office/officeart/2008/layout/NameandTitleOrganizationalChart"/>
    <dgm:cxn modelId="{43E929AF-4B39-43F9-814F-2057964C5401}" type="presParOf" srcId="{115EDDCE-26F5-4BF7-9D7D-567E74C14D7A}" destId="{89F56F3C-CCAD-4966-B884-74AE2A4C60D2}" srcOrd="0" destOrd="0" presId="urn:microsoft.com/office/officeart/2008/layout/NameandTitleOrganizationalChart"/>
    <dgm:cxn modelId="{6777712C-5F0F-47E7-94BA-0FF8ECDA11BC}" type="presParOf" srcId="{89F56F3C-CCAD-4966-B884-74AE2A4C60D2}" destId="{BE1584AD-7AC1-420A-9FA6-ED2BFF663D53}" srcOrd="0" destOrd="0" presId="urn:microsoft.com/office/officeart/2008/layout/NameandTitleOrganizationalChart"/>
    <dgm:cxn modelId="{249F8641-8DAE-4852-BBE6-4411B6A6AA7A}" type="presParOf" srcId="{BE1584AD-7AC1-420A-9FA6-ED2BFF663D53}" destId="{471CAB05-D9F8-49DC-AE5C-99CFDC3F3898}" srcOrd="0" destOrd="0" presId="urn:microsoft.com/office/officeart/2008/layout/NameandTitleOrganizationalChart"/>
    <dgm:cxn modelId="{0E5796FC-18BF-4ACD-A1B4-4102EB07E963}" type="presParOf" srcId="{BE1584AD-7AC1-420A-9FA6-ED2BFF663D53}" destId="{93A78D29-142B-4B80-B340-50AF052EAE0B}" srcOrd="1" destOrd="0" presId="urn:microsoft.com/office/officeart/2008/layout/NameandTitleOrganizationalChart"/>
    <dgm:cxn modelId="{42D13C1C-6015-4DBA-8826-EFADACF514F5}" type="presParOf" srcId="{BE1584AD-7AC1-420A-9FA6-ED2BFF663D53}" destId="{254E5EEB-CDF1-4C48-A960-A4D65109F031}" srcOrd="2" destOrd="0" presId="urn:microsoft.com/office/officeart/2008/layout/NameandTitleOrganizationalChart"/>
    <dgm:cxn modelId="{ECFA6F9E-9FA0-416C-985C-F79D5DC10DEF}" type="presParOf" srcId="{89F56F3C-CCAD-4966-B884-74AE2A4C60D2}" destId="{8D3B1212-E3E7-45F2-BF15-85E3EFA8C5E6}" srcOrd="1" destOrd="0" presId="urn:microsoft.com/office/officeart/2008/layout/NameandTitleOrganizationalChart"/>
    <dgm:cxn modelId="{C8EDEBA7-24C9-4A80-8FFE-CB83A3086D0D}" type="presParOf" srcId="{8D3B1212-E3E7-45F2-BF15-85E3EFA8C5E6}" destId="{9B3E89C4-5D3C-4D89-BBF1-6A5404442EDB}" srcOrd="0" destOrd="0" presId="urn:microsoft.com/office/officeart/2008/layout/NameandTitleOrganizationalChart"/>
    <dgm:cxn modelId="{ED3EA18D-01B4-44CE-945C-B9B812671E63}" type="presParOf" srcId="{8D3B1212-E3E7-45F2-BF15-85E3EFA8C5E6}" destId="{AE2E4383-B68E-4BBB-A742-FC2884900C5D}" srcOrd="1" destOrd="0" presId="urn:microsoft.com/office/officeart/2008/layout/NameandTitleOrganizationalChart"/>
    <dgm:cxn modelId="{9229328B-3947-49C3-BF73-631E8AF921BA}" type="presParOf" srcId="{AE2E4383-B68E-4BBB-A742-FC2884900C5D}" destId="{801303D5-6105-4B96-8CFB-907B63F83705}" srcOrd="0" destOrd="0" presId="urn:microsoft.com/office/officeart/2008/layout/NameandTitleOrganizationalChart"/>
    <dgm:cxn modelId="{535340F3-7B79-466B-9740-C838F1CF6A05}" type="presParOf" srcId="{801303D5-6105-4B96-8CFB-907B63F83705}" destId="{2F160D52-F35E-433F-892B-657083BC47FC}" srcOrd="0" destOrd="0" presId="urn:microsoft.com/office/officeart/2008/layout/NameandTitleOrganizationalChart"/>
    <dgm:cxn modelId="{8A744F6E-25DB-44D7-A9FB-E129A90C7C38}" type="presParOf" srcId="{801303D5-6105-4B96-8CFB-907B63F83705}" destId="{2F2E25F3-B6D0-49F2-8E6E-4A6D606A912D}" srcOrd="1" destOrd="0" presId="urn:microsoft.com/office/officeart/2008/layout/NameandTitleOrganizationalChart"/>
    <dgm:cxn modelId="{56CE6524-0E0B-4F6B-AC07-038FC4E4A5DF}" type="presParOf" srcId="{801303D5-6105-4B96-8CFB-907B63F83705}" destId="{6EFCF856-F856-4877-B04A-6FAD37D5FBC9}" srcOrd="2" destOrd="0" presId="urn:microsoft.com/office/officeart/2008/layout/NameandTitleOrganizationalChart"/>
    <dgm:cxn modelId="{AB633F49-634C-412D-B607-B1643FD57FE6}" type="presParOf" srcId="{AE2E4383-B68E-4BBB-A742-FC2884900C5D}" destId="{49A3D66D-109C-4473-8A53-89321D92F833}" srcOrd="1" destOrd="0" presId="urn:microsoft.com/office/officeart/2008/layout/NameandTitleOrganizationalChart"/>
    <dgm:cxn modelId="{4DFECA5A-502B-437F-8516-B1C532941051}" type="presParOf" srcId="{AE2E4383-B68E-4BBB-A742-FC2884900C5D}" destId="{A8724D1E-E6D0-4FC7-875D-A6FD25A274B7}" srcOrd="2" destOrd="0" presId="urn:microsoft.com/office/officeart/2008/layout/NameandTitleOrganizationalChart"/>
    <dgm:cxn modelId="{5F9312C3-8E83-4165-BA3A-AC7E356E542B}" type="presParOf" srcId="{8D3B1212-E3E7-45F2-BF15-85E3EFA8C5E6}" destId="{571DEA7E-164E-4FDB-A5B3-CE1AC3F40FE1}" srcOrd="2" destOrd="0" presId="urn:microsoft.com/office/officeart/2008/layout/NameandTitleOrganizationalChart"/>
    <dgm:cxn modelId="{E40F0692-5FC4-496D-AC95-EC9A7FD72A01}" type="presParOf" srcId="{8D3B1212-E3E7-45F2-BF15-85E3EFA8C5E6}" destId="{704A1DAA-CA4C-4B09-8220-5535F30749BE}" srcOrd="3" destOrd="0" presId="urn:microsoft.com/office/officeart/2008/layout/NameandTitleOrganizationalChart"/>
    <dgm:cxn modelId="{F6E13852-0A1E-4B25-BC18-161811778F7E}" type="presParOf" srcId="{704A1DAA-CA4C-4B09-8220-5535F30749BE}" destId="{3C656676-EF3C-4775-B1C3-DC57FCEC8659}" srcOrd="0" destOrd="0" presId="urn:microsoft.com/office/officeart/2008/layout/NameandTitleOrganizationalChart"/>
    <dgm:cxn modelId="{3B400800-3700-4C8D-B955-8D5315682733}" type="presParOf" srcId="{3C656676-EF3C-4775-B1C3-DC57FCEC8659}" destId="{165E053F-CFDC-4B2E-BF8D-330C0CC7435B}" srcOrd="0" destOrd="0" presId="urn:microsoft.com/office/officeart/2008/layout/NameandTitleOrganizationalChart"/>
    <dgm:cxn modelId="{9A002FBA-B009-44CC-A9B6-A49C02325689}" type="presParOf" srcId="{3C656676-EF3C-4775-B1C3-DC57FCEC8659}" destId="{70B836E7-EE8B-4CB6-858E-2FBFCEE4200C}" srcOrd="1" destOrd="0" presId="urn:microsoft.com/office/officeart/2008/layout/NameandTitleOrganizationalChart"/>
    <dgm:cxn modelId="{F6B8AA9D-A1FD-49B8-980C-7BA88A429C62}" type="presParOf" srcId="{3C656676-EF3C-4775-B1C3-DC57FCEC8659}" destId="{184A25A7-4750-40FE-9C66-472E4D87ABBC}" srcOrd="2" destOrd="0" presId="urn:microsoft.com/office/officeart/2008/layout/NameandTitleOrganizationalChart"/>
    <dgm:cxn modelId="{4F86686D-955C-4FA4-B4CC-4EF7154C710D}" type="presParOf" srcId="{704A1DAA-CA4C-4B09-8220-5535F30749BE}" destId="{5211F307-4E1B-4BC5-A1C1-35729E198FDB}" srcOrd="1" destOrd="0" presId="urn:microsoft.com/office/officeart/2008/layout/NameandTitleOrganizationalChart"/>
    <dgm:cxn modelId="{3655AD48-0BD5-41E8-AA4D-0F8D9A1C3EE5}" type="presParOf" srcId="{704A1DAA-CA4C-4B09-8220-5535F30749BE}" destId="{466ABD23-9F03-4C5A-A790-C0393524081D}" srcOrd="2" destOrd="0" presId="urn:microsoft.com/office/officeart/2008/layout/NameandTitleOrganizationalChart"/>
    <dgm:cxn modelId="{890C5D0A-182C-42E5-8458-241C183ADA83}" type="presParOf" srcId="{89F56F3C-CCAD-4966-B884-74AE2A4C60D2}" destId="{64AF128F-735A-4CC6-8A24-934F25FA7CC4}" srcOrd="2" destOrd="0" presId="urn:microsoft.com/office/officeart/2008/layout/NameandTitleOrganizationalChart"/>
    <dgm:cxn modelId="{2F844F62-D2ED-4E60-920F-E4813B1CEAB6}" type="presParOf" srcId="{64AF128F-735A-4CC6-8A24-934F25FA7CC4}" destId="{F1C4102D-2FDB-473F-95E5-B395910A9E9B}" srcOrd="0" destOrd="0" presId="urn:microsoft.com/office/officeart/2008/layout/NameandTitleOrganizationalChart"/>
    <dgm:cxn modelId="{D62C7A72-0C23-400A-9DFD-B56653E20684}" type="presParOf" srcId="{64AF128F-735A-4CC6-8A24-934F25FA7CC4}" destId="{2CB60A05-334E-404A-832A-E556DB9F8378}" srcOrd="1" destOrd="0" presId="urn:microsoft.com/office/officeart/2008/layout/NameandTitleOrganizationalChart"/>
    <dgm:cxn modelId="{8DCB6146-D321-49E9-84C9-4EA5872D7718}" type="presParOf" srcId="{2CB60A05-334E-404A-832A-E556DB9F8378}" destId="{B90EA5C4-7558-44DF-ABD2-7AD4F937EAE0}" srcOrd="0" destOrd="0" presId="urn:microsoft.com/office/officeart/2008/layout/NameandTitleOrganizationalChart"/>
    <dgm:cxn modelId="{67E75643-11DF-417A-AF34-AF8EFADE55A1}" type="presParOf" srcId="{B90EA5C4-7558-44DF-ABD2-7AD4F937EAE0}" destId="{965CBFA6-9D5F-415C-AF7D-465396EE660D}" srcOrd="0" destOrd="0" presId="urn:microsoft.com/office/officeart/2008/layout/NameandTitleOrganizationalChart"/>
    <dgm:cxn modelId="{F618954B-F2F2-48C2-BA66-092F90BDB880}" type="presParOf" srcId="{B90EA5C4-7558-44DF-ABD2-7AD4F937EAE0}" destId="{47DE4BC7-0FE8-4FA1-81CE-040F386D27D6}" srcOrd="1" destOrd="0" presId="urn:microsoft.com/office/officeart/2008/layout/NameandTitleOrganizationalChart"/>
    <dgm:cxn modelId="{B03639A2-22A4-4F2A-837A-2137B07B8DF2}" type="presParOf" srcId="{B90EA5C4-7558-44DF-ABD2-7AD4F937EAE0}" destId="{0E85DF36-F59F-4114-B688-AD388335FF82}" srcOrd="2" destOrd="0" presId="urn:microsoft.com/office/officeart/2008/layout/NameandTitleOrganizationalChart"/>
    <dgm:cxn modelId="{43653453-8FFD-40CD-B9B0-2B6AB6460C89}" type="presParOf" srcId="{2CB60A05-334E-404A-832A-E556DB9F8378}" destId="{E380FA03-AA38-419F-BBB2-C46AAF50AB29}" srcOrd="1" destOrd="0" presId="urn:microsoft.com/office/officeart/2008/layout/NameandTitleOrganizationalChart"/>
    <dgm:cxn modelId="{9B1D5A28-83C7-463E-9F27-2930AFF4D93F}" type="presParOf" srcId="{2CB60A05-334E-404A-832A-E556DB9F8378}" destId="{56A6C343-7E7E-466B-A896-0B8549922156}" srcOrd="2" destOrd="0" presId="urn:microsoft.com/office/officeart/2008/layout/NameandTitleOrganizationalChart"/>
    <dgm:cxn modelId="{8C4D745D-490B-4487-93A9-35ADE166D7FD}" type="presParOf" srcId="{115EDDCE-26F5-4BF7-9D7D-567E74C14D7A}" destId="{5C55899F-05E9-4ED7-8B9B-056B568DC87F}" srcOrd="1" destOrd="0" presId="urn:microsoft.com/office/officeart/2008/layout/NameandTitleOrganizationalChart"/>
    <dgm:cxn modelId="{BC0C6B62-A08D-492B-9A45-0C9D5C501AFF}" type="presParOf" srcId="{5C55899F-05E9-4ED7-8B9B-056B568DC87F}" destId="{C755F90C-DB37-453E-9565-CE67833E5A6C}" srcOrd="0" destOrd="0" presId="urn:microsoft.com/office/officeart/2008/layout/NameandTitleOrganizationalChart"/>
    <dgm:cxn modelId="{1A816AE6-8D37-4BDB-9277-7BA6CD3AB55B}" type="presParOf" srcId="{C755F90C-DB37-453E-9565-CE67833E5A6C}" destId="{407619FA-2698-45D2-A8C3-F7FEE21F4885}" srcOrd="0" destOrd="0" presId="urn:microsoft.com/office/officeart/2008/layout/NameandTitleOrganizationalChart"/>
    <dgm:cxn modelId="{05346930-6943-4B34-BE6B-F5A1BBA52C42}" type="presParOf" srcId="{C755F90C-DB37-453E-9565-CE67833E5A6C}" destId="{97696EF7-6B17-44B3-B91B-A95E986374BB}" srcOrd="1" destOrd="0" presId="urn:microsoft.com/office/officeart/2008/layout/NameandTitleOrganizationalChart"/>
    <dgm:cxn modelId="{41820BD4-B7A9-4EB9-9076-D910BE8A582E}" type="presParOf" srcId="{C755F90C-DB37-453E-9565-CE67833E5A6C}" destId="{8AF87B07-4779-4ACA-95CC-935E37E23B61}" srcOrd="2" destOrd="0" presId="urn:microsoft.com/office/officeart/2008/layout/NameandTitleOrganizationalChart"/>
    <dgm:cxn modelId="{619E5F63-7239-4589-B588-8ECA44B2B392}" type="presParOf" srcId="{5C55899F-05E9-4ED7-8B9B-056B568DC87F}" destId="{903A21F9-0A30-43C8-9681-67D41B29DC5C}" srcOrd="1" destOrd="0" presId="urn:microsoft.com/office/officeart/2008/layout/NameandTitleOrganizationalChart"/>
    <dgm:cxn modelId="{F30B0E76-B444-4801-8BA8-DD0E322C79F0}" type="presParOf" srcId="{5C55899F-05E9-4ED7-8B9B-056B568DC87F}" destId="{DB705385-EE2F-44ED-A33C-9EAFBDB300FA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79CD6D-D08D-4773-B686-5933FD82457F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7093393E-9CA6-4B78-8FCC-0A1E6DA52535}">
      <dgm:prSet phldrT="[Text]"/>
      <dgm:spPr>
        <a:solidFill>
          <a:srgbClr val="CC0000"/>
        </a:solidFill>
      </dgm:spPr>
      <dgm:t>
        <a:bodyPr/>
        <a:lstStyle/>
        <a:p>
          <a:r>
            <a:rPr lang="en-GB" b="1" noProof="0" dirty="0" smtClean="0"/>
            <a:t>Administration of medicine</a:t>
          </a:r>
          <a:endParaRPr lang="en-GB" b="1" noProof="0" dirty="0"/>
        </a:p>
      </dgm:t>
    </dgm:pt>
    <dgm:pt modelId="{67FEE9B5-CE41-4404-BA1A-822D00ABA025}" type="parTrans" cxnId="{BC8FE624-68DD-4FD2-B033-D9FC31AD0862}">
      <dgm:prSet/>
      <dgm:spPr/>
      <dgm:t>
        <a:bodyPr/>
        <a:lstStyle/>
        <a:p>
          <a:endParaRPr lang="en-GB" b="1" noProof="0" dirty="0"/>
        </a:p>
      </dgm:t>
    </dgm:pt>
    <dgm:pt modelId="{9D15823C-4F17-4AA3-BE58-BEAB1684B1E1}" type="sibTrans" cxnId="{BC8FE624-68DD-4FD2-B033-D9FC31AD0862}">
      <dgm:prSet/>
      <dgm:spPr>
        <a:solidFill>
          <a:schemeClr val="tx1"/>
        </a:solidFill>
      </dgm:spPr>
      <dgm:t>
        <a:bodyPr/>
        <a:lstStyle/>
        <a:p>
          <a:endParaRPr lang="en-GB" b="1" noProof="0" dirty="0"/>
        </a:p>
      </dgm:t>
    </dgm:pt>
    <dgm:pt modelId="{9F74127A-EFCF-4675-B870-9B9D0A002F28}">
      <dgm:prSet phldrT="[Text]"/>
      <dgm:spPr>
        <a:solidFill>
          <a:srgbClr val="FF7C80"/>
        </a:solidFill>
      </dgm:spPr>
      <dgm:t>
        <a:bodyPr/>
        <a:lstStyle/>
        <a:p>
          <a:r>
            <a:rPr lang="sk-SK" b="1" noProof="0" dirty="0" smtClean="0"/>
            <a:t>D</a:t>
          </a:r>
          <a:r>
            <a:rPr lang="en-GB" b="1" noProof="0" dirty="0" err="1" smtClean="0"/>
            <a:t>rops</a:t>
          </a:r>
          <a:endParaRPr lang="en-GB" b="1" noProof="0" dirty="0"/>
        </a:p>
      </dgm:t>
    </dgm:pt>
    <dgm:pt modelId="{882F5A7F-A97E-4A5F-8F6F-4CF0F95E31E2}" type="parTrans" cxnId="{FEEC6A02-98BF-4202-AF3B-42B5DDA41581}">
      <dgm:prSet/>
      <dgm:spPr/>
      <dgm:t>
        <a:bodyPr/>
        <a:lstStyle/>
        <a:p>
          <a:endParaRPr lang="en-GB" b="1" noProof="0" dirty="0"/>
        </a:p>
      </dgm:t>
    </dgm:pt>
    <dgm:pt modelId="{4EF84683-3164-424B-A4E9-7694FB2D4D35}" type="sibTrans" cxnId="{FEEC6A02-98BF-4202-AF3B-42B5DDA41581}">
      <dgm:prSet/>
      <dgm:spPr>
        <a:solidFill>
          <a:schemeClr val="tx1"/>
        </a:solidFill>
      </dgm:spPr>
      <dgm:t>
        <a:bodyPr/>
        <a:lstStyle/>
        <a:p>
          <a:endParaRPr lang="en-GB" b="1" noProof="0" dirty="0"/>
        </a:p>
      </dgm:t>
    </dgm:pt>
    <dgm:pt modelId="{7CFB12BA-9C84-4AEA-BF88-20BC7419D3E3}">
      <dgm:prSet phldrT="[Text]"/>
      <dgm:spPr>
        <a:solidFill>
          <a:srgbClr val="FF9966"/>
        </a:solidFill>
      </dgm:spPr>
      <dgm:t>
        <a:bodyPr/>
        <a:lstStyle/>
        <a:p>
          <a:pPr algn="ctr"/>
          <a:r>
            <a:rPr lang="en-GB" b="1" noProof="0" dirty="0" smtClean="0">
              <a:solidFill>
                <a:schemeClr val="tx1"/>
              </a:solidFill>
            </a:rPr>
            <a:t>Dosing </a:t>
          </a:r>
          <a:r>
            <a:rPr lang="sk-SK" b="1" noProof="0" dirty="0" smtClean="0">
              <a:solidFill>
                <a:schemeClr val="tx1"/>
              </a:solidFill>
            </a:rPr>
            <a:t>of </a:t>
          </a:r>
          <a:r>
            <a:rPr lang="en-GB" b="1" noProof="0" dirty="0" smtClean="0">
              <a:solidFill>
                <a:schemeClr val="tx1"/>
              </a:solidFill>
            </a:rPr>
            <a:t>the medicines to the patient  (drop size)</a:t>
          </a:r>
          <a:endParaRPr lang="en-GB" b="1" noProof="0" dirty="0">
            <a:solidFill>
              <a:schemeClr val="tx1"/>
            </a:solidFill>
          </a:endParaRPr>
        </a:p>
      </dgm:t>
    </dgm:pt>
    <dgm:pt modelId="{3E88655B-A93E-4C0D-8B4E-22D75B863DB3}" type="parTrans" cxnId="{E4EED4E1-21B2-407E-9E3D-A02CDA28A91E}">
      <dgm:prSet/>
      <dgm:spPr/>
      <dgm:t>
        <a:bodyPr/>
        <a:lstStyle/>
        <a:p>
          <a:endParaRPr lang="en-GB" b="1" noProof="0" dirty="0"/>
        </a:p>
      </dgm:t>
    </dgm:pt>
    <dgm:pt modelId="{BBA0288C-C231-4C39-A86B-D6D2972C5CC2}" type="sibTrans" cxnId="{E4EED4E1-21B2-407E-9E3D-A02CDA28A91E}">
      <dgm:prSet/>
      <dgm:spPr>
        <a:solidFill>
          <a:schemeClr val="bg2"/>
        </a:solidFill>
      </dgm:spPr>
      <dgm:t>
        <a:bodyPr/>
        <a:lstStyle/>
        <a:p>
          <a:endParaRPr lang="en-GB" b="1" noProof="0" dirty="0"/>
        </a:p>
      </dgm:t>
    </dgm:pt>
    <dgm:pt modelId="{3C4E9C95-7C4E-4B9E-839B-EC0C2EF2EF7E}">
      <dgm:prSet phldrT="[Text]"/>
      <dgm:spPr>
        <a:solidFill>
          <a:srgbClr val="FFFF00"/>
        </a:solidFill>
      </dgm:spPr>
      <dgm:t>
        <a:bodyPr/>
        <a:lstStyle/>
        <a:p>
          <a:r>
            <a:rPr lang="en-GB" b="1" noProof="0" dirty="0" smtClean="0">
              <a:solidFill>
                <a:schemeClr val="tx1"/>
              </a:solidFill>
            </a:rPr>
            <a:t>Surface tension</a:t>
          </a:r>
          <a:endParaRPr lang="en-GB" b="1" noProof="0" dirty="0">
            <a:solidFill>
              <a:schemeClr val="tx1"/>
            </a:solidFill>
          </a:endParaRPr>
        </a:p>
      </dgm:t>
    </dgm:pt>
    <dgm:pt modelId="{B0D7E74C-A941-453C-BD21-FA6A3E0CAE75}" type="parTrans" cxnId="{A4AC3914-E3F0-4BA0-A1F8-C1C2C2174976}">
      <dgm:prSet/>
      <dgm:spPr/>
      <dgm:t>
        <a:bodyPr/>
        <a:lstStyle/>
        <a:p>
          <a:endParaRPr lang="en-GB" b="1" noProof="0" dirty="0"/>
        </a:p>
      </dgm:t>
    </dgm:pt>
    <dgm:pt modelId="{07AF589B-EA83-4B4F-8C1B-BF7A140C0EF7}" type="sibTrans" cxnId="{A4AC3914-E3F0-4BA0-A1F8-C1C2C2174976}">
      <dgm:prSet/>
      <dgm:spPr/>
      <dgm:t>
        <a:bodyPr/>
        <a:lstStyle/>
        <a:p>
          <a:endParaRPr lang="en-GB" b="1" noProof="0" dirty="0"/>
        </a:p>
      </dgm:t>
    </dgm:pt>
    <dgm:pt modelId="{3E44F9BF-522B-42C8-89D5-82C9B3FC5744}">
      <dgm:prSet/>
      <dgm:spPr>
        <a:solidFill>
          <a:srgbClr val="FF7C80"/>
        </a:solidFill>
      </dgm:spPr>
      <dgm:t>
        <a:bodyPr/>
        <a:lstStyle/>
        <a:p>
          <a:r>
            <a:rPr lang="en-GB" b="1" noProof="0" dirty="0" smtClean="0"/>
            <a:t>Infusion, injection</a:t>
          </a:r>
          <a:endParaRPr lang="en-GB" b="1" noProof="0" dirty="0"/>
        </a:p>
      </dgm:t>
    </dgm:pt>
    <dgm:pt modelId="{AC8657C6-9FF6-4DE2-883D-A9F87F1F2DB0}" type="parTrans" cxnId="{528BAED9-0B2A-401B-BA84-F518AB38D05C}">
      <dgm:prSet/>
      <dgm:spPr/>
      <dgm:t>
        <a:bodyPr/>
        <a:lstStyle/>
        <a:p>
          <a:endParaRPr lang="en-GB" b="1" noProof="0" dirty="0"/>
        </a:p>
      </dgm:t>
    </dgm:pt>
    <dgm:pt modelId="{764D10E0-814F-4EF7-A5FC-7A9DE00265C4}" type="sibTrans" cxnId="{528BAED9-0B2A-401B-BA84-F518AB38D05C}">
      <dgm:prSet/>
      <dgm:spPr>
        <a:solidFill>
          <a:schemeClr val="tx1"/>
        </a:solidFill>
      </dgm:spPr>
      <dgm:t>
        <a:bodyPr/>
        <a:lstStyle/>
        <a:p>
          <a:endParaRPr lang="en-GB" b="1" noProof="0" dirty="0"/>
        </a:p>
      </dgm:t>
    </dgm:pt>
    <dgm:pt modelId="{E070ECDA-E777-4864-BE79-7C306639EC60}">
      <dgm:prSet/>
      <dgm:spPr>
        <a:solidFill>
          <a:srgbClr val="FF9966"/>
        </a:solidFill>
      </dgm:spPr>
      <dgm:t>
        <a:bodyPr/>
        <a:lstStyle/>
        <a:p>
          <a:r>
            <a:rPr lang="en-GB" b="1" noProof="0" dirty="0" smtClean="0">
              <a:solidFill>
                <a:schemeClr val="tx1"/>
              </a:solidFill>
            </a:rPr>
            <a:t>Administration to patient</a:t>
          </a:r>
          <a:endParaRPr lang="sk-SK" b="1" noProof="0" dirty="0" smtClean="0">
            <a:solidFill>
              <a:schemeClr val="tx1"/>
            </a:solidFill>
          </a:endParaRPr>
        </a:p>
        <a:p>
          <a:r>
            <a:rPr lang="sk-SK" b="1" noProof="0" dirty="0" smtClean="0">
              <a:solidFill>
                <a:schemeClr val="tx1"/>
              </a:solidFill>
            </a:rPr>
            <a:t>(</a:t>
          </a:r>
          <a:r>
            <a:rPr lang="en-GB" b="1" noProof="0" dirty="0" smtClean="0">
              <a:solidFill>
                <a:schemeClr val="tx1"/>
              </a:solidFill>
            </a:rPr>
            <a:t>injection sites</a:t>
          </a:r>
          <a:r>
            <a:rPr lang="sk-SK" b="1" noProof="0" dirty="0" smtClean="0">
              <a:solidFill>
                <a:schemeClr val="tx1"/>
              </a:solidFill>
            </a:rPr>
            <a:t>)</a:t>
          </a:r>
          <a:endParaRPr lang="en-GB" b="1" noProof="0" dirty="0">
            <a:solidFill>
              <a:schemeClr val="tx1"/>
            </a:solidFill>
          </a:endParaRPr>
        </a:p>
      </dgm:t>
    </dgm:pt>
    <dgm:pt modelId="{50FDFEFD-FEDC-45D7-8B3F-9DA1B9EDDFF3}" type="parTrans" cxnId="{0E42E693-313C-4C48-AD4E-B191F4212316}">
      <dgm:prSet/>
      <dgm:spPr/>
      <dgm:t>
        <a:bodyPr/>
        <a:lstStyle/>
        <a:p>
          <a:endParaRPr lang="en-GB" b="1" noProof="0" dirty="0"/>
        </a:p>
      </dgm:t>
    </dgm:pt>
    <dgm:pt modelId="{0712F4DD-02F5-4A4B-939F-C5EBA9659543}" type="sibTrans" cxnId="{0E42E693-313C-4C48-AD4E-B191F4212316}">
      <dgm:prSet/>
      <dgm:spPr>
        <a:solidFill>
          <a:schemeClr val="tx1"/>
        </a:solidFill>
      </dgm:spPr>
      <dgm:t>
        <a:bodyPr/>
        <a:lstStyle/>
        <a:p>
          <a:endParaRPr lang="en-GB" b="1" noProof="0" dirty="0"/>
        </a:p>
      </dgm:t>
    </dgm:pt>
    <dgm:pt modelId="{E8E7FD94-AC8B-4D27-BA92-39F9D80C8AF4}">
      <dgm:prSet/>
      <dgm:spPr>
        <a:solidFill>
          <a:srgbClr val="FFFF00"/>
        </a:solidFill>
      </dgm:spPr>
      <dgm:t>
        <a:bodyPr/>
        <a:lstStyle/>
        <a:p>
          <a:r>
            <a:rPr lang="en-GB" b="1" noProof="0" dirty="0" smtClean="0">
              <a:solidFill>
                <a:schemeClr val="tx1"/>
              </a:solidFill>
            </a:rPr>
            <a:t>Tonicity </a:t>
          </a:r>
          <a:r>
            <a:rPr lang="sk-SK" b="1" noProof="0" dirty="0" smtClean="0">
              <a:solidFill>
                <a:schemeClr val="tx1"/>
              </a:solidFill>
            </a:rPr>
            <a:t>            </a:t>
          </a:r>
          <a:r>
            <a:rPr lang="en-GB" b="1" noProof="0" dirty="0" smtClean="0">
              <a:solidFill>
                <a:schemeClr val="tx1"/>
              </a:solidFill>
            </a:rPr>
            <a:t>of solutions</a:t>
          </a:r>
          <a:endParaRPr lang="en-GB" b="1" noProof="0" dirty="0">
            <a:solidFill>
              <a:schemeClr val="tx1"/>
            </a:solidFill>
          </a:endParaRPr>
        </a:p>
      </dgm:t>
    </dgm:pt>
    <dgm:pt modelId="{CFD822B2-E377-4347-A34A-33844F201035}" type="parTrans" cxnId="{D7E6F335-B274-4012-9427-E36677BEDD2E}">
      <dgm:prSet/>
      <dgm:spPr/>
      <dgm:t>
        <a:bodyPr/>
        <a:lstStyle/>
        <a:p>
          <a:endParaRPr lang="en-GB" b="1" noProof="0" dirty="0"/>
        </a:p>
      </dgm:t>
    </dgm:pt>
    <dgm:pt modelId="{4602438C-E483-4E85-AB50-B1B51D4F864D}" type="sibTrans" cxnId="{D7E6F335-B274-4012-9427-E36677BEDD2E}">
      <dgm:prSet/>
      <dgm:spPr>
        <a:solidFill>
          <a:schemeClr val="tx1"/>
        </a:solidFill>
      </dgm:spPr>
      <dgm:t>
        <a:bodyPr/>
        <a:lstStyle/>
        <a:p>
          <a:endParaRPr lang="en-GB" b="1" noProof="0" dirty="0"/>
        </a:p>
      </dgm:t>
    </dgm:pt>
    <dgm:pt modelId="{976DAB54-4241-45EF-A4C6-8268C0B90F97}" type="pres">
      <dgm:prSet presAssocID="{D179CD6D-D08D-4773-B686-5933FD82457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sk-SK"/>
        </a:p>
      </dgm:t>
    </dgm:pt>
    <dgm:pt modelId="{5725D2B6-EC99-4F84-9CFE-D5D61C878AEA}" type="pres">
      <dgm:prSet presAssocID="{E8E7FD94-AC8B-4D27-BA92-39F9D80C8AF4}" presName="compNode" presStyleCnt="0"/>
      <dgm:spPr/>
    </dgm:pt>
    <dgm:pt modelId="{65828F92-F4F7-47D6-8617-1456E46CA038}" type="pres">
      <dgm:prSet presAssocID="{E8E7FD94-AC8B-4D27-BA92-39F9D80C8AF4}" presName="dummyConnPt" presStyleCnt="0"/>
      <dgm:spPr/>
    </dgm:pt>
    <dgm:pt modelId="{82C29558-B07B-4C81-9076-B9690B089DD4}" type="pres">
      <dgm:prSet presAssocID="{E8E7FD94-AC8B-4D27-BA92-39F9D80C8AF4}" presName="node" presStyleLbl="node1" presStyleIdx="0" presStyleCnt="7" custLinFactNeighborX="15606" custLinFactNeighborY="-854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DA39B038-C54B-4F31-9F64-16FBDEC2DC0A}" type="pres">
      <dgm:prSet presAssocID="{4602438C-E483-4E85-AB50-B1B51D4F864D}" presName="sibTrans" presStyleLbl="bgSibTrans2D1" presStyleIdx="0" presStyleCnt="6" custLinFactY="100000" custLinFactNeighborX="31571" custLinFactNeighborY="102511"/>
      <dgm:spPr/>
      <dgm:t>
        <a:bodyPr/>
        <a:lstStyle/>
        <a:p>
          <a:endParaRPr lang="sk-SK"/>
        </a:p>
      </dgm:t>
    </dgm:pt>
    <dgm:pt modelId="{80890F09-B31E-4655-81F1-C448D29B9772}" type="pres">
      <dgm:prSet presAssocID="{E070ECDA-E777-4864-BE79-7C306639EC60}" presName="compNode" presStyleCnt="0"/>
      <dgm:spPr/>
    </dgm:pt>
    <dgm:pt modelId="{AFD787C0-91F4-4E5A-89FA-213B20E95C90}" type="pres">
      <dgm:prSet presAssocID="{E070ECDA-E777-4864-BE79-7C306639EC60}" presName="dummyConnPt" presStyleCnt="0"/>
      <dgm:spPr/>
    </dgm:pt>
    <dgm:pt modelId="{0579174C-1C68-4FBF-9820-BC15D3ADAEA9}" type="pres">
      <dgm:prSet presAssocID="{E070ECDA-E777-4864-BE79-7C306639EC60}" presName="node" presStyleLbl="node1" presStyleIdx="1" presStyleCnt="7" custLinFactNeighborX="-13598" custLinFactNeighborY="-6656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3A7BDBC-49CB-4FC8-B6B4-858155D10154}" type="pres">
      <dgm:prSet presAssocID="{0712F4DD-02F5-4A4B-939F-C5EBA9659543}" presName="sibTrans" presStyleLbl="bgSibTrans2D1" presStyleIdx="1" presStyleCnt="6" custLinFactY="1462" custLinFactNeighborX="35741" custLinFactNeighborY="100000"/>
      <dgm:spPr/>
      <dgm:t>
        <a:bodyPr/>
        <a:lstStyle/>
        <a:p>
          <a:endParaRPr lang="sk-SK"/>
        </a:p>
      </dgm:t>
    </dgm:pt>
    <dgm:pt modelId="{9C8E2795-E160-40D7-BBFC-CCCF06D9CB1F}" type="pres">
      <dgm:prSet presAssocID="{3E44F9BF-522B-42C8-89D5-82C9B3FC5744}" presName="compNode" presStyleCnt="0"/>
      <dgm:spPr/>
    </dgm:pt>
    <dgm:pt modelId="{F873F9C4-6810-49F1-8F01-701416C12395}" type="pres">
      <dgm:prSet presAssocID="{3E44F9BF-522B-42C8-89D5-82C9B3FC5744}" presName="dummyConnPt" presStyleCnt="0"/>
      <dgm:spPr/>
    </dgm:pt>
    <dgm:pt modelId="{1027A574-ABE7-439F-84C0-751C25AEB3A1}" type="pres">
      <dgm:prSet presAssocID="{3E44F9BF-522B-42C8-89D5-82C9B3FC5744}" presName="node" presStyleLbl="node1" presStyleIdx="2" presStyleCnt="7" custLinFactNeighborX="-48458" custLinFactNeighborY="-19409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AD21035-91EE-4007-91B5-08841B1AE069}" type="pres">
      <dgm:prSet presAssocID="{764D10E0-814F-4EF7-A5FC-7A9DE00265C4}" presName="sibTrans" presStyleLbl="bgSibTrans2D1" presStyleIdx="2" presStyleCnt="6" custLinFactY="80322" custLinFactNeighborX="2074" custLinFactNeighborY="100000"/>
      <dgm:spPr/>
      <dgm:t>
        <a:bodyPr/>
        <a:lstStyle/>
        <a:p>
          <a:endParaRPr lang="sk-SK"/>
        </a:p>
      </dgm:t>
    </dgm:pt>
    <dgm:pt modelId="{5A751E8A-B6A0-4391-81CD-9305D2428E17}" type="pres">
      <dgm:prSet presAssocID="{7093393E-9CA6-4B78-8FCC-0A1E6DA52535}" presName="compNode" presStyleCnt="0"/>
      <dgm:spPr/>
    </dgm:pt>
    <dgm:pt modelId="{AD293893-C63E-49EF-B07D-98742E4B4136}" type="pres">
      <dgm:prSet presAssocID="{7093393E-9CA6-4B78-8FCC-0A1E6DA52535}" presName="dummyConnPt" presStyleCnt="0"/>
      <dgm:spPr/>
    </dgm:pt>
    <dgm:pt modelId="{7915DE53-6663-43DB-9134-CC01C3356F9B}" type="pres">
      <dgm:prSet presAssocID="{7093393E-9CA6-4B78-8FCC-0A1E6DA52535}" presName="node" presStyleLbl="node1" presStyleIdx="3" presStyleCnt="7" custLinFactNeighborX="-37499" custLinFactNeighborY="-59156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5EC096D-E5BF-4CF0-B886-8A07800B003D}" type="pres">
      <dgm:prSet presAssocID="{9D15823C-4F17-4AA3-BE58-BEAB1684B1E1}" presName="sibTrans" presStyleLbl="bgSibTrans2D1" presStyleIdx="3" presStyleCnt="6" custLinFactY="69102" custLinFactNeighborX="8167" custLinFactNeighborY="100000"/>
      <dgm:spPr/>
      <dgm:t>
        <a:bodyPr/>
        <a:lstStyle/>
        <a:p>
          <a:endParaRPr lang="sk-SK"/>
        </a:p>
      </dgm:t>
    </dgm:pt>
    <dgm:pt modelId="{8E21ECD2-39AF-4BA6-825B-F14A169C81A1}" type="pres">
      <dgm:prSet presAssocID="{9F74127A-EFCF-4675-B870-9B9D0A002F28}" presName="compNode" presStyleCnt="0"/>
      <dgm:spPr/>
    </dgm:pt>
    <dgm:pt modelId="{95971668-55B1-4228-975E-85559D8A1D62}" type="pres">
      <dgm:prSet presAssocID="{9F74127A-EFCF-4675-B870-9B9D0A002F28}" presName="dummyConnPt" presStyleCnt="0"/>
      <dgm:spPr/>
    </dgm:pt>
    <dgm:pt modelId="{0B71A9D4-C2BC-4F39-9E42-59E9F4DDB930}" type="pres">
      <dgm:prSet presAssocID="{9F74127A-EFCF-4675-B870-9B9D0A002F28}" presName="node" presStyleLbl="node1" presStyleIdx="4" presStyleCnt="7" custLinFactNeighborX="87399" custLinFactNeighborY="9447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40F1EB9-3A5D-452A-97F2-30AF3C1DF878}" type="pres">
      <dgm:prSet presAssocID="{4EF84683-3164-424B-A4E9-7694FB2D4D35}" presName="sibTrans" presStyleLbl="bgSibTrans2D1" presStyleIdx="4" presStyleCnt="6" custLinFactNeighborX="5547" custLinFactNeighborY="78914"/>
      <dgm:spPr/>
      <dgm:t>
        <a:bodyPr/>
        <a:lstStyle/>
        <a:p>
          <a:endParaRPr lang="sk-SK"/>
        </a:p>
      </dgm:t>
    </dgm:pt>
    <dgm:pt modelId="{42178FA6-690A-4FF4-9539-B9560EADE0D4}" type="pres">
      <dgm:prSet presAssocID="{7CFB12BA-9C84-4AEA-BF88-20BC7419D3E3}" presName="compNode" presStyleCnt="0"/>
      <dgm:spPr/>
    </dgm:pt>
    <dgm:pt modelId="{DB2273A2-29A8-4926-870F-A392196956E7}" type="pres">
      <dgm:prSet presAssocID="{7CFB12BA-9C84-4AEA-BF88-20BC7419D3E3}" presName="dummyConnPt" presStyleCnt="0"/>
      <dgm:spPr/>
    </dgm:pt>
    <dgm:pt modelId="{FF45AD2C-C4CC-4FC6-8850-02FCAFA69B96}" type="pres">
      <dgm:prSet presAssocID="{7CFB12BA-9C84-4AEA-BF88-20BC7419D3E3}" presName="node" presStyleLbl="node1" presStyleIdx="5" presStyleCnt="7" custScaleX="149615" custLinFactX="5269" custLinFactY="12647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01DD967E-C8B9-4EFB-BF91-24A78413E7D8}" type="pres">
      <dgm:prSet presAssocID="{BBA0288C-C231-4C39-A86B-D6D2972C5CC2}" presName="sibTrans" presStyleLbl="bgSibTrans2D1" presStyleIdx="5" presStyleCnt="6"/>
      <dgm:spPr/>
      <dgm:t>
        <a:bodyPr/>
        <a:lstStyle/>
        <a:p>
          <a:endParaRPr lang="sk-SK"/>
        </a:p>
      </dgm:t>
    </dgm:pt>
    <dgm:pt modelId="{A298ADAF-3DE6-4A6F-9615-A47292776ABC}" type="pres">
      <dgm:prSet presAssocID="{3C4E9C95-7C4E-4B9E-839B-EC0C2EF2EF7E}" presName="compNode" presStyleCnt="0"/>
      <dgm:spPr/>
    </dgm:pt>
    <dgm:pt modelId="{B2C4ACDD-F0A1-4F4B-89CB-FA3B91FA164B}" type="pres">
      <dgm:prSet presAssocID="{3C4E9C95-7C4E-4B9E-839B-EC0C2EF2EF7E}" presName="dummyConnPt" presStyleCnt="0"/>
      <dgm:spPr/>
    </dgm:pt>
    <dgm:pt modelId="{26021CF1-B55E-4239-BF9D-085D21253C93}" type="pres">
      <dgm:prSet presAssocID="{3C4E9C95-7C4E-4B9E-839B-EC0C2EF2EF7E}" presName="node" presStyleLbl="node1" presStyleIdx="6" presStyleCnt="7" custLinFactNeighborX="-95494" custLinFactNeighborY="2109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A4AC3914-E3F0-4BA0-A1F8-C1C2C2174976}" srcId="{D179CD6D-D08D-4773-B686-5933FD82457F}" destId="{3C4E9C95-7C4E-4B9E-839B-EC0C2EF2EF7E}" srcOrd="6" destOrd="0" parTransId="{B0D7E74C-A941-453C-BD21-FA6A3E0CAE75}" sibTransId="{07AF589B-EA83-4B4F-8C1B-BF7A140C0EF7}"/>
    <dgm:cxn modelId="{C7F4BC17-1F5D-450E-A402-BA274A24ACDD}" type="presOf" srcId="{764D10E0-814F-4EF7-A5FC-7A9DE00265C4}" destId="{FAD21035-91EE-4007-91B5-08841B1AE069}" srcOrd="0" destOrd="0" presId="urn:microsoft.com/office/officeart/2005/8/layout/bProcess4"/>
    <dgm:cxn modelId="{D644EFBB-8DE8-4A03-8F4C-53ABE7414586}" type="presOf" srcId="{9D15823C-4F17-4AA3-BE58-BEAB1684B1E1}" destId="{F5EC096D-E5BF-4CF0-B886-8A07800B003D}" srcOrd="0" destOrd="0" presId="urn:microsoft.com/office/officeart/2005/8/layout/bProcess4"/>
    <dgm:cxn modelId="{8BA5274A-E91B-4BFC-ABEC-BF620A2456EB}" type="presOf" srcId="{4EF84683-3164-424B-A4E9-7694FB2D4D35}" destId="{F40F1EB9-3A5D-452A-97F2-30AF3C1DF878}" srcOrd="0" destOrd="0" presId="urn:microsoft.com/office/officeart/2005/8/layout/bProcess4"/>
    <dgm:cxn modelId="{3FB4FA35-A7F1-4F70-B995-5ED4192AA102}" type="presOf" srcId="{0712F4DD-02F5-4A4B-939F-C5EBA9659543}" destId="{53A7BDBC-49CB-4FC8-B6B4-858155D10154}" srcOrd="0" destOrd="0" presId="urn:microsoft.com/office/officeart/2005/8/layout/bProcess4"/>
    <dgm:cxn modelId="{FFFC0E80-9FC7-4C68-AEDC-5744B5FE239B}" type="presOf" srcId="{3C4E9C95-7C4E-4B9E-839B-EC0C2EF2EF7E}" destId="{26021CF1-B55E-4239-BF9D-085D21253C93}" srcOrd="0" destOrd="0" presId="urn:microsoft.com/office/officeart/2005/8/layout/bProcess4"/>
    <dgm:cxn modelId="{42AF8D6F-B49E-4414-95B2-3075E441A424}" type="presOf" srcId="{7CFB12BA-9C84-4AEA-BF88-20BC7419D3E3}" destId="{FF45AD2C-C4CC-4FC6-8850-02FCAFA69B96}" srcOrd="0" destOrd="0" presId="urn:microsoft.com/office/officeart/2005/8/layout/bProcess4"/>
    <dgm:cxn modelId="{D7E6F335-B274-4012-9427-E36677BEDD2E}" srcId="{D179CD6D-D08D-4773-B686-5933FD82457F}" destId="{E8E7FD94-AC8B-4D27-BA92-39F9D80C8AF4}" srcOrd="0" destOrd="0" parTransId="{CFD822B2-E377-4347-A34A-33844F201035}" sibTransId="{4602438C-E483-4E85-AB50-B1B51D4F864D}"/>
    <dgm:cxn modelId="{528BAED9-0B2A-401B-BA84-F518AB38D05C}" srcId="{D179CD6D-D08D-4773-B686-5933FD82457F}" destId="{3E44F9BF-522B-42C8-89D5-82C9B3FC5744}" srcOrd="2" destOrd="0" parTransId="{AC8657C6-9FF6-4DE2-883D-A9F87F1F2DB0}" sibTransId="{764D10E0-814F-4EF7-A5FC-7A9DE00265C4}"/>
    <dgm:cxn modelId="{26E5CC03-180C-4CAC-A715-63AEAC0025EC}" type="presOf" srcId="{7093393E-9CA6-4B78-8FCC-0A1E6DA52535}" destId="{7915DE53-6663-43DB-9134-CC01C3356F9B}" srcOrd="0" destOrd="0" presId="urn:microsoft.com/office/officeart/2005/8/layout/bProcess4"/>
    <dgm:cxn modelId="{CDC4EB5F-93CC-45CF-8DDA-849EDC589655}" type="presOf" srcId="{E8E7FD94-AC8B-4D27-BA92-39F9D80C8AF4}" destId="{82C29558-B07B-4C81-9076-B9690B089DD4}" srcOrd="0" destOrd="0" presId="urn:microsoft.com/office/officeart/2005/8/layout/bProcess4"/>
    <dgm:cxn modelId="{BC8FE624-68DD-4FD2-B033-D9FC31AD0862}" srcId="{D179CD6D-D08D-4773-B686-5933FD82457F}" destId="{7093393E-9CA6-4B78-8FCC-0A1E6DA52535}" srcOrd="3" destOrd="0" parTransId="{67FEE9B5-CE41-4404-BA1A-822D00ABA025}" sibTransId="{9D15823C-4F17-4AA3-BE58-BEAB1684B1E1}"/>
    <dgm:cxn modelId="{BD365178-83AB-4C00-A1B7-8EAB04D8085D}" type="presOf" srcId="{4602438C-E483-4E85-AB50-B1B51D4F864D}" destId="{DA39B038-C54B-4F31-9F64-16FBDEC2DC0A}" srcOrd="0" destOrd="0" presId="urn:microsoft.com/office/officeart/2005/8/layout/bProcess4"/>
    <dgm:cxn modelId="{0E42E693-313C-4C48-AD4E-B191F4212316}" srcId="{D179CD6D-D08D-4773-B686-5933FD82457F}" destId="{E070ECDA-E777-4864-BE79-7C306639EC60}" srcOrd="1" destOrd="0" parTransId="{50FDFEFD-FEDC-45D7-8B3F-9DA1B9EDDFF3}" sibTransId="{0712F4DD-02F5-4A4B-939F-C5EBA9659543}"/>
    <dgm:cxn modelId="{C78E9EA6-129B-4A4B-925A-734D38171C4B}" type="presOf" srcId="{3E44F9BF-522B-42C8-89D5-82C9B3FC5744}" destId="{1027A574-ABE7-439F-84C0-751C25AEB3A1}" srcOrd="0" destOrd="0" presId="urn:microsoft.com/office/officeart/2005/8/layout/bProcess4"/>
    <dgm:cxn modelId="{4164C238-5D84-4ACD-A415-D5D01F529DF2}" type="presOf" srcId="{BBA0288C-C231-4C39-A86B-D6D2972C5CC2}" destId="{01DD967E-C8B9-4EFB-BF91-24A78413E7D8}" srcOrd="0" destOrd="0" presId="urn:microsoft.com/office/officeart/2005/8/layout/bProcess4"/>
    <dgm:cxn modelId="{9081823D-5E02-48D0-8EC5-C0EF87B14C56}" type="presOf" srcId="{D179CD6D-D08D-4773-B686-5933FD82457F}" destId="{976DAB54-4241-45EF-A4C6-8268C0B90F97}" srcOrd="0" destOrd="0" presId="urn:microsoft.com/office/officeart/2005/8/layout/bProcess4"/>
    <dgm:cxn modelId="{FEEC6A02-98BF-4202-AF3B-42B5DDA41581}" srcId="{D179CD6D-D08D-4773-B686-5933FD82457F}" destId="{9F74127A-EFCF-4675-B870-9B9D0A002F28}" srcOrd="4" destOrd="0" parTransId="{882F5A7F-A97E-4A5F-8F6F-4CF0F95E31E2}" sibTransId="{4EF84683-3164-424B-A4E9-7694FB2D4D35}"/>
    <dgm:cxn modelId="{E15B0E76-FB5A-4C79-BA5E-4B2653369B16}" type="presOf" srcId="{E070ECDA-E777-4864-BE79-7C306639EC60}" destId="{0579174C-1C68-4FBF-9820-BC15D3ADAEA9}" srcOrd="0" destOrd="0" presId="urn:microsoft.com/office/officeart/2005/8/layout/bProcess4"/>
    <dgm:cxn modelId="{5297749B-B78C-44E5-96D9-29B5DE2BD87E}" type="presOf" srcId="{9F74127A-EFCF-4675-B870-9B9D0A002F28}" destId="{0B71A9D4-C2BC-4F39-9E42-59E9F4DDB930}" srcOrd="0" destOrd="0" presId="urn:microsoft.com/office/officeart/2005/8/layout/bProcess4"/>
    <dgm:cxn modelId="{E4EED4E1-21B2-407E-9E3D-A02CDA28A91E}" srcId="{D179CD6D-D08D-4773-B686-5933FD82457F}" destId="{7CFB12BA-9C84-4AEA-BF88-20BC7419D3E3}" srcOrd="5" destOrd="0" parTransId="{3E88655B-A93E-4C0D-8B4E-22D75B863DB3}" sibTransId="{BBA0288C-C231-4C39-A86B-D6D2972C5CC2}"/>
    <dgm:cxn modelId="{1795A619-C37E-4CA4-9EA4-CFB2BA76248D}" type="presParOf" srcId="{976DAB54-4241-45EF-A4C6-8268C0B90F97}" destId="{5725D2B6-EC99-4F84-9CFE-D5D61C878AEA}" srcOrd="0" destOrd="0" presId="urn:microsoft.com/office/officeart/2005/8/layout/bProcess4"/>
    <dgm:cxn modelId="{DE3A6605-6A07-451C-9E6E-502299E5224C}" type="presParOf" srcId="{5725D2B6-EC99-4F84-9CFE-D5D61C878AEA}" destId="{65828F92-F4F7-47D6-8617-1456E46CA038}" srcOrd="0" destOrd="0" presId="urn:microsoft.com/office/officeart/2005/8/layout/bProcess4"/>
    <dgm:cxn modelId="{0103CD0D-6F79-4891-AA9D-C35818991620}" type="presParOf" srcId="{5725D2B6-EC99-4F84-9CFE-D5D61C878AEA}" destId="{82C29558-B07B-4C81-9076-B9690B089DD4}" srcOrd="1" destOrd="0" presId="urn:microsoft.com/office/officeart/2005/8/layout/bProcess4"/>
    <dgm:cxn modelId="{1DA35156-03BD-4AE5-AA86-B6E7A36923A0}" type="presParOf" srcId="{976DAB54-4241-45EF-A4C6-8268C0B90F97}" destId="{DA39B038-C54B-4F31-9F64-16FBDEC2DC0A}" srcOrd="1" destOrd="0" presId="urn:microsoft.com/office/officeart/2005/8/layout/bProcess4"/>
    <dgm:cxn modelId="{2E0FF06F-FFAB-4F3A-B695-7ECA5D6188DE}" type="presParOf" srcId="{976DAB54-4241-45EF-A4C6-8268C0B90F97}" destId="{80890F09-B31E-4655-81F1-C448D29B9772}" srcOrd="2" destOrd="0" presId="urn:microsoft.com/office/officeart/2005/8/layout/bProcess4"/>
    <dgm:cxn modelId="{448726FA-917C-4974-9C10-AD06216A2832}" type="presParOf" srcId="{80890F09-B31E-4655-81F1-C448D29B9772}" destId="{AFD787C0-91F4-4E5A-89FA-213B20E95C90}" srcOrd="0" destOrd="0" presId="urn:microsoft.com/office/officeart/2005/8/layout/bProcess4"/>
    <dgm:cxn modelId="{66730D6F-B7FE-4204-8DFF-8A7A2B7278F9}" type="presParOf" srcId="{80890F09-B31E-4655-81F1-C448D29B9772}" destId="{0579174C-1C68-4FBF-9820-BC15D3ADAEA9}" srcOrd="1" destOrd="0" presId="urn:microsoft.com/office/officeart/2005/8/layout/bProcess4"/>
    <dgm:cxn modelId="{EB652CCD-D106-404A-8A77-5C28D73D4816}" type="presParOf" srcId="{976DAB54-4241-45EF-A4C6-8268C0B90F97}" destId="{53A7BDBC-49CB-4FC8-B6B4-858155D10154}" srcOrd="3" destOrd="0" presId="urn:microsoft.com/office/officeart/2005/8/layout/bProcess4"/>
    <dgm:cxn modelId="{1D337782-16FB-49BA-B2F3-DDC1DF7C7325}" type="presParOf" srcId="{976DAB54-4241-45EF-A4C6-8268C0B90F97}" destId="{9C8E2795-E160-40D7-BBFC-CCCF06D9CB1F}" srcOrd="4" destOrd="0" presId="urn:microsoft.com/office/officeart/2005/8/layout/bProcess4"/>
    <dgm:cxn modelId="{72280EEB-A3E5-4C2C-9778-09DD2F890667}" type="presParOf" srcId="{9C8E2795-E160-40D7-BBFC-CCCF06D9CB1F}" destId="{F873F9C4-6810-49F1-8F01-701416C12395}" srcOrd="0" destOrd="0" presId="urn:microsoft.com/office/officeart/2005/8/layout/bProcess4"/>
    <dgm:cxn modelId="{2D4B8F5F-A3D7-4A69-8087-7C60540FE3AB}" type="presParOf" srcId="{9C8E2795-E160-40D7-BBFC-CCCF06D9CB1F}" destId="{1027A574-ABE7-439F-84C0-751C25AEB3A1}" srcOrd="1" destOrd="0" presId="urn:microsoft.com/office/officeart/2005/8/layout/bProcess4"/>
    <dgm:cxn modelId="{37CAB1E6-032E-4F63-B40E-91C30027E6DD}" type="presParOf" srcId="{976DAB54-4241-45EF-A4C6-8268C0B90F97}" destId="{FAD21035-91EE-4007-91B5-08841B1AE069}" srcOrd="5" destOrd="0" presId="urn:microsoft.com/office/officeart/2005/8/layout/bProcess4"/>
    <dgm:cxn modelId="{24FE6B6D-53A1-46FD-9400-8FA5A5FCE033}" type="presParOf" srcId="{976DAB54-4241-45EF-A4C6-8268C0B90F97}" destId="{5A751E8A-B6A0-4391-81CD-9305D2428E17}" srcOrd="6" destOrd="0" presId="urn:microsoft.com/office/officeart/2005/8/layout/bProcess4"/>
    <dgm:cxn modelId="{A5B4CE83-E669-483E-A692-C0F104A90E35}" type="presParOf" srcId="{5A751E8A-B6A0-4391-81CD-9305D2428E17}" destId="{AD293893-C63E-49EF-B07D-98742E4B4136}" srcOrd="0" destOrd="0" presId="urn:microsoft.com/office/officeart/2005/8/layout/bProcess4"/>
    <dgm:cxn modelId="{DA699B92-7E97-46EF-862D-E9F3E8E082A8}" type="presParOf" srcId="{5A751E8A-B6A0-4391-81CD-9305D2428E17}" destId="{7915DE53-6663-43DB-9134-CC01C3356F9B}" srcOrd="1" destOrd="0" presId="urn:microsoft.com/office/officeart/2005/8/layout/bProcess4"/>
    <dgm:cxn modelId="{1B19B8E6-1116-46A7-822A-D3BC3B39D4A8}" type="presParOf" srcId="{976DAB54-4241-45EF-A4C6-8268C0B90F97}" destId="{F5EC096D-E5BF-4CF0-B886-8A07800B003D}" srcOrd="7" destOrd="0" presId="urn:microsoft.com/office/officeart/2005/8/layout/bProcess4"/>
    <dgm:cxn modelId="{70DAFB5F-0A21-4990-819C-4BCABE2714F9}" type="presParOf" srcId="{976DAB54-4241-45EF-A4C6-8268C0B90F97}" destId="{8E21ECD2-39AF-4BA6-825B-F14A169C81A1}" srcOrd="8" destOrd="0" presId="urn:microsoft.com/office/officeart/2005/8/layout/bProcess4"/>
    <dgm:cxn modelId="{54662261-4620-439B-990F-BB42BB434B5F}" type="presParOf" srcId="{8E21ECD2-39AF-4BA6-825B-F14A169C81A1}" destId="{95971668-55B1-4228-975E-85559D8A1D62}" srcOrd="0" destOrd="0" presId="urn:microsoft.com/office/officeart/2005/8/layout/bProcess4"/>
    <dgm:cxn modelId="{4D9DAAB5-0357-4B7E-A568-91EB78B57788}" type="presParOf" srcId="{8E21ECD2-39AF-4BA6-825B-F14A169C81A1}" destId="{0B71A9D4-C2BC-4F39-9E42-59E9F4DDB930}" srcOrd="1" destOrd="0" presId="urn:microsoft.com/office/officeart/2005/8/layout/bProcess4"/>
    <dgm:cxn modelId="{CE8BFE9A-CEA4-444C-96A3-91CFEA7E5E02}" type="presParOf" srcId="{976DAB54-4241-45EF-A4C6-8268C0B90F97}" destId="{F40F1EB9-3A5D-452A-97F2-30AF3C1DF878}" srcOrd="9" destOrd="0" presId="urn:microsoft.com/office/officeart/2005/8/layout/bProcess4"/>
    <dgm:cxn modelId="{BAA89FA1-8938-43A9-8841-AE6A3F842ACF}" type="presParOf" srcId="{976DAB54-4241-45EF-A4C6-8268C0B90F97}" destId="{42178FA6-690A-4FF4-9539-B9560EADE0D4}" srcOrd="10" destOrd="0" presId="urn:microsoft.com/office/officeart/2005/8/layout/bProcess4"/>
    <dgm:cxn modelId="{A57A64D2-1AAC-4C27-ACB1-9D8F89AF75CB}" type="presParOf" srcId="{42178FA6-690A-4FF4-9539-B9560EADE0D4}" destId="{DB2273A2-29A8-4926-870F-A392196956E7}" srcOrd="0" destOrd="0" presId="urn:microsoft.com/office/officeart/2005/8/layout/bProcess4"/>
    <dgm:cxn modelId="{DF6A1E87-4E72-46C9-ABA0-F91C1A28D1C2}" type="presParOf" srcId="{42178FA6-690A-4FF4-9539-B9560EADE0D4}" destId="{FF45AD2C-C4CC-4FC6-8850-02FCAFA69B96}" srcOrd="1" destOrd="0" presId="urn:microsoft.com/office/officeart/2005/8/layout/bProcess4"/>
    <dgm:cxn modelId="{FAC4049E-71ED-42D8-AE4F-60EC63471AAF}" type="presParOf" srcId="{976DAB54-4241-45EF-A4C6-8268C0B90F97}" destId="{01DD967E-C8B9-4EFB-BF91-24A78413E7D8}" srcOrd="11" destOrd="0" presId="urn:microsoft.com/office/officeart/2005/8/layout/bProcess4"/>
    <dgm:cxn modelId="{E3CCFF16-030F-4424-8172-8AF57275F3CE}" type="presParOf" srcId="{976DAB54-4241-45EF-A4C6-8268C0B90F97}" destId="{A298ADAF-3DE6-4A6F-9615-A47292776ABC}" srcOrd="12" destOrd="0" presId="urn:microsoft.com/office/officeart/2005/8/layout/bProcess4"/>
    <dgm:cxn modelId="{73A9770C-CF27-4594-8618-665FD1A3BEEB}" type="presParOf" srcId="{A298ADAF-3DE6-4A6F-9615-A47292776ABC}" destId="{B2C4ACDD-F0A1-4F4B-89CB-FA3B91FA164B}" srcOrd="0" destOrd="0" presId="urn:microsoft.com/office/officeart/2005/8/layout/bProcess4"/>
    <dgm:cxn modelId="{C0F1B2CC-8ECC-40D4-B83D-A5D71F738BCD}" type="presParOf" srcId="{A298ADAF-3DE6-4A6F-9615-A47292776ABC}" destId="{26021CF1-B55E-4239-BF9D-085D21253C9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C4102D-2FDB-473F-95E5-B395910A9E9B}">
      <dsp:nvSpPr>
        <dsp:cNvPr id="0" name=""/>
        <dsp:cNvSpPr/>
      </dsp:nvSpPr>
      <dsp:spPr>
        <a:xfrm>
          <a:off x="3232014" y="966101"/>
          <a:ext cx="928168" cy="698076"/>
        </a:xfrm>
        <a:custGeom>
          <a:avLst/>
          <a:gdLst/>
          <a:ahLst/>
          <a:cxnLst/>
          <a:rect l="0" t="0" r="0" b="0"/>
          <a:pathLst>
            <a:path>
              <a:moveTo>
                <a:pt x="928168" y="0"/>
              </a:moveTo>
              <a:lnTo>
                <a:pt x="928168" y="698076"/>
              </a:lnTo>
              <a:lnTo>
                <a:pt x="0" y="69807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1DEA7E-164E-4FDB-A5B3-CE1AC3F40FE1}">
      <dsp:nvSpPr>
        <dsp:cNvPr id="0" name=""/>
        <dsp:cNvSpPr/>
      </dsp:nvSpPr>
      <dsp:spPr>
        <a:xfrm>
          <a:off x="4160183" y="966101"/>
          <a:ext cx="2126742" cy="18765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1157"/>
              </a:lnTo>
              <a:lnTo>
                <a:pt x="2126742" y="1651157"/>
              </a:lnTo>
              <a:lnTo>
                <a:pt x="2126742" y="187658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E89C4-5D3C-4D89-BBF1-6A5404442EDB}">
      <dsp:nvSpPr>
        <dsp:cNvPr id="0" name=""/>
        <dsp:cNvSpPr/>
      </dsp:nvSpPr>
      <dsp:spPr>
        <a:xfrm>
          <a:off x="3201280" y="966101"/>
          <a:ext cx="958903" cy="1868408"/>
        </a:xfrm>
        <a:custGeom>
          <a:avLst/>
          <a:gdLst/>
          <a:ahLst/>
          <a:cxnLst/>
          <a:rect l="0" t="0" r="0" b="0"/>
          <a:pathLst>
            <a:path>
              <a:moveTo>
                <a:pt x="958903" y="0"/>
              </a:moveTo>
              <a:lnTo>
                <a:pt x="958903" y="1642984"/>
              </a:lnTo>
              <a:lnTo>
                <a:pt x="0" y="1642984"/>
              </a:lnTo>
              <a:lnTo>
                <a:pt x="0" y="186840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1CAB05-D9F8-49DC-AE5C-99CFDC3F3898}">
      <dsp:nvSpPr>
        <dsp:cNvPr id="0" name=""/>
        <dsp:cNvSpPr/>
      </dsp:nvSpPr>
      <dsp:spPr>
        <a:xfrm>
          <a:off x="3227213" y="0"/>
          <a:ext cx="1865940" cy="9661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363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err="1" smtClean="0"/>
            <a:t>Biophysics</a:t>
          </a:r>
          <a:endParaRPr lang="sk-SK" sz="2700" kern="1200" dirty="0"/>
        </a:p>
      </dsp:txBody>
      <dsp:txXfrm>
        <a:off x="3227213" y="0"/>
        <a:ext cx="1865940" cy="966101"/>
      </dsp:txXfrm>
    </dsp:sp>
    <dsp:sp modelId="{93A78D29-142B-4B80-B340-50AF052EAE0B}">
      <dsp:nvSpPr>
        <dsp:cNvPr id="0" name=""/>
        <dsp:cNvSpPr/>
      </dsp:nvSpPr>
      <dsp:spPr>
        <a:xfrm>
          <a:off x="3741134" y="765961"/>
          <a:ext cx="1952509" cy="3548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err="1" smtClean="0"/>
            <a:t>The</a:t>
          </a:r>
          <a:r>
            <a:rPr lang="sk-SK" sz="1800" kern="1200" dirty="0" smtClean="0"/>
            <a:t> </a:t>
          </a:r>
          <a:r>
            <a:rPr lang="sk-SK" sz="1800" kern="1200" dirty="0" err="1" smtClean="0"/>
            <a:t>basis</a:t>
          </a:r>
          <a:r>
            <a:rPr lang="sk-SK" sz="1800" kern="1200" dirty="0" smtClean="0"/>
            <a:t> </a:t>
          </a:r>
          <a:r>
            <a:rPr lang="sk-SK" sz="1800" kern="1200" dirty="0" err="1" smtClean="0"/>
            <a:t>for</a:t>
          </a:r>
          <a:r>
            <a:rPr lang="sk-SK" sz="1800" kern="1200" dirty="0" smtClean="0"/>
            <a:t> study</a:t>
          </a:r>
          <a:endParaRPr lang="sk-SK" sz="1800" kern="1200" dirty="0"/>
        </a:p>
      </dsp:txBody>
      <dsp:txXfrm>
        <a:off x="3741134" y="765961"/>
        <a:ext cx="1952509" cy="354845"/>
      </dsp:txXfrm>
    </dsp:sp>
    <dsp:sp modelId="{2F160D52-F35E-433F-892B-657083BC47FC}">
      <dsp:nvSpPr>
        <dsp:cNvPr id="0" name=""/>
        <dsp:cNvSpPr/>
      </dsp:nvSpPr>
      <dsp:spPr>
        <a:xfrm>
          <a:off x="2268309" y="2834509"/>
          <a:ext cx="1865940" cy="9661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363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err="1" smtClean="0"/>
            <a:t>Preclinical</a:t>
          </a:r>
          <a:r>
            <a:rPr lang="sk-SK" sz="2700" kern="1200" dirty="0" smtClean="0"/>
            <a:t> </a:t>
          </a:r>
          <a:r>
            <a:rPr lang="sk-SK" sz="2700" kern="1200" dirty="0" err="1" smtClean="0"/>
            <a:t>Subjects</a:t>
          </a:r>
          <a:endParaRPr lang="sk-SK" sz="2700" kern="1200" dirty="0"/>
        </a:p>
      </dsp:txBody>
      <dsp:txXfrm>
        <a:off x="2268309" y="2834509"/>
        <a:ext cx="1865940" cy="966101"/>
      </dsp:txXfrm>
    </dsp:sp>
    <dsp:sp modelId="{2F2E25F3-B6D0-49F2-8E6E-4A6D606A912D}">
      <dsp:nvSpPr>
        <dsp:cNvPr id="0" name=""/>
        <dsp:cNvSpPr/>
      </dsp:nvSpPr>
      <dsp:spPr>
        <a:xfrm>
          <a:off x="0" y="3681335"/>
          <a:ext cx="4053674" cy="5219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baseline="0" dirty="0" err="1" smtClean="0"/>
            <a:t>Biochemistry</a:t>
          </a:r>
          <a:r>
            <a:rPr lang="sk-SK" sz="1800" kern="1200" baseline="0" dirty="0" smtClean="0"/>
            <a:t>, </a:t>
          </a:r>
          <a:r>
            <a:rPr lang="sk-SK" sz="1800" kern="1200" baseline="0" dirty="0" err="1" smtClean="0"/>
            <a:t>Physiology</a:t>
          </a:r>
          <a:r>
            <a:rPr lang="sk-SK" sz="1800" kern="1200" baseline="0" dirty="0" smtClean="0"/>
            <a:t>, </a:t>
          </a:r>
          <a:r>
            <a:rPr lang="sk-SK" sz="1800" kern="1200" baseline="0" dirty="0" err="1" smtClean="0"/>
            <a:t>Radiology</a:t>
          </a:r>
          <a:r>
            <a:rPr lang="sk-SK" sz="1800" kern="1200" baseline="0" dirty="0" smtClean="0"/>
            <a:t>, </a:t>
          </a:r>
          <a:r>
            <a:rPr lang="sk-SK" sz="1800" kern="1200" baseline="0" dirty="0" err="1" smtClean="0"/>
            <a:t>Pharmacology</a:t>
          </a:r>
          <a:r>
            <a:rPr lang="sk-SK" sz="1800" kern="1200" baseline="0" dirty="0" smtClean="0"/>
            <a:t>, </a:t>
          </a:r>
          <a:r>
            <a:rPr lang="sk-SK" sz="1800" kern="1200" baseline="0" dirty="0" err="1" smtClean="0"/>
            <a:t>Pathological</a:t>
          </a:r>
          <a:r>
            <a:rPr lang="sk-SK" sz="1800" kern="1200" baseline="0" dirty="0" smtClean="0"/>
            <a:t> </a:t>
          </a:r>
          <a:r>
            <a:rPr lang="sk-SK" sz="1800" kern="1200" baseline="0" dirty="0" err="1" smtClean="0"/>
            <a:t>physiology</a:t>
          </a:r>
          <a:endParaRPr lang="sk-SK" sz="1800" kern="1200" baseline="0" dirty="0" smtClean="0"/>
        </a:p>
      </dsp:txBody>
      <dsp:txXfrm>
        <a:off x="0" y="3681335"/>
        <a:ext cx="4053674" cy="521936"/>
      </dsp:txXfrm>
    </dsp:sp>
    <dsp:sp modelId="{165E053F-CFDC-4B2E-BF8D-330C0CC7435B}">
      <dsp:nvSpPr>
        <dsp:cNvPr id="0" name=""/>
        <dsp:cNvSpPr/>
      </dsp:nvSpPr>
      <dsp:spPr>
        <a:xfrm>
          <a:off x="5353955" y="2842682"/>
          <a:ext cx="1865940" cy="9661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363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Clinical </a:t>
          </a:r>
          <a:r>
            <a:rPr lang="sk-SK" sz="2700" kern="1200" dirty="0" err="1" smtClean="0"/>
            <a:t>Subjects</a:t>
          </a:r>
          <a:endParaRPr lang="sk-SK" sz="2700" kern="1200" dirty="0"/>
        </a:p>
      </dsp:txBody>
      <dsp:txXfrm>
        <a:off x="5353955" y="2842682"/>
        <a:ext cx="1865940" cy="966101"/>
      </dsp:txXfrm>
    </dsp:sp>
    <dsp:sp modelId="{70B836E7-EE8B-4CB6-858E-2FBFCEE4200C}">
      <dsp:nvSpPr>
        <dsp:cNvPr id="0" name=""/>
        <dsp:cNvSpPr/>
      </dsp:nvSpPr>
      <dsp:spPr>
        <a:xfrm>
          <a:off x="6133036" y="3683747"/>
          <a:ext cx="1342856" cy="3942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err="1" smtClean="0"/>
            <a:t>All</a:t>
          </a:r>
          <a:r>
            <a:rPr lang="sk-SK" sz="1800" kern="1200" dirty="0" smtClean="0"/>
            <a:t> of </a:t>
          </a:r>
          <a:r>
            <a:rPr lang="sk-SK" sz="1800" kern="1200" dirty="0" err="1" smtClean="0"/>
            <a:t>them</a:t>
          </a:r>
          <a:endParaRPr lang="sk-SK" sz="1800" kern="1200" dirty="0"/>
        </a:p>
      </dsp:txBody>
      <dsp:txXfrm>
        <a:off x="6133036" y="3683747"/>
        <a:ext cx="1342856" cy="394295"/>
      </dsp:txXfrm>
    </dsp:sp>
    <dsp:sp modelId="{965CBFA6-9D5F-415C-AF7D-465396EE660D}">
      <dsp:nvSpPr>
        <dsp:cNvPr id="0" name=""/>
        <dsp:cNvSpPr/>
      </dsp:nvSpPr>
      <dsp:spPr>
        <a:xfrm>
          <a:off x="0" y="1181127"/>
          <a:ext cx="3232014" cy="9661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363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err="1" smtClean="0"/>
            <a:t>Techiques</a:t>
          </a:r>
          <a:r>
            <a:rPr lang="sk-SK" sz="2700" kern="1200" dirty="0" smtClean="0"/>
            <a:t> of Nursing </a:t>
          </a:r>
          <a:r>
            <a:rPr lang="sk-SK" sz="2700" kern="1200" dirty="0" err="1" smtClean="0"/>
            <a:t>procedures</a:t>
          </a:r>
          <a:endParaRPr lang="sk-SK" sz="2700" kern="1200" dirty="0"/>
        </a:p>
      </dsp:txBody>
      <dsp:txXfrm>
        <a:off x="0" y="1181127"/>
        <a:ext cx="3232014" cy="966101"/>
      </dsp:txXfrm>
    </dsp:sp>
    <dsp:sp modelId="{47DE4BC7-0FE8-4FA1-81CE-040F386D27D6}">
      <dsp:nvSpPr>
        <dsp:cNvPr id="0" name=""/>
        <dsp:cNvSpPr/>
      </dsp:nvSpPr>
      <dsp:spPr>
        <a:xfrm>
          <a:off x="4" y="1983213"/>
          <a:ext cx="2901038" cy="5474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Selected procedures of rescue worker to the patient</a:t>
          </a:r>
          <a:endParaRPr lang="sk-SK" sz="1800" kern="1200" dirty="0"/>
        </a:p>
      </dsp:txBody>
      <dsp:txXfrm>
        <a:off x="4" y="1983213"/>
        <a:ext cx="2901038" cy="547499"/>
      </dsp:txXfrm>
    </dsp:sp>
    <dsp:sp modelId="{407619FA-2698-45D2-A8C3-F7FEE21F4885}">
      <dsp:nvSpPr>
        <dsp:cNvPr id="0" name=""/>
        <dsp:cNvSpPr/>
      </dsp:nvSpPr>
      <dsp:spPr>
        <a:xfrm>
          <a:off x="6141693" y="1158955"/>
          <a:ext cx="3232014" cy="9661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363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err="1" smtClean="0"/>
            <a:t>Urgent</a:t>
          </a:r>
          <a:r>
            <a:rPr lang="sk-SK" sz="2700" kern="1200" dirty="0" smtClean="0"/>
            <a:t> Healthcare</a:t>
          </a:r>
          <a:endParaRPr lang="sk-SK" sz="2700" kern="1200" dirty="0"/>
        </a:p>
      </dsp:txBody>
      <dsp:txXfrm>
        <a:off x="6141693" y="1158955"/>
        <a:ext cx="3232014" cy="966101"/>
      </dsp:txXfrm>
    </dsp:sp>
    <dsp:sp modelId="{97696EF7-6B17-44B3-B91B-A95E986374BB}">
      <dsp:nvSpPr>
        <dsp:cNvPr id="0" name=""/>
        <dsp:cNvSpPr/>
      </dsp:nvSpPr>
      <dsp:spPr>
        <a:xfrm>
          <a:off x="6643962" y="1983769"/>
          <a:ext cx="3220449" cy="5538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err="1" smtClean="0"/>
            <a:t>All</a:t>
          </a:r>
          <a:r>
            <a:rPr lang="sk-SK" sz="1800" kern="1200" dirty="0" smtClean="0"/>
            <a:t> </a:t>
          </a:r>
          <a:r>
            <a:rPr lang="en-US" sz="1800" kern="1200" dirty="0" smtClean="0"/>
            <a:t>procedures of rescue worker to the patient</a:t>
          </a:r>
          <a:endParaRPr lang="sk-SK" sz="1800" kern="1200" dirty="0"/>
        </a:p>
      </dsp:txBody>
      <dsp:txXfrm>
        <a:off x="6643962" y="1983769"/>
        <a:ext cx="3220449" cy="553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9B038-C54B-4F31-9F64-16FBDEC2DC0A}">
      <dsp:nvSpPr>
        <dsp:cNvPr id="0" name=""/>
        <dsp:cNvSpPr/>
      </dsp:nvSpPr>
      <dsp:spPr>
        <a:xfrm rot="6746112">
          <a:off x="488809" y="1511842"/>
          <a:ext cx="1809489" cy="212818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C29558-B07B-4C81-9076-B9690B089DD4}">
      <dsp:nvSpPr>
        <dsp:cNvPr id="0" name=""/>
        <dsp:cNvSpPr/>
      </dsp:nvSpPr>
      <dsp:spPr>
        <a:xfrm>
          <a:off x="690570" y="0"/>
          <a:ext cx="2364650" cy="1418790"/>
        </a:xfrm>
        <a:prstGeom prst="roundRect">
          <a:avLst>
            <a:gd name="adj" fmla="val 10000"/>
          </a:avLst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noProof="0" dirty="0" smtClean="0">
              <a:solidFill>
                <a:schemeClr val="tx1"/>
              </a:solidFill>
            </a:rPr>
            <a:t>Tonicity </a:t>
          </a:r>
          <a:r>
            <a:rPr lang="sk-SK" sz="2400" b="1" kern="1200" noProof="0" dirty="0" smtClean="0">
              <a:solidFill>
                <a:schemeClr val="tx1"/>
              </a:solidFill>
            </a:rPr>
            <a:t>            </a:t>
          </a:r>
          <a:r>
            <a:rPr lang="en-GB" sz="2400" b="1" kern="1200" noProof="0" dirty="0" smtClean="0">
              <a:solidFill>
                <a:schemeClr val="tx1"/>
              </a:solidFill>
            </a:rPr>
            <a:t>of solutions</a:t>
          </a:r>
          <a:endParaRPr lang="en-GB" sz="2400" b="1" kern="1200" noProof="0" dirty="0">
            <a:solidFill>
              <a:schemeClr val="tx1"/>
            </a:solidFill>
          </a:endParaRPr>
        </a:p>
      </dsp:txBody>
      <dsp:txXfrm>
        <a:off x="732125" y="41555"/>
        <a:ext cx="2281540" cy="1335680"/>
      </dsp:txXfrm>
    </dsp:sp>
    <dsp:sp modelId="{53A7BDBC-49CB-4FC8-B6B4-858155D10154}">
      <dsp:nvSpPr>
        <dsp:cNvPr id="0" name=""/>
        <dsp:cNvSpPr/>
      </dsp:nvSpPr>
      <dsp:spPr>
        <a:xfrm rot="5400000">
          <a:off x="251072" y="2933396"/>
          <a:ext cx="1584419" cy="212818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79174C-1C68-4FBF-9820-BC15D3ADAEA9}">
      <dsp:nvSpPr>
        <dsp:cNvPr id="0" name=""/>
        <dsp:cNvSpPr/>
      </dsp:nvSpPr>
      <dsp:spPr>
        <a:xfrm>
          <a:off x="0" y="1680662"/>
          <a:ext cx="2364650" cy="1418790"/>
        </a:xfrm>
        <a:prstGeom prst="roundRect">
          <a:avLst>
            <a:gd name="adj" fmla="val 10000"/>
          </a:avLst>
        </a:prstGeom>
        <a:solidFill>
          <a:srgbClr val="FF996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noProof="0" dirty="0" smtClean="0">
              <a:solidFill>
                <a:schemeClr val="tx1"/>
              </a:solidFill>
            </a:rPr>
            <a:t>Administration to patient</a:t>
          </a:r>
          <a:endParaRPr lang="sk-SK" sz="2400" b="1" kern="1200" noProof="0" dirty="0" smtClean="0">
            <a:solidFill>
              <a:schemeClr val="tx1"/>
            </a:solidFill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b="1" kern="1200" noProof="0" dirty="0" smtClean="0">
              <a:solidFill>
                <a:schemeClr val="tx1"/>
              </a:solidFill>
            </a:rPr>
            <a:t>(</a:t>
          </a:r>
          <a:r>
            <a:rPr lang="en-GB" sz="2400" b="1" kern="1200" noProof="0" dirty="0" smtClean="0">
              <a:solidFill>
                <a:schemeClr val="tx1"/>
              </a:solidFill>
            </a:rPr>
            <a:t>injection sites</a:t>
          </a:r>
          <a:r>
            <a:rPr lang="sk-SK" sz="2400" b="1" kern="1200" noProof="0" dirty="0" smtClean="0">
              <a:solidFill>
                <a:schemeClr val="tx1"/>
              </a:solidFill>
            </a:rPr>
            <a:t>)</a:t>
          </a:r>
          <a:endParaRPr lang="en-GB" sz="2400" b="1" kern="1200" noProof="0" dirty="0">
            <a:solidFill>
              <a:schemeClr val="tx1"/>
            </a:solidFill>
          </a:endParaRPr>
        </a:p>
      </dsp:txBody>
      <dsp:txXfrm>
        <a:off x="41555" y="1722217"/>
        <a:ext cx="2281540" cy="1335680"/>
      </dsp:txXfrm>
    </dsp:sp>
    <dsp:sp modelId="{FAD21035-91EE-4007-91B5-08841B1AE069}">
      <dsp:nvSpPr>
        <dsp:cNvPr id="0" name=""/>
        <dsp:cNvSpPr/>
      </dsp:nvSpPr>
      <dsp:spPr>
        <a:xfrm rot="20997625">
          <a:off x="523078" y="3617569"/>
          <a:ext cx="3211530" cy="212818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27A574-ABE7-439F-84C0-751C25AEB3A1}">
      <dsp:nvSpPr>
        <dsp:cNvPr id="0" name=""/>
        <dsp:cNvSpPr/>
      </dsp:nvSpPr>
      <dsp:spPr>
        <a:xfrm>
          <a:off x="0" y="3273211"/>
          <a:ext cx="2364650" cy="1418790"/>
        </a:xfrm>
        <a:prstGeom prst="roundRect">
          <a:avLst>
            <a:gd name="adj" fmla="val 10000"/>
          </a:avLst>
        </a:prstGeom>
        <a:solidFill>
          <a:srgbClr val="FF7C8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noProof="0" dirty="0" smtClean="0"/>
            <a:t>Infusion, injection</a:t>
          </a:r>
          <a:endParaRPr lang="en-GB" sz="2400" b="1" kern="1200" noProof="0" dirty="0"/>
        </a:p>
      </dsp:txBody>
      <dsp:txXfrm>
        <a:off x="41555" y="3314766"/>
        <a:ext cx="2281540" cy="1335680"/>
      </dsp:txXfrm>
    </dsp:sp>
    <dsp:sp modelId="{F5EC096D-E5BF-4CF0-B886-8A07800B003D}">
      <dsp:nvSpPr>
        <dsp:cNvPr id="0" name=""/>
        <dsp:cNvSpPr/>
      </dsp:nvSpPr>
      <dsp:spPr>
        <a:xfrm rot="465807">
          <a:off x="3872873" y="3514806"/>
          <a:ext cx="2976619" cy="212818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15DE53-6663-43DB-9134-CC01C3356F9B}">
      <dsp:nvSpPr>
        <dsp:cNvPr id="0" name=""/>
        <dsp:cNvSpPr/>
      </dsp:nvSpPr>
      <dsp:spPr>
        <a:xfrm>
          <a:off x="3166419" y="2709285"/>
          <a:ext cx="2364650" cy="1418790"/>
        </a:xfrm>
        <a:prstGeom prst="roundRect">
          <a:avLst>
            <a:gd name="adj" fmla="val 10000"/>
          </a:avLst>
        </a:prstGeom>
        <a:solidFill>
          <a:srgbClr val="CC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noProof="0" dirty="0" smtClean="0"/>
            <a:t>Administration of medicine</a:t>
          </a:r>
          <a:endParaRPr lang="en-GB" sz="2400" b="1" kern="1200" noProof="0" dirty="0"/>
        </a:p>
      </dsp:txBody>
      <dsp:txXfrm>
        <a:off x="3207974" y="2750840"/>
        <a:ext cx="2281540" cy="1335680"/>
      </dsp:txXfrm>
    </dsp:sp>
    <dsp:sp modelId="{F40F1EB9-3A5D-452A-97F2-30AF3C1DF878}">
      <dsp:nvSpPr>
        <dsp:cNvPr id="0" name=""/>
        <dsp:cNvSpPr/>
      </dsp:nvSpPr>
      <dsp:spPr>
        <a:xfrm rot="17113340">
          <a:off x="6108857" y="2766111"/>
          <a:ext cx="1570718" cy="212818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1A9D4-C2BC-4F39-9E42-59E9F4DDB930}">
      <dsp:nvSpPr>
        <dsp:cNvPr id="0" name=""/>
        <dsp:cNvSpPr/>
      </dsp:nvSpPr>
      <dsp:spPr>
        <a:xfrm>
          <a:off x="6119820" y="3115442"/>
          <a:ext cx="2364650" cy="1418790"/>
        </a:xfrm>
        <a:prstGeom prst="roundRect">
          <a:avLst>
            <a:gd name="adj" fmla="val 10000"/>
          </a:avLst>
        </a:prstGeom>
        <a:solidFill>
          <a:srgbClr val="FF7C8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b="1" kern="1200" noProof="0" dirty="0" smtClean="0"/>
            <a:t>D</a:t>
          </a:r>
          <a:r>
            <a:rPr lang="en-GB" sz="2400" b="1" kern="1200" noProof="0" dirty="0" err="1" smtClean="0"/>
            <a:t>rops</a:t>
          </a:r>
          <a:endParaRPr lang="en-GB" sz="2400" b="1" kern="1200" noProof="0" dirty="0"/>
        </a:p>
      </dsp:txBody>
      <dsp:txXfrm>
        <a:off x="6161375" y="3156997"/>
        <a:ext cx="2281540" cy="1335680"/>
      </dsp:txXfrm>
    </dsp:sp>
    <dsp:sp modelId="{01DD967E-C8B9-4EFB-BF91-24A78413E7D8}">
      <dsp:nvSpPr>
        <dsp:cNvPr id="0" name=""/>
        <dsp:cNvSpPr/>
      </dsp:nvSpPr>
      <dsp:spPr>
        <a:xfrm rot="14216036">
          <a:off x="5580661" y="1056212"/>
          <a:ext cx="1861688" cy="212818"/>
        </a:xfrm>
        <a:prstGeom prst="rect">
          <a:avLst/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5AD2C-C4CC-4FC6-8850-02FCAFA69B96}">
      <dsp:nvSpPr>
        <dsp:cNvPr id="0" name=""/>
        <dsp:cNvSpPr/>
      </dsp:nvSpPr>
      <dsp:spPr>
        <a:xfrm>
          <a:off x="5955773" y="1599833"/>
          <a:ext cx="3537872" cy="1418790"/>
        </a:xfrm>
        <a:prstGeom prst="roundRect">
          <a:avLst>
            <a:gd name="adj" fmla="val 10000"/>
          </a:avLst>
        </a:prstGeom>
        <a:solidFill>
          <a:srgbClr val="FF996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noProof="0" dirty="0" smtClean="0">
              <a:solidFill>
                <a:schemeClr val="tx1"/>
              </a:solidFill>
            </a:rPr>
            <a:t>Dosing </a:t>
          </a:r>
          <a:r>
            <a:rPr lang="sk-SK" sz="2400" b="1" kern="1200" noProof="0" dirty="0" smtClean="0">
              <a:solidFill>
                <a:schemeClr val="tx1"/>
              </a:solidFill>
            </a:rPr>
            <a:t>of </a:t>
          </a:r>
          <a:r>
            <a:rPr lang="en-GB" sz="2400" b="1" kern="1200" noProof="0" dirty="0" smtClean="0">
              <a:solidFill>
                <a:schemeClr val="tx1"/>
              </a:solidFill>
            </a:rPr>
            <a:t>the medicines to the patient  (drop size)</a:t>
          </a:r>
          <a:endParaRPr lang="en-GB" sz="2400" b="1" kern="1200" noProof="0" dirty="0">
            <a:solidFill>
              <a:schemeClr val="tx1"/>
            </a:solidFill>
          </a:endParaRPr>
        </a:p>
      </dsp:txBody>
      <dsp:txXfrm>
        <a:off x="5997328" y="1641388"/>
        <a:ext cx="3454762" cy="1335680"/>
      </dsp:txXfrm>
    </dsp:sp>
    <dsp:sp modelId="{26021CF1-B55E-4239-BF9D-085D21253C93}">
      <dsp:nvSpPr>
        <dsp:cNvPr id="0" name=""/>
        <dsp:cNvSpPr/>
      </dsp:nvSpPr>
      <dsp:spPr>
        <a:xfrm>
          <a:off x="5526636" y="31530"/>
          <a:ext cx="2364650" cy="1418790"/>
        </a:xfrm>
        <a:prstGeom prst="roundRect">
          <a:avLst>
            <a:gd name="adj" fmla="val 10000"/>
          </a:avLst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noProof="0" dirty="0" smtClean="0">
              <a:solidFill>
                <a:schemeClr val="tx1"/>
              </a:solidFill>
            </a:rPr>
            <a:t>Surface tension</a:t>
          </a:r>
          <a:endParaRPr lang="en-GB" sz="2400" b="1" kern="1200" noProof="0" dirty="0">
            <a:solidFill>
              <a:schemeClr val="tx1"/>
            </a:solidFill>
          </a:endParaRPr>
        </a:p>
      </dsp:txBody>
      <dsp:txXfrm>
        <a:off x="5568191" y="73085"/>
        <a:ext cx="2281540" cy="1335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E2364-8137-4D2F-A947-21E3E97D5F27}" type="datetimeFigureOut">
              <a:rPr lang="sk-SK" smtClean="0"/>
              <a:t>20. 8. 2018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3E1E9-D9FF-449D-9CB2-4812578B6C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2892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C498B-5299-4F73-A2BD-3128EE7308D4}" type="datetimeFigureOut">
              <a:rPr lang="sk-SK" smtClean="0"/>
              <a:t>20. 8. 2018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A7E9F-6FFE-4EB6-B484-657395B213B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6338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8074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2784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9527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4923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12716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0823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5021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41683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5526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06428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7361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1344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4330416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4873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48221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4618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09407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9938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67216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1714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92724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21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63869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53383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A7E9F-6FFE-4EB6-B484-657395B213B1}" type="slidenum">
              <a:rPr lang="sk-SK" smtClean="0"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1628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3B735-5433-40CB-AFDD-E25ED681591B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7947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D5DDA-9660-4311-AED0-552135A7ACEB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6595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844D1-1980-468B-862A-F8A30354CC9F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1548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4302-3D12-4A27-9259-3EAA883450BC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21917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30020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6326-9350-47ED-A25D-0D5C21BD37CE}" type="datetime1">
              <a:rPr lang="sk-SK" smtClean="0"/>
              <a:t>20. 8. 2018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73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B87D-D614-4CA6-AD19-F4E66517A7C4}" type="datetime1">
              <a:rPr lang="sk-SK" smtClean="0"/>
              <a:t>20. 8. 2018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6512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C759-33A1-4561-B625-85EC3A439F2A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782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7307-6E7F-4060-854C-4D0CF272B7B4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596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3968-2117-4EED-A796-5FE9122E5FF0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7891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2F200-AF07-493E-BBB9-2BD8E0A4C16C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4482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3B735-5433-40CB-AFDD-E25ED681591B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277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D5DDA-9660-4311-AED0-552135A7ACEB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40553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844D1-1980-468B-862A-F8A30354CC9F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3990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4302-3D12-4A27-9259-3EAA883450BC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4179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010870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6326-9350-47ED-A25D-0D5C21BD37CE}" type="datetime1">
              <a:rPr lang="sk-SK" smtClean="0"/>
              <a:t>20. 8. 2018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670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B87D-D614-4CA6-AD19-F4E66517A7C4}" type="datetime1">
              <a:rPr lang="sk-SK" smtClean="0"/>
              <a:t>20. 8. 2018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41899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C759-33A1-4561-B625-85EC3A439F2A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1100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7307-6E7F-4060-854C-4D0CF272B7B4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88999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13968-2117-4EED-A796-5FE9122E5FF0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4896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2F200-AF07-493E-BBB9-2BD8E0A4C16C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99643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3B735-5433-40CB-AFDD-E25ED681591B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08342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7520401"/>
      </p:ext>
    </p:extLst>
  </p:cSld>
  <p:clrMapOvr>
    <a:masterClrMapping/>
  </p:clrMapOvr>
  <p:hf sldNum="0"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844D1-1980-468B-862A-F8A30354CC9F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591587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0219948"/>
      </p:ext>
    </p:extLst>
  </p:cSld>
  <p:clrMapOvr>
    <a:masterClrMapping/>
  </p:clrMapOvr>
  <p:hf sldNum="0"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852365"/>
      </p:ext>
    </p:extLst>
  </p:cSld>
  <p:clrMapOvr>
    <a:masterClrMapping/>
  </p:clrMapOvr>
  <p:hf sldNum="0"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6326-9350-47ED-A25D-0D5C21BD37CE}" type="datetime1">
              <a:rPr lang="sk-SK" smtClean="0"/>
              <a:t>20. 8. 2018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576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B87D-D614-4CA6-AD19-F4E66517A7C4}" type="datetime1">
              <a:rPr lang="sk-SK" smtClean="0"/>
              <a:t>20. 8. 2018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988585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732351"/>
      </p:ext>
    </p:extLst>
  </p:cSld>
  <p:clrMapOvr>
    <a:masterClrMapping/>
  </p:clrMapOvr>
  <p:hf sldNum="0"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7307-6E7F-4060-854C-4D0CF272B7B4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57911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5620762"/>
      </p:ext>
    </p:extLst>
  </p:cSld>
  <p:clrMapOvr>
    <a:masterClrMapping/>
  </p:clrMapOvr>
  <p:hf sldNum="0"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2696179"/>
      </p:ext>
    </p:extLst>
  </p:cSld>
  <p:clrMapOvr>
    <a:masterClrMapping/>
  </p:clrMapOvr>
  <p:hf sldNum="0"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3B735-5433-40CB-AFDD-E25ED681591B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6620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799125"/>
      </p:ext>
    </p:extLst>
  </p:cSld>
  <p:clrMapOvr>
    <a:masterClrMapping/>
  </p:clrMapOvr>
  <p:hf sldNum="0"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844D1-1980-468B-862A-F8A30354CC9F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675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645956"/>
      </p:ext>
    </p:extLst>
  </p:cSld>
  <p:clrMapOvr>
    <a:masterClrMapping/>
  </p:clrMapOvr>
  <p:hf sldNum="0"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458879"/>
      </p:ext>
    </p:extLst>
  </p:cSld>
  <p:clrMapOvr>
    <a:masterClrMapping/>
  </p:clrMapOvr>
  <p:hf sldNum="0"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86326-9350-47ED-A25D-0D5C21BD37CE}" type="datetime1">
              <a:rPr lang="sk-SK" smtClean="0"/>
              <a:t>20. 8. 2018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093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B87D-D614-4CA6-AD19-F4E66517A7C4}" type="datetime1">
              <a:rPr lang="sk-SK" smtClean="0"/>
              <a:t>20. 8. 2018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69852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771421"/>
      </p:ext>
    </p:extLst>
  </p:cSld>
  <p:clrMapOvr>
    <a:masterClrMapping/>
  </p:clrMapOvr>
  <p:hf sldNum="0"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74E7307-6E7F-4060-854C-4D0CF272B7B4}" type="datetime1">
              <a:rPr lang="sk-SK" smtClean="0"/>
              <a:t>20. 8. 2018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8050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323307"/>
      </p:ext>
    </p:extLst>
  </p:cSld>
  <p:clrMapOvr>
    <a:masterClrMapping/>
  </p:clrMapOvr>
  <p:hf sldNum="0"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093199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708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504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619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272F9-78F7-4BB0-9F32-89F1146F6CB9}" type="datetime1">
              <a:rPr lang="sk-SK" smtClean="0"/>
              <a:t>20. 8. 2018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k-SK" smtClean="0"/>
              <a:t>Grant projects KEGA 026UK-4/2017 and 003UK-4/2016</a:t>
            </a:r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E839DF3-EF81-476A-A91C-5C1A63FB865A}" type="slidenum">
              <a:rPr lang="sk-SK" smtClean="0"/>
              <a:t>‹#›</a:t>
            </a:fld>
            <a:endParaRPr lang="sk-SK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38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gif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-1" y="267854"/>
            <a:ext cx="12062691" cy="1939338"/>
          </a:xfrm>
        </p:spPr>
        <p:txBody>
          <a:bodyPr>
            <a:noAutofit/>
          </a:bodyPr>
          <a:lstStyle/>
          <a:p>
            <a:pPr algn="ctr"/>
            <a:r>
              <a:rPr lang="sk-SK" sz="3200" b="1" dirty="0" err="1"/>
              <a:t>Comenius</a:t>
            </a:r>
            <a:r>
              <a:rPr lang="sk-SK" sz="3200" b="1" dirty="0"/>
              <a:t> </a:t>
            </a:r>
            <a:r>
              <a:rPr lang="sk-SK" sz="3200" b="1" dirty="0" err="1" smtClean="0"/>
              <a:t>University</a:t>
            </a:r>
            <a:r>
              <a:rPr lang="sk-SK" sz="3200" b="1" dirty="0" smtClean="0"/>
              <a:t>, </a:t>
            </a:r>
            <a:r>
              <a:rPr lang="sk-SK" sz="3200" b="1" dirty="0" err="1" smtClean="0"/>
              <a:t>Faculty</a:t>
            </a:r>
            <a:r>
              <a:rPr lang="sk-SK" sz="3200" b="1" dirty="0" smtClean="0"/>
              <a:t> of </a:t>
            </a:r>
            <a:r>
              <a:rPr lang="sk-SK" sz="3200" b="1" dirty="0" err="1" smtClean="0"/>
              <a:t>Medicine</a:t>
            </a:r>
            <a:r>
              <a:rPr lang="sk-SK" sz="3200" b="1" dirty="0" smtClean="0"/>
              <a:t> in Bratislava</a:t>
            </a:r>
            <a:r>
              <a:rPr lang="sk-SK" sz="3200" b="1" baseline="30000" dirty="0" smtClean="0"/>
              <a:t>1</a:t>
            </a:r>
            <a:r>
              <a:rPr lang="sk-SK" sz="3200" b="1" dirty="0" smtClean="0"/>
              <a:t> </a:t>
            </a:r>
            <a:br>
              <a:rPr lang="sk-SK" sz="3200" b="1" dirty="0" smtClean="0"/>
            </a:br>
            <a:r>
              <a:rPr lang="sk-SK" sz="3200" cap="none" dirty="0"/>
              <a:t>in </a:t>
            </a:r>
            <a:r>
              <a:rPr lang="sk-SK" sz="3200" cap="none" dirty="0" err="1" smtClean="0"/>
              <a:t>cooperation</a:t>
            </a:r>
            <a:r>
              <a:rPr lang="sk-SK" sz="3200" cap="none" dirty="0" smtClean="0"/>
              <a:t> </a:t>
            </a:r>
            <a:r>
              <a:rPr lang="sk-SK" sz="3200" cap="none" dirty="0" err="1" smtClean="0"/>
              <a:t>with</a:t>
            </a:r>
            <a:r>
              <a:rPr lang="sk-SK" sz="3200" cap="none" dirty="0" smtClean="0"/>
              <a:t> </a:t>
            </a:r>
            <a:r>
              <a:rPr lang="sk-SK" sz="3200" b="1" dirty="0" smtClean="0"/>
              <a:t/>
            </a:r>
            <a:br>
              <a:rPr lang="sk-SK" sz="3200" b="1" dirty="0" smtClean="0"/>
            </a:br>
            <a:r>
              <a:rPr lang="sk-SK" sz="3200" b="1" dirty="0" err="1" smtClean="0"/>
              <a:t>Constantine</a:t>
            </a:r>
            <a:r>
              <a:rPr lang="sk-SK" sz="3200" b="1" dirty="0" smtClean="0"/>
              <a:t> </a:t>
            </a:r>
            <a:r>
              <a:rPr lang="sk-SK" sz="3200" b="1" dirty="0" err="1" smtClean="0"/>
              <a:t>the</a:t>
            </a:r>
            <a:r>
              <a:rPr lang="sk-SK" sz="3200" b="1" dirty="0" smtClean="0"/>
              <a:t> </a:t>
            </a:r>
            <a:r>
              <a:rPr lang="sk-SK" sz="3200" b="1" dirty="0" err="1" smtClean="0"/>
              <a:t>Philosopher</a:t>
            </a:r>
            <a:r>
              <a:rPr lang="sk-SK" sz="3200" b="1" dirty="0" smtClean="0"/>
              <a:t> </a:t>
            </a:r>
            <a:r>
              <a:rPr lang="sk-SK" sz="3200" b="1" dirty="0" err="1" smtClean="0"/>
              <a:t>University</a:t>
            </a:r>
            <a:r>
              <a:rPr lang="sk-SK" sz="3200" b="1" dirty="0" smtClean="0"/>
              <a:t>, </a:t>
            </a:r>
            <a:r>
              <a:rPr lang="sk-SK" sz="3200" b="1" dirty="0" err="1" smtClean="0"/>
              <a:t>Faculty</a:t>
            </a:r>
            <a:r>
              <a:rPr lang="sk-SK" sz="3200" b="1" dirty="0" smtClean="0"/>
              <a:t> of </a:t>
            </a:r>
            <a:r>
              <a:rPr lang="sk-SK" sz="3200" b="1" dirty="0" err="1" smtClean="0"/>
              <a:t>Social</a:t>
            </a:r>
            <a:r>
              <a:rPr lang="sk-SK" sz="3200" b="1" dirty="0" smtClean="0"/>
              <a:t> </a:t>
            </a:r>
            <a:r>
              <a:rPr lang="sk-SK" sz="3200" b="1" dirty="0" err="1" smtClean="0"/>
              <a:t>Sciences</a:t>
            </a:r>
            <a:r>
              <a:rPr lang="sk-SK" sz="3200" b="1" dirty="0" smtClean="0"/>
              <a:t> and </a:t>
            </a:r>
            <a:r>
              <a:rPr lang="sk-SK" sz="3200" b="1" dirty="0" err="1" smtClean="0"/>
              <a:t>Health</a:t>
            </a:r>
            <a:r>
              <a:rPr lang="sk-SK" sz="3200" b="1" dirty="0" smtClean="0"/>
              <a:t> </a:t>
            </a:r>
            <a:r>
              <a:rPr lang="sk-SK" sz="3200" b="1" dirty="0" err="1" smtClean="0"/>
              <a:t>Care</a:t>
            </a:r>
            <a:r>
              <a:rPr lang="sk-SK" sz="3200" b="1" dirty="0" smtClean="0"/>
              <a:t> in Nitra</a:t>
            </a:r>
            <a:r>
              <a:rPr lang="sk-SK" sz="3200" b="1" baseline="30000" dirty="0" smtClean="0"/>
              <a:t>2</a:t>
            </a:r>
            <a:r>
              <a:rPr lang="sk-SK" sz="3200" b="1" dirty="0" smtClean="0"/>
              <a:t>, Slovak </a:t>
            </a:r>
            <a:r>
              <a:rPr lang="sk-SK" sz="3200" b="1" dirty="0" err="1" smtClean="0"/>
              <a:t>Republic</a:t>
            </a:r>
            <a:r>
              <a:rPr lang="sk-SK" sz="3200" b="1" dirty="0" smtClean="0"/>
              <a:t> </a:t>
            </a:r>
            <a:endParaRPr lang="sk-SK" sz="32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22491" y="2819311"/>
            <a:ext cx="11283043" cy="1655762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err="1" smtClean="0"/>
              <a:t>Analysis</a:t>
            </a:r>
            <a:r>
              <a:rPr lang="sk-SK" sz="4000" b="1" dirty="0" smtClean="0"/>
              <a:t> of </a:t>
            </a:r>
            <a:r>
              <a:rPr lang="sk-SK" sz="4000" b="1" dirty="0" err="1" smtClean="0"/>
              <a:t>the</a:t>
            </a:r>
            <a:r>
              <a:rPr lang="sk-SK" sz="4000" b="1" dirty="0" smtClean="0"/>
              <a:t> level of </a:t>
            </a:r>
            <a:r>
              <a:rPr lang="sk-SK" sz="4000" b="1" dirty="0" err="1" smtClean="0"/>
              <a:t>biophysical</a:t>
            </a:r>
            <a:r>
              <a:rPr lang="sk-SK" sz="4000" b="1" dirty="0" smtClean="0"/>
              <a:t> </a:t>
            </a:r>
            <a:r>
              <a:rPr lang="sk-SK" sz="4000" b="1" dirty="0" err="1" smtClean="0"/>
              <a:t>knowledge</a:t>
            </a:r>
            <a:r>
              <a:rPr lang="sk-SK" sz="4000" b="1" dirty="0" smtClean="0"/>
              <a:t> of </a:t>
            </a:r>
            <a:r>
              <a:rPr lang="sk-SK" sz="4000" b="1" dirty="0" err="1" smtClean="0"/>
              <a:t>Urgent</a:t>
            </a:r>
            <a:r>
              <a:rPr lang="sk-SK" sz="4000" b="1" dirty="0" smtClean="0"/>
              <a:t> Healthcare </a:t>
            </a:r>
            <a:r>
              <a:rPr lang="sk-SK" sz="4000" b="1" dirty="0" err="1" smtClean="0"/>
              <a:t>students</a:t>
            </a:r>
            <a:endParaRPr lang="sk-SK" sz="4000" b="1" dirty="0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>
          <a:xfrm>
            <a:off x="3829426" y="6492875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Grant </a:t>
            </a:r>
            <a:r>
              <a:rPr kumimoji="0" lang="sk-SK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</a:t>
            </a:r>
            <a:r>
              <a:rPr kumimoji="0" lang="sk-SK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KEGA 026UK-4/2017</a:t>
            </a:r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1831646" y="5463632"/>
            <a:ext cx="88647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Zuzana Balázsiová</a:t>
            </a:r>
            <a:r>
              <a:rPr kumimoji="0" lang="sk-SK" sz="40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sk-SK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Monika Mankovecká</a:t>
            </a:r>
            <a:r>
              <a:rPr kumimoji="0" lang="sk-SK" sz="40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sk-SK" sz="4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4934388" y="6171518"/>
            <a:ext cx="1422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Tokyo</a:t>
            </a:r>
            <a:r>
              <a:rPr kumimoji="0" lang="sk-SK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2018</a:t>
            </a:r>
            <a:endParaRPr kumimoji="0" lang="sk-SK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9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552" y="0"/>
            <a:ext cx="3640829" cy="4004911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4"/>
          <a:srcRect l="30586" t="19114" r="1621" b="25022"/>
          <a:stretch/>
        </p:blipFill>
        <p:spPr>
          <a:xfrm>
            <a:off x="0" y="3965171"/>
            <a:ext cx="6106132" cy="2892829"/>
          </a:xfrm>
          <a:prstGeom prst="rect">
            <a:avLst/>
          </a:prstGeom>
        </p:spPr>
      </p:pic>
      <p:sp>
        <p:nvSpPr>
          <p:cNvPr id="9" name="Obdĺžnik 8"/>
          <p:cNvSpPr/>
          <p:nvPr/>
        </p:nvSpPr>
        <p:spPr>
          <a:xfrm>
            <a:off x="-57555" y="0"/>
            <a:ext cx="1255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800" dirty="0"/>
              <a:t>https://www.worldatlas.com/img/areamap/8f13d3140fe41530dd5ede39ffe09274.gif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-20359"/>
            <a:ext cx="6076912" cy="6878359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2975595" y="3968028"/>
            <a:ext cx="390975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800" dirty="0"/>
              <a:t>http://www.agrobiotech.sk/wp-content/uploads/2015/11/DJI_0053.jpg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5171"/>
            <a:ext cx="1099248" cy="1099248"/>
          </a:xfrm>
          <a:prstGeom prst="rect">
            <a:avLst/>
          </a:prstGeom>
        </p:spPr>
      </p:pic>
      <p:sp>
        <p:nvSpPr>
          <p:cNvPr id="10" name="Obdĺžnik 9"/>
          <p:cNvSpPr/>
          <p:nvPr/>
        </p:nvSpPr>
        <p:spPr>
          <a:xfrm>
            <a:off x="6065966" y="-46167"/>
            <a:ext cx="277191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800" dirty="0"/>
              <a:t>https://zona.fmed.uniba.sk/uploads/pics/UK_photo_1_01.jpg</a:t>
            </a:r>
          </a:p>
        </p:txBody>
      </p:sp>
    </p:spTree>
    <p:extLst>
      <p:ext uri="{BB962C8B-B14F-4D97-AF65-F5344CB8AC3E}">
        <p14:creationId xmlns:p14="http://schemas.microsoft.com/office/powerpoint/2010/main" val="302467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16018" y="257118"/>
            <a:ext cx="7936346" cy="6139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Study of </a:t>
            </a:r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U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rgent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ealthcare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Slovakia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59509" y="1524927"/>
            <a:ext cx="4694381" cy="2607650"/>
          </a:xfrm>
        </p:spPr>
        <p:txBody>
          <a:bodyPr>
            <a:noAutofit/>
          </a:bodyPr>
          <a:lstStyle/>
          <a:p>
            <a:r>
              <a:rPr lang="sk-SK" sz="2800" dirty="0" smtClean="0"/>
              <a:t>4 </a:t>
            </a:r>
            <a:r>
              <a:rPr lang="sk-SK" sz="2800" dirty="0" err="1" smtClean="0"/>
              <a:t>universities</a:t>
            </a:r>
            <a:endParaRPr lang="sk-SK" sz="2800" dirty="0" smtClean="0"/>
          </a:p>
          <a:p>
            <a:r>
              <a:rPr lang="sk-SK" sz="2800" dirty="0" err="1" smtClean="0"/>
              <a:t>Bachelor</a:t>
            </a:r>
            <a:r>
              <a:rPr lang="sk-SK" sz="2800" dirty="0" smtClean="0"/>
              <a:t> study program</a:t>
            </a:r>
          </a:p>
          <a:p>
            <a:pPr lvl="1"/>
            <a:r>
              <a:rPr lang="sk-SK" sz="2800" dirty="0" err="1" smtClean="0"/>
              <a:t>Full</a:t>
            </a:r>
            <a:r>
              <a:rPr lang="sk-SK" sz="2800" dirty="0" err="1"/>
              <a:t>-</a:t>
            </a:r>
            <a:r>
              <a:rPr lang="sk-SK" sz="2800" dirty="0" err="1" smtClean="0"/>
              <a:t>time</a:t>
            </a:r>
            <a:r>
              <a:rPr lang="sk-SK" sz="2800" dirty="0" smtClean="0"/>
              <a:t> study (3 </a:t>
            </a:r>
            <a:r>
              <a:rPr lang="sk-SK" sz="2800" dirty="0" err="1" smtClean="0"/>
              <a:t>years</a:t>
            </a:r>
            <a:r>
              <a:rPr lang="sk-SK" sz="2800" dirty="0" smtClean="0"/>
              <a:t>)</a:t>
            </a:r>
          </a:p>
          <a:p>
            <a:pPr lvl="1"/>
            <a:r>
              <a:rPr lang="sk-SK" sz="2800" dirty="0" smtClean="0"/>
              <a:t>Part-</a:t>
            </a:r>
            <a:r>
              <a:rPr lang="sk-SK" sz="2800" dirty="0" err="1" smtClean="0"/>
              <a:t>time</a:t>
            </a:r>
            <a:r>
              <a:rPr lang="sk-SK" sz="2800" dirty="0" smtClean="0"/>
              <a:t> study (4 </a:t>
            </a:r>
            <a:r>
              <a:rPr lang="sk-SK" sz="2800" dirty="0" err="1" smtClean="0"/>
              <a:t>years</a:t>
            </a:r>
            <a:r>
              <a:rPr lang="sk-SK" sz="2800" dirty="0" smtClean="0"/>
              <a:t>) </a:t>
            </a: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4573470" y="6388966"/>
            <a:ext cx="5938836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sp>
        <p:nvSpPr>
          <p:cNvPr id="6" name="Zástupný objekt pre obsah 2"/>
          <p:cNvSpPr txBox="1">
            <a:spLocks/>
          </p:cNvSpPr>
          <p:nvPr/>
        </p:nvSpPr>
        <p:spPr>
          <a:xfrm>
            <a:off x="826655" y="4786457"/>
            <a:ext cx="10668000" cy="1269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dirty="0" err="1" smtClean="0">
                <a:solidFill>
                  <a:srgbClr val="FF0000"/>
                </a:solidFill>
              </a:rPr>
              <a:t>The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problem: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There are no official standards for procedures in urgent healthcare.</a:t>
            </a:r>
            <a:endParaRPr lang="sk-SK" dirty="0" smtClean="0">
              <a:solidFill>
                <a:srgbClr val="FF0000"/>
              </a:solidFill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388" y="1484153"/>
            <a:ext cx="6693988" cy="3468925"/>
          </a:xfrm>
          <a:prstGeom prst="rect">
            <a:avLst/>
          </a:prstGeom>
        </p:spPr>
      </p:pic>
      <p:sp>
        <p:nvSpPr>
          <p:cNvPr id="8" name="Obdĺžnik 7"/>
          <p:cNvSpPr/>
          <p:nvPr/>
        </p:nvSpPr>
        <p:spPr>
          <a:xfrm>
            <a:off x="8166681" y="6619621"/>
            <a:ext cx="402531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800" dirty="0"/>
              <a:t>https://slovensko-chat.webnode.cz/_files/200000036-f1b85f2af7/slovensko-komplet-big.gif</a:t>
            </a:r>
          </a:p>
        </p:txBody>
      </p:sp>
    </p:spTree>
    <p:extLst>
      <p:ext uri="{BB962C8B-B14F-4D97-AF65-F5344CB8AC3E}">
        <p14:creationId xmlns:p14="http://schemas.microsoft.com/office/powerpoint/2010/main" val="371320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8691" y="601319"/>
            <a:ext cx="11416145" cy="104923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Teaching of Biophysics in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Urgent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Health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are 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tudy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rogram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in Slovakia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28964" y="2060442"/>
            <a:ext cx="10515600" cy="2517775"/>
          </a:xfrm>
        </p:spPr>
        <p:txBody>
          <a:bodyPr>
            <a:noAutofit/>
          </a:bodyPr>
          <a:lstStyle/>
          <a:p>
            <a:r>
              <a:rPr lang="sk-SK" sz="2800" dirty="0" err="1"/>
              <a:t>T</a:t>
            </a:r>
            <a:r>
              <a:rPr lang="sk-SK" sz="2800" dirty="0" err="1" smtClean="0"/>
              <a:t>he</a:t>
            </a:r>
            <a:r>
              <a:rPr lang="sk-SK" sz="2800" dirty="0" smtClean="0"/>
              <a:t> </a:t>
            </a:r>
            <a:r>
              <a:rPr lang="en-US" sz="2800" dirty="0" smtClean="0"/>
              <a:t>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</a:t>
            </a:r>
            <a:r>
              <a:rPr lang="en-US" sz="2800" dirty="0"/>
              <a:t>semester, together with radiology </a:t>
            </a:r>
            <a:r>
              <a:rPr lang="en-US" sz="2800" dirty="0" smtClean="0"/>
              <a:t>or</a:t>
            </a:r>
            <a:r>
              <a:rPr lang="sk-SK" sz="2800" dirty="0" smtClean="0"/>
              <a:t>/and</a:t>
            </a:r>
            <a:r>
              <a:rPr lang="en-US" sz="2800" dirty="0" smtClean="0"/>
              <a:t> </a:t>
            </a:r>
            <a:r>
              <a:rPr lang="en-US" sz="2800" dirty="0"/>
              <a:t>biochemistry</a:t>
            </a:r>
          </a:p>
          <a:p>
            <a:r>
              <a:rPr lang="en-US" sz="2800" dirty="0"/>
              <a:t>Form of teaching: lecture, self-study</a:t>
            </a:r>
          </a:p>
          <a:p>
            <a:r>
              <a:rPr lang="sk-SK" sz="2800" dirty="0" smtClean="0"/>
              <a:t>D</a:t>
            </a:r>
            <a:r>
              <a:rPr lang="en-US" sz="2800" dirty="0" err="1" smtClean="0"/>
              <a:t>irect</a:t>
            </a:r>
            <a:r>
              <a:rPr lang="en-US" sz="2800" dirty="0" smtClean="0"/>
              <a:t> teaching: </a:t>
            </a:r>
            <a:r>
              <a:rPr lang="en-US" sz="2800" dirty="0"/>
              <a:t>12-26 </a:t>
            </a:r>
            <a:r>
              <a:rPr lang="sk-SK" sz="2800" dirty="0" err="1" smtClean="0"/>
              <a:t>lessons</a:t>
            </a:r>
            <a:endParaRPr lang="en-US" sz="2800" dirty="0"/>
          </a:p>
          <a:p>
            <a:r>
              <a:rPr lang="en-US" sz="2800" dirty="0"/>
              <a:t>Completion of the course: continuous assessment, </a:t>
            </a:r>
            <a:r>
              <a:rPr lang="en-US" sz="2800" dirty="0" smtClean="0"/>
              <a:t>exam</a:t>
            </a:r>
            <a:r>
              <a:rPr lang="sk-SK" sz="2800" dirty="0" smtClean="0"/>
              <a:t>, </a:t>
            </a:r>
            <a:r>
              <a:rPr lang="en-US" sz="2800" dirty="0" smtClean="0"/>
              <a:t>2-3 </a:t>
            </a:r>
            <a:r>
              <a:rPr lang="en-US" sz="2800" dirty="0"/>
              <a:t>credits</a:t>
            </a:r>
          </a:p>
          <a:p>
            <a:pPr marL="0" indent="0">
              <a:buNone/>
            </a:pPr>
            <a:endParaRPr lang="sk-SK" sz="2800" dirty="0" smtClean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4388742" y="6203634"/>
            <a:ext cx="2224494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7499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469" y="315252"/>
            <a:ext cx="11189677" cy="77464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Biophysics in Urgent Healthcare study program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Zástupný objekt pre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5592946"/>
              </p:ext>
            </p:extLst>
          </p:nvPr>
        </p:nvGraphicFramePr>
        <p:xfrm>
          <a:off x="785448" y="1635736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>
          <a:xfrm>
            <a:off x="4413429" y="6369889"/>
            <a:ext cx="2088971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cxnSp>
        <p:nvCxnSpPr>
          <p:cNvPr id="7" name="Rovná spojnica 6"/>
          <p:cNvCxnSpPr/>
          <p:nvPr/>
        </p:nvCxnSpPr>
        <p:spPr>
          <a:xfrm flipV="1">
            <a:off x="4943523" y="3306418"/>
            <a:ext cx="1986742" cy="1662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79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1923"/>
            <a:ext cx="10515600" cy="771004"/>
          </a:xfrm>
        </p:spPr>
        <p:txBody>
          <a:bodyPr>
            <a:normAutofit/>
          </a:bodyPr>
          <a:lstStyle/>
          <a:p>
            <a:pPr algn="ctr"/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Goal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17333" y="787470"/>
            <a:ext cx="11735194" cy="1167564"/>
          </a:xfrm>
        </p:spPr>
        <p:txBody>
          <a:bodyPr>
            <a:noAutofit/>
          </a:bodyPr>
          <a:lstStyle/>
          <a:p>
            <a:r>
              <a:rPr lang="sk-SK" sz="2800" dirty="0"/>
              <a:t>t</a:t>
            </a:r>
            <a:r>
              <a:rPr lang="sk-SK" sz="2800" dirty="0" smtClean="0"/>
              <a:t>o </a:t>
            </a:r>
            <a:r>
              <a:rPr lang="sk-SK" sz="2800" dirty="0" err="1" smtClean="0"/>
              <a:t>determine</a:t>
            </a:r>
            <a:r>
              <a:rPr lang="sk-SK" sz="2800" dirty="0" smtClean="0"/>
              <a:t> </a:t>
            </a:r>
            <a:r>
              <a:rPr lang="sk-SK" sz="2800" dirty="0" err="1" smtClean="0"/>
              <a:t>the</a:t>
            </a:r>
            <a:r>
              <a:rPr lang="sk-SK" sz="2800" dirty="0" smtClean="0"/>
              <a:t> level</a:t>
            </a:r>
            <a:r>
              <a:rPr lang="en-US" sz="2800" dirty="0" smtClean="0"/>
              <a:t> </a:t>
            </a:r>
            <a:r>
              <a:rPr lang="en-US" sz="2800" dirty="0"/>
              <a:t>of functional physical literacy of students of bachelor's </a:t>
            </a:r>
            <a:r>
              <a:rPr lang="sk-SK" sz="2800" dirty="0" smtClean="0"/>
              <a:t>U</a:t>
            </a:r>
            <a:r>
              <a:rPr lang="en-US" sz="2800" dirty="0" err="1" smtClean="0"/>
              <a:t>rgent</a:t>
            </a:r>
            <a:r>
              <a:rPr lang="en-US" sz="2800" dirty="0" smtClean="0"/>
              <a:t> </a:t>
            </a:r>
            <a:r>
              <a:rPr lang="sk-SK" sz="2800" dirty="0" smtClean="0"/>
              <a:t>H</a:t>
            </a:r>
            <a:r>
              <a:rPr lang="en-US" sz="2800" dirty="0" err="1" smtClean="0"/>
              <a:t>ealthcare</a:t>
            </a:r>
            <a:r>
              <a:rPr lang="en-US" sz="2800" dirty="0" smtClean="0"/>
              <a:t> </a:t>
            </a:r>
            <a:r>
              <a:rPr lang="en-US" sz="2800" dirty="0"/>
              <a:t>study </a:t>
            </a:r>
            <a:r>
              <a:rPr lang="en-US" sz="2800" dirty="0" smtClean="0"/>
              <a:t>program</a:t>
            </a:r>
            <a:r>
              <a:rPr lang="sk-SK" sz="2800" dirty="0" smtClean="0"/>
              <a:t>.</a:t>
            </a:r>
            <a:endParaRPr lang="sk-SK" sz="2800" b="1" dirty="0">
              <a:solidFill>
                <a:srgbClr val="FF0000"/>
              </a:solidFill>
            </a:endParaRP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1054416" y="6313322"/>
            <a:ext cx="2113657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803031" y="175200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 cap="all" dirty="0" err="1">
                <a:solidFill>
                  <a:schemeClr val="accent1">
                    <a:lumMod val="75000"/>
                  </a:schemeClr>
                </a:solidFill>
              </a:rPr>
              <a:t>Methodology</a:t>
            </a:r>
            <a:r>
              <a:rPr lang="sk-SK" sz="3200" b="1" cap="all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sk-SK" sz="3200" b="1" cap="all" dirty="0" err="1">
                <a:solidFill>
                  <a:schemeClr val="accent1">
                    <a:lumMod val="75000"/>
                  </a:schemeClr>
                </a:solidFill>
              </a:rPr>
              <a:t>respondents</a:t>
            </a:r>
            <a:endParaRPr lang="sk-SK" sz="3200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Zástupný objekt pre obsah 2"/>
          <p:cNvSpPr txBox="1">
            <a:spLocks/>
          </p:cNvSpPr>
          <p:nvPr/>
        </p:nvSpPr>
        <p:spPr>
          <a:xfrm>
            <a:off x="217333" y="3099105"/>
            <a:ext cx="4847030" cy="3098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dirty="0" smtClean="0"/>
              <a:t>190 </a:t>
            </a:r>
            <a:r>
              <a:rPr lang="sk-SK" dirty="0" err="1" smtClean="0"/>
              <a:t>students</a:t>
            </a:r>
            <a:r>
              <a:rPr lang="sk-SK" dirty="0" smtClean="0"/>
              <a:t> </a:t>
            </a:r>
            <a:r>
              <a:rPr lang="sk-SK" dirty="0" err="1" smtClean="0"/>
              <a:t>from</a:t>
            </a:r>
            <a:r>
              <a:rPr lang="sk-SK" dirty="0" smtClean="0"/>
              <a:t> 4 </a:t>
            </a:r>
            <a:r>
              <a:rPr lang="sk-SK" dirty="0" err="1" smtClean="0"/>
              <a:t>universities</a:t>
            </a:r>
            <a:endParaRPr lang="sk-SK" dirty="0" smtClean="0"/>
          </a:p>
        </p:txBody>
      </p:sp>
      <p:graphicFrame>
        <p:nvGraphicFramePr>
          <p:cNvPr id="7" name="Tabuľ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706062"/>
              </p:ext>
            </p:extLst>
          </p:nvPr>
        </p:nvGraphicFramePr>
        <p:xfrm>
          <a:off x="5156377" y="2744470"/>
          <a:ext cx="6796150" cy="361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966">
                  <a:extLst>
                    <a:ext uri="{9D8B030D-6E8A-4147-A177-3AD203B41FA5}">
                      <a16:colId xmlns:a16="http://schemas.microsoft.com/office/drawing/2014/main" val="1392288756"/>
                    </a:ext>
                  </a:extLst>
                </a:gridCol>
                <a:gridCol w="1398814">
                  <a:extLst>
                    <a:ext uri="{9D8B030D-6E8A-4147-A177-3AD203B41FA5}">
                      <a16:colId xmlns:a16="http://schemas.microsoft.com/office/drawing/2014/main" val="92366422"/>
                    </a:ext>
                  </a:extLst>
                </a:gridCol>
                <a:gridCol w="1406236">
                  <a:extLst>
                    <a:ext uri="{9D8B030D-6E8A-4147-A177-3AD203B41FA5}">
                      <a16:colId xmlns:a16="http://schemas.microsoft.com/office/drawing/2014/main" val="1832143643"/>
                    </a:ext>
                  </a:extLst>
                </a:gridCol>
                <a:gridCol w="1596043">
                  <a:extLst>
                    <a:ext uri="{9D8B030D-6E8A-4147-A177-3AD203B41FA5}">
                      <a16:colId xmlns:a16="http://schemas.microsoft.com/office/drawing/2014/main" val="861240221"/>
                    </a:ext>
                  </a:extLst>
                </a:gridCol>
                <a:gridCol w="1039091">
                  <a:extLst>
                    <a:ext uri="{9D8B030D-6E8A-4147-A177-3AD203B41FA5}">
                      <a16:colId xmlns:a16="http://schemas.microsoft.com/office/drawing/2014/main" val="2091821104"/>
                    </a:ext>
                  </a:extLst>
                </a:gridCol>
              </a:tblGrid>
              <a:tr h="685800">
                <a:tc gridSpan="5"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RESPONDENTS</a:t>
                      </a:r>
                      <a:endParaRPr lang="sk-SK" sz="28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sk-SK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90501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sk-SK" sz="2800" dirty="0" err="1" smtClean="0"/>
                        <a:t>Year</a:t>
                      </a:r>
                      <a:r>
                        <a:rPr lang="sk-SK" sz="2800" dirty="0" smtClean="0"/>
                        <a:t> of study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sk-SK" sz="2800" dirty="0" err="1" smtClean="0"/>
                        <a:t>Full-time</a:t>
                      </a:r>
                      <a:r>
                        <a:rPr lang="sk-SK" sz="2800" dirty="0" smtClean="0"/>
                        <a:t> study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sk-SK" sz="2800" dirty="0" smtClean="0"/>
                        <a:t>Part-</a:t>
                      </a:r>
                      <a:r>
                        <a:rPr lang="sk-SK" sz="2800" dirty="0" err="1" smtClean="0"/>
                        <a:t>time</a:t>
                      </a:r>
                      <a:r>
                        <a:rPr lang="sk-SK" sz="2800" dirty="0" smtClean="0"/>
                        <a:t> study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err="1" smtClean="0"/>
                        <a:t>Excluded</a:t>
                      </a:r>
                      <a:r>
                        <a:rPr lang="sk-SK" sz="2800" dirty="0" smtClean="0"/>
                        <a:t> </a:t>
                      </a:r>
                      <a:r>
                        <a:rPr lang="sk-SK" sz="2800" dirty="0" err="1" smtClean="0"/>
                        <a:t>tests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sk-SK" sz="2800" dirty="0" err="1" smtClean="0"/>
                        <a:t>sum</a:t>
                      </a:r>
                      <a:endParaRPr lang="sk-SK" sz="28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90418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1.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135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13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3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151</a:t>
                      </a:r>
                      <a:endParaRPr lang="sk-SK" sz="28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3583102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2.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39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0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0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39</a:t>
                      </a:r>
                      <a:endParaRPr lang="sk-SK" sz="28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786993398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err="1" smtClean="0"/>
                        <a:t>sum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174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13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3</a:t>
                      </a:r>
                      <a:endParaRPr lang="sk-SK" sz="28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/>
                        <a:t>190</a:t>
                      </a:r>
                      <a:endParaRPr lang="sk-SK" sz="28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74600992"/>
                  </a:ext>
                </a:extLst>
              </a:tr>
            </a:tbl>
          </a:graphicData>
        </a:graphic>
      </p:graphicFrame>
      <p:sp>
        <p:nvSpPr>
          <p:cNvPr id="8" name="Zástupný objekt pre obsah 2"/>
          <p:cNvSpPr txBox="1">
            <a:spLocks/>
          </p:cNvSpPr>
          <p:nvPr/>
        </p:nvSpPr>
        <p:spPr>
          <a:xfrm>
            <a:off x="548899" y="5467131"/>
            <a:ext cx="3600006" cy="4769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 err="1" smtClean="0"/>
              <a:t>age</a:t>
            </a:r>
            <a:r>
              <a:rPr lang="sk-SK" dirty="0" smtClean="0"/>
              <a:t>: (20.55±1.95) </a:t>
            </a:r>
            <a:r>
              <a:rPr lang="sk-SK" dirty="0" err="1" smtClean="0"/>
              <a:t>years</a:t>
            </a:r>
            <a:endParaRPr lang="sk-SK" dirty="0" smtClean="0"/>
          </a:p>
        </p:txBody>
      </p:sp>
      <p:sp>
        <p:nvSpPr>
          <p:cNvPr id="9" name="Zástupný objekt pre obsah 2"/>
          <p:cNvSpPr txBox="1">
            <a:spLocks/>
          </p:cNvSpPr>
          <p:nvPr/>
        </p:nvSpPr>
        <p:spPr>
          <a:xfrm>
            <a:off x="559735" y="3678337"/>
            <a:ext cx="3600006" cy="476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sk-SK" sz="2800" dirty="0" err="1" smtClean="0"/>
              <a:t>women</a:t>
            </a:r>
            <a:r>
              <a:rPr lang="sk-SK" sz="2800" dirty="0" smtClean="0"/>
              <a:t>: 86</a:t>
            </a:r>
          </a:p>
        </p:txBody>
      </p:sp>
      <p:sp>
        <p:nvSpPr>
          <p:cNvPr id="10" name="Zástupný objekt pre obsah 2"/>
          <p:cNvSpPr txBox="1">
            <a:spLocks/>
          </p:cNvSpPr>
          <p:nvPr/>
        </p:nvSpPr>
        <p:spPr>
          <a:xfrm>
            <a:off x="548899" y="4108394"/>
            <a:ext cx="3600006" cy="476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sk-SK" sz="2800" dirty="0" err="1" smtClean="0"/>
              <a:t>men</a:t>
            </a:r>
            <a:r>
              <a:rPr lang="sk-SK" sz="2800" dirty="0" smtClean="0"/>
              <a:t>: 90</a:t>
            </a:r>
          </a:p>
        </p:txBody>
      </p:sp>
      <p:sp>
        <p:nvSpPr>
          <p:cNvPr id="11" name="Zástupný objekt pre obsah 2"/>
          <p:cNvSpPr txBox="1">
            <a:spLocks/>
          </p:cNvSpPr>
          <p:nvPr/>
        </p:nvSpPr>
        <p:spPr>
          <a:xfrm>
            <a:off x="529504" y="4567481"/>
            <a:ext cx="3600006" cy="4769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sk-SK" sz="2800" dirty="0" err="1" smtClean="0"/>
              <a:t>trans</a:t>
            </a:r>
            <a:r>
              <a:rPr lang="sk-SK" sz="2800" dirty="0" smtClean="0"/>
              <a:t>: 1</a:t>
            </a:r>
          </a:p>
          <a:p>
            <a:pPr lvl="1"/>
            <a:r>
              <a:rPr lang="sk-SK" sz="2800" dirty="0" err="1"/>
              <a:t>n</a:t>
            </a:r>
            <a:r>
              <a:rPr lang="sk-SK" sz="2800" dirty="0" err="1" smtClean="0"/>
              <a:t>ot</a:t>
            </a:r>
            <a:r>
              <a:rPr lang="sk-SK" sz="2800" dirty="0" smtClean="0"/>
              <a:t> </a:t>
            </a:r>
            <a:r>
              <a:rPr lang="sk-SK" sz="2800" dirty="0" err="1" smtClean="0"/>
              <a:t>specified</a:t>
            </a:r>
            <a:r>
              <a:rPr lang="sk-SK" sz="2800" dirty="0" smtClean="0"/>
              <a:t>: 13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636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4909" y="40675"/>
            <a:ext cx="10515600" cy="1325563"/>
          </a:xfrm>
        </p:spPr>
        <p:txBody>
          <a:bodyPr>
            <a:normAutofit/>
          </a:bodyPr>
          <a:lstStyle/>
          <a:p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Methodology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testing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2800" cap="none" dirty="0" smtClean="0"/>
              <a:t>(</a:t>
            </a:r>
            <a:r>
              <a:rPr lang="sk-SK" sz="2800" cap="none" dirty="0"/>
              <a:t>t</a:t>
            </a:r>
            <a:r>
              <a:rPr lang="sk-SK" sz="2800" cap="none" dirty="0" smtClean="0"/>
              <a:t>est </a:t>
            </a:r>
            <a:r>
              <a:rPr lang="sk-SK" sz="2800" cap="none" dirty="0" err="1" smtClean="0"/>
              <a:t>was</a:t>
            </a:r>
            <a:r>
              <a:rPr lang="sk-SK" sz="2800" cap="none" dirty="0" smtClean="0"/>
              <a:t> </a:t>
            </a:r>
            <a:r>
              <a:rPr lang="sk-SK" sz="2800" cap="none" dirty="0" err="1"/>
              <a:t>published</a:t>
            </a:r>
            <a:r>
              <a:rPr lang="sk-SK" sz="2800" cap="none" dirty="0"/>
              <a:t> in J </a:t>
            </a:r>
            <a:r>
              <a:rPr lang="sk-SK" sz="2800" cap="none" dirty="0" err="1"/>
              <a:t>Nur</a:t>
            </a:r>
            <a:r>
              <a:rPr lang="sk-SK" sz="2800" cap="none" dirty="0"/>
              <a:t> Healthcare, </a:t>
            </a:r>
            <a:r>
              <a:rPr lang="sk-SK" sz="2800" cap="none" dirty="0" err="1"/>
              <a:t>Vol</a:t>
            </a:r>
            <a:r>
              <a:rPr lang="sk-SK" sz="2800" cap="none" dirty="0"/>
              <a:t> 3, </a:t>
            </a:r>
            <a:r>
              <a:rPr lang="sk-SK" sz="2800" cap="none" dirty="0" err="1"/>
              <a:t>Issue</a:t>
            </a:r>
            <a:r>
              <a:rPr lang="sk-SK" sz="2800" cap="none" dirty="0"/>
              <a:t> 1, 2017 </a:t>
            </a:r>
            <a:r>
              <a:rPr lang="sk-SK" sz="2800" cap="none" dirty="0" err="1" smtClean="0"/>
              <a:t>pp</a:t>
            </a:r>
            <a:r>
              <a:rPr lang="sk-SK" sz="2800" cap="none" dirty="0" smtClean="0"/>
              <a:t>. 3-4)</a:t>
            </a:r>
            <a:endParaRPr lang="sk-SK" sz="2800" cap="none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549881" y="4702808"/>
            <a:ext cx="6466628" cy="18394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err="1"/>
              <a:t>Realisation</a:t>
            </a:r>
            <a:r>
              <a:rPr lang="en-US" sz="2800" dirty="0"/>
              <a:t>: </a:t>
            </a:r>
            <a:endParaRPr lang="sk-SK" sz="2800" dirty="0" smtClean="0"/>
          </a:p>
          <a:p>
            <a:pPr lvl="1"/>
            <a:r>
              <a:rPr lang="en-US" sz="2800" dirty="0" smtClean="0"/>
              <a:t>after </a:t>
            </a:r>
            <a:r>
              <a:rPr lang="en-US" sz="2800" dirty="0"/>
              <a:t>completion of biophysics </a:t>
            </a:r>
          </a:p>
          <a:p>
            <a:pPr lvl="1"/>
            <a:r>
              <a:rPr lang="en-US" sz="2800" dirty="0"/>
              <a:t>anonymous writing without time limit</a:t>
            </a:r>
            <a:endParaRPr lang="sk-SK" sz="2800" dirty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9454969" y="6442825"/>
            <a:ext cx="3168162" cy="365125"/>
          </a:xfrm>
        </p:spPr>
        <p:txBody>
          <a:bodyPr/>
          <a:lstStyle/>
          <a:p>
            <a:pPr algn="l"/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graphicFrame>
        <p:nvGraphicFramePr>
          <p:cNvPr id="5" name="Tabuľ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396019"/>
              </p:ext>
            </p:extLst>
          </p:nvPr>
        </p:nvGraphicFramePr>
        <p:xfrm>
          <a:off x="5725372" y="1613047"/>
          <a:ext cx="592836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5240">
                  <a:extLst>
                    <a:ext uri="{9D8B030D-6E8A-4147-A177-3AD203B41FA5}">
                      <a16:colId xmlns:a16="http://schemas.microsoft.com/office/drawing/2014/main" val="325622462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486713168"/>
                    </a:ext>
                  </a:extLst>
                </a:gridCol>
              </a:tblGrid>
              <a:tr h="93764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Thematic</a:t>
                      </a:r>
                      <a:r>
                        <a:rPr lang="sk-SK" sz="2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2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area</a:t>
                      </a:r>
                      <a:endParaRPr lang="sk-SK" sz="2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r>
                        <a:rPr lang="sk-SK" sz="2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sk-SK" sz="2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tasks</a:t>
                      </a:r>
                      <a:endParaRPr lang="sk-SK" sz="2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775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k-SK" sz="28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Detection</a:t>
                      </a:r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sk-SK" sz="28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vital</a:t>
                      </a:r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28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signs</a:t>
                      </a:r>
                      <a:endParaRPr lang="sk-SK" sz="28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sk-SK" sz="28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261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k-SK" sz="28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sk-SK" sz="28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medications</a:t>
                      </a:r>
                      <a:endParaRPr lang="sk-SK" sz="28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sk-SK" sz="28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853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k-SK" sz="28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28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positioning</a:t>
                      </a:r>
                      <a:endParaRPr lang="sk-SK" sz="28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sk-SK" sz="28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6266237"/>
                  </a:ext>
                </a:extLst>
              </a:tr>
            </a:tbl>
          </a:graphicData>
        </a:graphic>
      </p:graphicFrame>
      <p:sp>
        <p:nvSpPr>
          <p:cNvPr id="6" name="Zástupný objekt pre obsah 2"/>
          <p:cNvSpPr txBox="1">
            <a:spLocks/>
          </p:cNvSpPr>
          <p:nvPr/>
        </p:nvSpPr>
        <p:spPr>
          <a:xfrm>
            <a:off x="160673" y="1366238"/>
            <a:ext cx="5564699" cy="47883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dirty="0" err="1">
                <a:solidFill>
                  <a:srgbClr val="003399"/>
                </a:solidFill>
              </a:rPr>
              <a:t>Validation</a:t>
            </a:r>
            <a:r>
              <a:rPr lang="sk-SK" dirty="0">
                <a:solidFill>
                  <a:srgbClr val="003399"/>
                </a:solidFill>
              </a:rPr>
              <a:t>: </a:t>
            </a:r>
            <a:r>
              <a:rPr lang="sk-SK" dirty="0" smtClean="0"/>
              <a:t>curriculum in </a:t>
            </a:r>
            <a:r>
              <a:rPr lang="sk-SK" dirty="0" err="1" smtClean="0"/>
              <a:t>biophysics</a:t>
            </a:r>
            <a:r>
              <a:rPr lang="sk-SK" dirty="0" smtClean="0"/>
              <a:t> of </a:t>
            </a:r>
            <a:r>
              <a:rPr lang="sk-SK" dirty="0" err="1" smtClean="0"/>
              <a:t>all</a:t>
            </a:r>
            <a:r>
              <a:rPr lang="sk-SK" dirty="0" smtClean="0"/>
              <a:t> </a:t>
            </a:r>
            <a:r>
              <a:rPr lang="sk-SK" dirty="0" err="1" smtClean="0"/>
              <a:t>faculties</a:t>
            </a:r>
            <a:endParaRPr lang="sk-SK" dirty="0" smtClean="0"/>
          </a:p>
          <a:p>
            <a:pPr marL="0" indent="0">
              <a:buNone/>
            </a:pPr>
            <a:r>
              <a:rPr lang="sk-SK" u="sng" dirty="0" err="1">
                <a:solidFill>
                  <a:srgbClr val="003399"/>
                </a:solidFill>
              </a:rPr>
              <a:t>Focus</a:t>
            </a:r>
            <a:r>
              <a:rPr lang="sk-SK" u="sng" dirty="0">
                <a:solidFill>
                  <a:srgbClr val="003399"/>
                </a:solidFill>
              </a:rPr>
              <a:t> </a:t>
            </a:r>
            <a:r>
              <a:rPr lang="sk-SK" dirty="0">
                <a:solidFill>
                  <a:srgbClr val="003399"/>
                </a:solidFill>
              </a:rPr>
              <a:t>of </a:t>
            </a:r>
            <a:r>
              <a:rPr lang="sk-SK" dirty="0" err="1">
                <a:solidFill>
                  <a:srgbClr val="003399"/>
                </a:solidFill>
              </a:rPr>
              <a:t>tasks</a:t>
            </a:r>
            <a:r>
              <a:rPr lang="sk-SK" dirty="0">
                <a:solidFill>
                  <a:srgbClr val="003399"/>
                </a:solidFill>
              </a:rPr>
              <a:t>: </a:t>
            </a:r>
            <a:r>
              <a:rPr lang="sk-SK" sz="2800" dirty="0" err="1" smtClean="0"/>
              <a:t>Physics</a:t>
            </a:r>
            <a:r>
              <a:rPr lang="sk-SK" sz="2800" dirty="0" smtClean="0"/>
              <a:t>– </a:t>
            </a:r>
            <a:r>
              <a:rPr lang="sk-SK" sz="2800" dirty="0"/>
              <a:t>9 </a:t>
            </a:r>
            <a:r>
              <a:rPr lang="sk-SK" sz="2800" dirty="0" err="1" smtClean="0"/>
              <a:t>tasks</a:t>
            </a:r>
            <a:r>
              <a:rPr lang="sk-SK" dirty="0" smtClean="0"/>
              <a:t> </a:t>
            </a:r>
            <a:r>
              <a:rPr lang="sk-SK" sz="2800" u="sng" dirty="0" smtClean="0">
                <a:solidFill>
                  <a:srgbClr val="003399"/>
                </a:solidFill>
              </a:rPr>
              <a:t>Healthcare - 11 </a:t>
            </a:r>
            <a:r>
              <a:rPr lang="sk-SK" sz="2800" u="sng" dirty="0" err="1" smtClean="0">
                <a:solidFill>
                  <a:srgbClr val="003399"/>
                </a:solidFill>
              </a:rPr>
              <a:t>tasks</a:t>
            </a:r>
            <a:endParaRPr lang="sk-SK" sz="2800" u="sng" dirty="0" smtClean="0">
              <a:solidFill>
                <a:srgbClr val="003399"/>
              </a:solidFill>
            </a:endParaRPr>
          </a:p>
          <a:p>
            <a:r>
              <a:rPr lang="sk-SK" sz="2800" dirty="0" smtClean="0">
                <a:solidFill>
                  <a:srgbClr val="003399"/>
                </a:solidFill>
              </a:rPr>
              <a:t>8 </a:t>
            </a:r>
            <a:r>
              <a:rPr lang="sk-SK" sz="2800" dirty="0" err="1" smtClean="0">
                <a:solidFill>
                  <a:srgbClr val="003399"/>
                </a:solidFill>
              </a:rPr>
              <a:t>questions</a:t>
            </a:r>
            <a:r>
              <a:rPr lang="sk-SK" sz="2800" dirty="0" smtClean="0">
                <a:solidFill>
                  <a:srgbClr val="003399"/>
                </a:solidFill>
              </a:rPr>
              <a:t> – </a:t>
            </a:r>
            <a:r>
              <a:rPr lang="sk-SK" sz="2800" dirty="0" err="1" smtClean="0">
                <a:solidFill>
                  <a:srgbClr val="003399"/>
                </a:solidFill>
              </a:rPr>
              <a:t>multiple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choice</a:t>
            </a:r>
            <a:r>
              <a:rPr lang="sk-SK" sz="2800" dirty="0" smtClean="0">
                <a:solidFill>
                  <a:srgbClr val="003399"/>
                </a:solidFill>
              </a:rPr>
              <a:t>,  1 </a:t>
            </a:r>
            <a:r>
              <a:rPr lang="sk-SK" sz="2800" dirty="0" err="1" smtClean="0">
                <a:solidFill>
                  <a:srgbClr val="003399"/>
                </a:solidFill>
              </a:rPr>
              <a:t>correct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answer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from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three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options</a:t>
            </a:r>
            <a:endParaRPr lang="sk-SK" sz="2800" dirty="0" smtClean="0">
              <a:solidFill>
                <a:srgbClr val="003399"/>
              </a:solidFill>
            </a:endParaRPr>
          </a:p>
          <a:p>
            <a:r>
              <a:rPr lang="sk-SK" sz="2800" dirty="0" smtClean="0">
                <a:solidFill>
                  <a:srgbClr val="003399"/>
                </a:solidFill>
              </a:rPr>
              <a:t>1 </a:t>
            </a:r>
            <a:r>
              <a:rPr lang="sk-SK" sz="2800" dirty="0" err="1" smtClean="0">
                <a:solidFill>
                  <a:srgbClr val="003399"/>
                </a:solidFill>
              </a:rPr>
              <a:t>question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with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open-ended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response</a:t>
            </a:r>
            <a:endParaRPr lang="sk-SK" sz="2800" dirty="0" smtClean="0">
              <a:solidFill>
                <a:srgbClr val="003399"/>
              </a:solidFill>
            </a:endParaRPr>
          </a:p>
          <a:p>
            <a:r>
              <a:rPr lang="sk-SK" sz="2800" dirty="0" smtClean="0">
                <a:solidFill>
                  <a:srgbClr val="003399"/>
                </a:solidFill>
              </a:rPr>
              <a:t>2 </a:t>
            </a:r>
            <a:r>
              <a:rPr lang="sk-SK" sz="2800" dirty="0" err="1">
                <a:solidFill>
                  <a:srgbClr val="003399"/>
                </a:solidFill>
              </a:rPr>
              <a:t>short</a:t>
            </a:r>
            <a:r>
              <a:rPr lang="sk-SK" sz="2800" dirty="0">
                <a:solidFill>
                  <a:srgbClr val="003399"/>
                </a:solidFill>
              </a:rPr>
              <a:t> </a:t>
            </a:r>
            <a:r>
              <a:rPr lang="sk-SK" sz="2800" dirty="0" err="1">
                <a:solidFill>
                  <a:srgbClr val="003399"/>
                </a:solidFill>
              </a:rPr>
              <a:t>answer</a:t>
            </a:r>
            <a:r>
              <a:rPr lang="sk-SK" sz="2800" dirty="0">
                <a:solidFill>
                  <a:srgbClr val="003399"/>
                </a:solidFill>
              </a:rPr>
              <a:t> </a:t>
            </a:r>
            <a:r>
              <a:rPr lang="sk-SK" sz="2800" dirty="0" err="1">
                <a:solidFill>
                  <a:srgbClr val="003399"/>
                </a:solidFill>
              </a:rPr>
              <a:t>questions</a:t>
            </a:r>
            <a:r>
              <a:rPr lang="sk-SK" sz="2800" dirty="0">
                <a:solidFill>
                  <a:srgbClr val="003399"/>
                </a:solidFill>
              </a:rPr>
              <a:t> </a:t>
            </a:r>
            <a:r>
              <a:rPr lang="sk-SK" sz="2800" dirty="0" smtClean="0">
                <a:solidFill>
                  <a:srgbClr val="003399"/>
                </a:solidFill>
              </a:rPr>
              <a:t>-</a:t>
            </a:r>
            <a:r>
              <a:rPr lang="sk-SK" sz="2800" dirty="0" err="1" smtClean="0">
                <a:solidFill>
                  <a:srgbClr val="003399"/>
                </a:solidFill>
              </a:rPr>
              <a:t>filling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number</a:t>
            </a:r>
            <a:r>
              <a:rPr lang="sk-SK" sz="2800" dirty="0" smtClean="0">
                <a:solidFill>
                  <a:srgbClr val="003399"/>
                </a:solidFill>
              </a:rPr>
              <a:t> and </a:t>
            </a:r>
            <a:r>
              <a:rPr lang="sk-SK" sz="2800" dirty="0" err="1" smtClean="0">
                <a:solidFill>
                  <a:srgbClr val="003399"/>
                </a:solidFill>
              </a:rPr>
              <a:t>physical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unit</a:t>
            </a:r>
            <a:endParaRPr lang="sk-SK" sz="2800" dirty="0" smtClean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08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740" y="208676"/>
            <a:ext cx="10515600" cy="622597"/>
          </a:xfrm>
        </p:spPr>
        <p:txBody>
          <a:bodyPr>
            <a:normAutofit/>
          </a:bodyPr>
          <a:lstStyle/>
          <a:p>
            <a:pPr algn="ctr"/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Methodology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 – test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evaluation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4886771" y="6286762"/>
            <a:ext cx="2418457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437131" y="1404956"/>
            <a:ext cx="114839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 err="1" smtClean="0"/>
              <a:t>binary</a:t>
            </a:r>
            <a:r>
              <a:rPr lang="sk-SK" sz="2800" dirty="0" smtClean="0"/>
              <a:t> </a:t>
            </a:r>
            <a:r>
              <a:rPr lang="sk-SK" sz="2800" dirty="0" err="1" smtClean="0"/>
              <a:t>score</a:t>
            </a:r>
            <a:r>
              <a:rPr lang="sk-SK" sz="2800" dirty="0"/>
              <a:t>:</a:t>
            </a:r>
            <a:r>
              <a:rPr lang="sk-SK" sz="2800" dirty="0" smtClean="0"/>
              <a:t> </a:t>
            </a:r>
            <a:r>
              <a:rPr lang="sk-SK" sz="2800" dirty="0" err="1" smtClean="0"/>
              <a:t>correct</a:t>
            </a:r>
            <a:r>
              <a:rPr lang="sk-SK" sz="2800" dirty="0" smtClean="0"/>
              <a:t> </a:t>
            </a:r>
            <a:r>
              <a:rPr lang="sk-SK" sz="2800" dirty="0" err="1" smtClean="0"/>
              <a:t>answer</a:t>
            </a:r>
            <a:r>
              <a:rPr lang="sk-SK" sz="2800" dirty="0" smtClean="0"/>
              <a:t> – 1 point, </a:t>
            </a:r>
            <a:r>
              <a:rPr lang="sk-SK" sz="2800" dirty="0" err="1" smtClean="0"/>
              <a:t>incorrect</a:t>
            </a:r>
            <a:r>
              <a:rPr lang="sk-SK" sz="2800" dirty="0" smtClean="0"/>
              <a:t> </a:t>
            </a:r>
            <a:r>
              <a:rPr lang="sk-SK" sz="2800" dirty="0" err="1" smtClean="0"/>
              <a:t>answer</a:t>
            </a:r>
            <a:r>
              <a:rPr lang="sk-SK" sz="2800" dirty="0" smtClean="0"/>
              <a:t> – 0 </a:t>
            </a:r>
            <a:r>
              <a:rPr lang="sk-SK" sz="2800" dirty="0" err="1" smtClean="0"/>
              <a:t>points</a:t>
            </a:r>
            <a:endParaRPr lang="sk-SK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 err="1" smtClean="0"/>
              <a:t>the</a:t>
            </a:r>
            <a:r>
              <a:rPr lang="sk-SK" sz="2800" dirty="0" smtClean="0"/>
              <a:t> </a:t>
            </a:r>
            <a:r>
              <a:rPr lang="sk-SK" sz="2800" dirty="0" err="1" smtClean="0"/>
              <a:t>pass</a:t>
            </a:r>
            <a:r>
              <a:rPr lang="sk-SK" sz="2800" dirty="0" smtClean="0"/>
              <a:t> </a:t>
            </a:r>
            <a:r>
              <a:rPr lang="sk-SK" sz="2800" dirty="0" err="1" smtClean="0"/>
              <a:t>mark</a:t>
            </a:r>
            <a:r>
              <a:rPr lang="sk-SK" sz="2800" dirty="0" smtClean="0"/>
              <a:t> </a:t>
            </a:r>
            <a:r>
              <a:rPr lang="sk-SK" sz="2800" dirty="0" err="1" smtClean="0"/>
              <a:t>for</a:t>
            </a:r>
            <a:r>
              <a:rPr lang="sk-SK" sz="2800" dirty="0" smtClean="0"/>
              <a:t> </a:t>
            </a:r>
            <a:r>
              <a:rPr lang="sk-SK" sz="2800" dirty="0" err="1" smtClean="0"/>
              <a:t>the</a:t>
            </a:r>
            <a:r>
              <a:rPr lang="sk-SK" sz="2800" dirty="0" smtClean="0"/>
              <a:t> test – 60 % </a:t>
            </a:r>
            <a:r>
              <a:rPr lang="sk-SK" sz="2800" dirty="0" err="1" smtClean="0"/>
              <a:t>answer</a:t>
            </a:r>
            <a:r>
              <a:rPr lang="sk-SK" sz="2800" dirty="0" smtClean="0"/>
              <a:t> </a:t>
            </a:r>
            <a:r>
              <a:rPr lang="sk-SK" sz="2800" dirty="0" err="1" smtClean="0"/>
              <a:t>correct</a:t>
            </a:r>
            <a:endParaRPr lang="sk-SK" sz="2800" dirty="0" smtClean="0"/>
          </a:p>
          <a:p>
            <a:endParaRPr lang="sk-SK" sz="2800" dirty="0" smtClean="0"/>
          </a:p>
          <a:p>
            <a:r>
              <a:rPr lang="sk-SK" sz="2800" dirty="0" err="1" smtClean="0"/>
              <a:t>Statistical</a:t>
            </a:r>
            <a:r>
              <a:rPr lang="sk-SK" sz="2800" dirty="0" smtClean="0"/>
              <a:t> </a:t>
            </a:r>
            <a:r>
              <a:rPr lang="sk-SK" sz="2800" dirty="0" err="1" smtClean="0"/>
              <a:t>analysis</a:t>
            </a:r>
            <a:r>
              <a:rPr lang="sk-SK" sz="2800" dirty="0" smtClean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 err="1" smtClean="0"/>
              <a:t>descriptive</a:t>
            </a:r>
            <a:r>
              <a:rPr lang="sk-SK" sz="2800" dirty="0" smtClean="0"/>
              <a:t> </a:t>
            </a:r>
            <a:r>
              <a:rPr lang="sk-SK" sz="2800" dirty="0" err="1" smtClean="0"/>
              <a:t>statistics</a:t>
            </a:r>
            <a:r>
              <a:rPr lang="sk-SK" sz="2800" dirty="0" smtClean="0"/>
              <a:t> – </a:t>
            </a:r>
            <a:r>
              <a:rPr lang="sk-SK" sz="2800" dirty="0" err="1" smtClean="0"/>
              <a:t>average</a:t>
            </a:r>
            <a:r>
              <a:rPr lang="sk-SK" sz="2800" dirty="0" smtClean="0"/>
              <a:t>, </a:t>
            </a:r>
            <a:r>
              <a:rPr lang="sk-SK" sz="2800" dirty="0" err="1" smtClean="0"/>
              <a:t>standard</a:t>
            </a:r>
            <a:r>
              <a:rPr lang="sk-SK" sz="2800" dirty="0" smtClean="0"/>
              <a:t> </a:t>
            </a:r>
            <a:r>
              <a:rPr lang="sk-SK" sz="2800" dirty="0" err="1" smtClean="0"/>
              <a:t>deviation</a:t>
            </a:r>
            <a:endParaRPr lang="sk-SK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 smtClean="0"/>
              <a:t>t-test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 smtClean="0"/>
              <a:t>ANOVA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05894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995" y="299633"/>
            <a:ext cx="11881339" cy="658074"/>
          </a:xfrm>
        </p:spPr>
        <p:txBody>
          <a:bodyPr>
            <a:normAutofit/>
          </a:bodyPr>
          <a:lstStyle/>
          <a:p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quantitative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analysis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of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tasks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focused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on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healthcare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76590" y="6436661"/>
            <a:ext cx="4114800" cy="36512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6189842"/>
              </p:ext>
            </p:extLst>
          </p:nvPr>
        </p:nvGraphicFramePr>
        <p:xfrm>
          <a:off x="843251" y="1405507"/>
          <a:ext cx="5533592" cy="382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Obdĺžnik 8"/>
          <p:cNvSpPr/>
          <p:nvPr/>
        </p:nvSpPr>
        <p:spPr>
          <a:xfrm>
            <a:off x="8020633" y="6619224"/>
            <a:ext cx="4306182" cy="238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800" dirty="0"/>
              <a:t>https://slovensko-chat.webnode.cz/_files/200000036-f1b85f2af7/slovensko-komplet-big.gif</a:t>
            </a:r>
          </a:p>
        </p:txBody>
      </p:sp>
      <p:sp>
        <p:nvSpPr>
          <p:cNvPr id="8" name="Obdĺžnik 7"/>
          <p:cNvSpPr/>
          <p:nvPr/>
        </p:nvSpPr>
        <p:spPr>
          <a:xfrm>
            <a:off x="6407387" y="1200218"/>
            <a:ext cx="54606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err="1" smtClean="0">
                <a:solidFill>
                  <a:srgbClr val="003399"/>
                </a:solidFill>
              </a:rPr>
              <a:t>Average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number</a:t>
            </a:r>
            <a:r>
              <a:rPr lang="sk-SK" sz="2800" dirty="0" smtClean="0">
                <a:solidFill>
                  <a:srgbClr val="003399"/>
                </a:solidFill>
              </a:rPr>
              <a:t> of </a:t>
            </a:r>
            <a:r>
              <a:rPr lang="sk-SK" sz="2800" dirty="0" err="1" smtClean="0">
                <a:solidFill>
                  <a:srgbClr val="003399"/>
                </a:solidFill>
              </a:rPr>
              <a:t>correct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answers</a:t>
            </a:r>
            <a:r>
              <a:rPr lang="sk-SK" sz="2800" dirty="0" smtClean="0">
                <a:solidFill>
                  <a:srgbClr val="003399"/>
                </a:solidFill>
              </a:rPr>
              <a:t>: (6.32 ± 1.89) = (57.45 ± 17.18) % </a:t>
            </a:r>
            <a:endParaRPr lang="sk-SK" sz="2800" dirty="0">
              <a:solidFill>
                <a:srgbClr val="003399"/>
              </a:solidFill>
            </a:endParaRPr>
          </a:p>
        </p:txBody>
      </p:sp>
      <p:grpSp>
        <p:nvGrpSpPr>
          <p:cNvPr id="18" name="Skupina 17"/>
          <p:cNvGrpSpPr/>
          <p:nvPr/>
        </p:nvGrpSpPr>
        <p:grpSpPr>
          <a:xfrm>
            <a:off x="162691" y="1090905"/>
            <a:ext cx="6017130" cy="4570420"/>
            <a:chOff x="162691" y="1090905"/>
            <a:chExt cx="6017130" cy="4570420"/>
          </a:xfrm>
        </p:grpSpPr>
        <p:graphicFrame>
          <p:nvGraphicFramePr>
            <p:cNvPr id="21" name="Graf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99165800"/>
                </p:ext>
              </p:extLst>
            </p:nvPr>
          </p:nvGraphicFramePr>
          <p:xfrm>
            <a:off x="162691" y="1090905"/>
            <a:ext cx="5890012" cy="45704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23" name="Rovná spojnica 22"/>
            <p:cNvCxnSpPr/>
            <p:nvPr/>
          </p:nvCxnSpPr>
          <p:spPr>
            <a:xfrm>
              <a:off x="902814" y="2849197"/>
              <a:ext cx="5149889" cy="755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BlokTextu 9"/>
            <p:cNvSpPr txBox="1"/>
            <p:nvPr/>
          </p:nvSpPr>
          <p:spPr>
            <a:xfrm>
              <a:off x="5242128" y="2569254"/>
              <a:ext cx="9376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1600" b="1" dirty="0" err="1" smtClean="0">
                  <a:solidFill>
                    <a:srgbClr val="FF0000"/>
                  </a:solidFill>
                </a:rPr>
                <a:t>standard</a:t>
              </a:r>
              <a:endParaRPr lang="sk-SK" sz="1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Skupina 4"/>
          <p:cNvGrpSpPr/>
          <p:nvPr/>
        </p:nvGrpSpPr>
        <p:grpSpPr>
          <a:xfrm>
            <a:off x="5640265" y="2674328"/>
            <a:ext cx="6686550" cy="3469779"/>
            <a:chOff x="5486400" y="3220097"/>
            <a:chExt cx="6686550" cy="3469779"/>
          </a:xfrm>
        </p:grpSpPr>
        <p:pic>
          <p:nvPicPr>
            <p:cNvPr id="6" name="Obrázok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8355" y="3220097"/>
              <a:ext cx="6454595" cy="3469779"/>
            </a:xfrm>
            <a:prstGeom prst="rect">
              <a:avLst/>
            </a:prstGeom>
          </p:spPr>
        </p:pic>
        <p:sp>
          <p:nvSpPr>
            <p:cNvPr id="11" name="Ovál 10"/>
            <p:cNvSpPr/>
            <p:nvPr/>
          </p:nvSpPr>
          <p:spPr>
            <a:xfrm>
              <a:off x="8454543" y="3993758"/>
              <a:ext cx="275080" cy="28030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2" name="Ovál 11"/>
            <p:cNvSpPr/>
            <p:nvPr/>
          </p:nvSpPr>
          <p:spPr>
            <a:xfrm>
              <a:off x="7014620" y="5405422"/>
              <a:ext cx="275080" cy="28030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3" name="Ovál 12"/>
            <p:cNvSpPr/>
            <p:nvPr/>
          </p:nvSpPr>
          <p:spPr>
            <a:xfrm>
              <a:off x="10628337" y="4363909"/>
              <a:ext cx="275080" cy="28030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4" name="Ovál 13"/>
            <p:cNvSpPr/>
            <p:nvPr/>
          </p:nvSpPr>
          <p:spPr>
            <a:xfrm>
              <a:off x="5999203" y="5632487"/>
              <a:ext cx="275080" cy="280309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3" name="Obdĺžnik 2"/>
            <p:cNvSpPr/>
            <p:nvPr/>
          </p:nvSpPr>
          <p:spPr>
            <a:xfrm>
              <a:off x="5486400" y="5928313"/>
              <a:ext cx="1300685" cy="442026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600" b="1" dirty="0" smtClean="0"/>
                <a:t>BRATISLAVA</a:t>
              </a:r>
              <a:endParaRPr lang="sk-SK" sz="1600" b="1" dirty="0"/>
            </a:p>
          </p:txBody>
        </p:sp>
        <p:sp>
          <p:nvSpPr>
            <p:cNvPr id="15" name="Obdĺžnik 14"/>
            <p:cNvSpPr/>
            <p:nvPr/>
          </p:nvSpPr>
          <p:spPr>
            <a:xfrm>
              <a:off x="6727445" y="4963395"/>
              <a:ext cx="849428" cy="442026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600" b="1" dirty="0" smtClean="0"/>
                <a:t>NITRA</a:t>
              </a:r>
              <a:endParaRPr lang="sk-SK" sz="1600" b="1" dirty="0"/>
            </a:p>
          </p:txBody>
        </p:sp>
        <p:sp>
          <p:nvSpPr>
            <p:cNvPr id="16" name="Obdĺžnik 15"/>
            <p:cNvSpPr/>
            <p:nvPr/>
          </p:nvSpPr>
          <p:spPr>
            <a:xfrm>
              <a:off x="7871077" y="4283051"/>
              <a:ext cx="1530962" cy="44202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600" b="1" dirty="0" smtClean="0"/>
                <a:t>RUŽOMBEROK</a:t>
              </a:r>
              <a:endParaRPr lang="sk-SK" sz="1600" b="1" dirty="0"/>
            </a:p>
          </p:txBody>
        </p:sp>
        <p:sp>
          <p:nvSpPr>
            <p:cNvPr id="17" name="Obdĺžnik 16"/>
            <p:cNvSpPr/>
            <p:nvPr/>
          </p:nvSpPr>
          <p:spPr>
            <a:xfrm>
              <a:off x="10297386" y="3921884"/>
              <a:ext cx="936981" cy="44202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600" b="1" dirty="0" smtClean="0"/>
                <a:t>PREŠOV</a:t>
              </a:r>
              <a:endParaRPr lang="sk-SK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7402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8818" y="311934"/>
            <a:ext cx="11868150" cy="620940"/>
          </a:xfrm>
        </p:spPr>
        <p:txBody>
          <a:bodyPr>
            <a:normAutofit/>
          </a:bodyPr>
          <a:lstStyle/>
          <a:p>
            <a:pPr algn="ctr"/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quantitative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analysis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of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tasks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focused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on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healthcare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88745" y="6425599"/>
            <a:ext cx="4114800" cy="36512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1374990"/>
              </p:ext>
            </p:extLst>
          </p:nvPr>
        </p:nvGraphicFramePr>
        <p:xfrm>
          <a:off x="0" y="1079331"/>
          <a:ext cx="5712070" cy="3930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f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975946"/>
              </p:ext>
            </p:extLst>
          </p:nvPr>
        </p:nvGraphicFramePr>
        <p:xfrm>
          <a:off x="5958254" y="2782981"/>
          <a:ext cx="6233746" cy="4075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585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43827" y="6492875"/>
            <a:ext cx="4114800" cy="36512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065992"/>
              </p:ext>
            </p:extLst>
          </p:nvPr>
        </p:nvGraphicFramePr>
        <p:xfrm>
          <a:off x="2101227" y="1344036"/>
          <a:ext cx="7719913" cy="4517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-212437" y="230043"/>
            <a:ext cx="12192000" cy="628939"/>
          </a:xfrm>
        </p:spPr>
        <p:txBody>
          <a:bodyPr>
            <a:normAutofit/>
          </a:bodyPr>
          <a:lstStyle/>
          <a:p>
            <a:pPr algn="ctr"/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quantitative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analysis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of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tasks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focused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on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healthcare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03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44669" y="712155"/>
            <a:ext cx="9603275" cy="1049235"/>
          </a:xfrm>
        </p:spPr>
        <p:txBody>
          <a:bodyPr>
            <a:normAutofit/>
          </a:bodyPr>
          <a:lstStyle/>
          <a:p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quantitative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analysis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2744669" y="6453016"/>
            <a:ext cx="5938836" cy="30920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Grant </a:t>
            </a:r>
            <a:r>
              <a:rPr kumimoji="0" lang="sk-SK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</a:t>
            </a:r>
            <a:r>
              <a:rPr kumimoji="0" lang="sk-SK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KEGA 026UK-4/2017</a:t>
            </a:r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uľ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656687"/>
              </p:ext>
            </p:extLst>
          </p:nvPr>
        </p:nvGraphicFramePr>
        <p:xfrm>
          <a:off x="288757" y="1466099"/>
          <a:ext cx="11299504" cy="3158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7264">
                  <a:extLst>
                    <a:ext uri="{9D8B030D-6E8A-4147-A177-3AD203B41FA5}">
                      <a16:colId xmlns:a16="http://schemas.microsoft.com/office/drawing/2014/main" val="2241625347"/>
                    </a:ext>
                  </a:extLst>
                </a:gridCol>
                <a:gridCol w="2165684">
                  <a:extLst>
                    <a:ext uri="{9D8B030D-6E8A-4147-A177-3AD203B41FA5}">
                      <a16:colId xmlns:a16="http://schemas.microsoft.com/office/drawing/2014/main" val="4167532526"/>
                    </a:ext>
                  </a:extLst>
                </a:gridCol>
                <a:gridCol w="2556556">
                  <a:extLst>
                    <a:ext uri="{9D8B030D-6E8A-4147-A177-3AD203B41FA5}">
                      <a16:colId xmlns:a16="http://schemas.microsoft.com/office/drawing/2014/main" val="1872391865"/>
                    </a:ext>
                  </a:extLst>
                </a:gridCol>
              </a:tblGrid>
              <a:tr h="87994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Thematic</a:t>
                      </a:r>
                      <a:r>
                        <a:rPr lang="sk-SK" sz="2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2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area</a:t>
                      </a:r>
                      <a:endParaRPr lang="sk-SK" sz="2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r>
                        <a:rPr lang="sk-SK" sz="2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2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correct</a:t>
                      </a:r>
                      <a:r>
                        <a:rPr lang="sk-SK" sz="2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2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answer</a:t>
                      </a:r>
                      <a:r>
                        <a:rPr lang="sk-SK" sz="2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[%]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Standard at Slovak </a:t>
                      </a:r>
                      <a:r>
                        <a:rPr lang="sk-SK" sz="28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universities</a:t>
                      </a:r>
                      <a:r>
                        <a:rPr lang="sk-SK" sz="28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[%]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9601484"/>
                  </a:ext>
                </a:extLst>
              </a:tr>
              <a:tr h="6217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k-SK" sz="2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Detection</a:t>
                      </a:r>
                      <a:r>
                        <a:rPr lang="sk-SK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sk-SK" sz="2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vital</a:t>
                      </a:r>
                      <a:r>
                        <a:rPr lang="sk-SK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2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signs</a:t>
                      </a:r>
                      <a:r>
                        <a:rPr lang="sk-SK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(5 </a:t>
                      </a:r>
                      <a:r>
                        <a:rPr lang="sk-SK" sz="28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questions</a:t>
                      </a:r>
                      <a:r>
                        <a:rPr lang="sk-SK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sk-SK" sz="2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35.08</a:t>
                      </a:r>
                      <a:endParaRPr lang="sk-SK" sz="2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60.00</a:t>
                      </a:r>
                      <a:endParaRPr lang="sk-SK" sz="28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1202984"/>
                  </a:ext>
                </a:extLst>
              </a:tr>
              <a:tr h="50852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k-SK" sz="28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  <a:r>
                        <a:rPr lang="sk-SK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sk-SK" sz="28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medications</a:t>
                      </a:r>
                      <a:r>
                        <a:rPr lang="sk-SK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(4 </a:t>
                      </a:r>
                      <a:r>
                        <a:rPr lang="sk-SK" sz="28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questions</a:t>
                      </a:r>
                      <a:r>
                        <a:rPr lang="sk-SK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sk-SK" sz="28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59.30</a:t>
                      </a:r>
                      <a:endParaRPr lang="sk-SK" sz="28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64887"/>
                  </a:ext>
                </a:extLst>
              </a:tr>
              <a:tr h="6465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k-SK" sz="28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Patient</a:t>
                      </a:r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28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positioning</a:t>
                      </a:r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(2 </a:t>
                      </a:r>
                      <a:r>
                        <a:rPr lang="sk-SK" sz="28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questions</a:t>
                      </a:r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sk-SK" sz="28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8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81.28</a:t>
                      </a:r>
                      <a:endParaRPr lang="sk-SK" sz="28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108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3938" y="90311"/>
            <a:ext cx="11389468" cy="583766"/>
          </a:xfrm>
        </p:spPr>
        <p:txBody>
          <a:bodyPr>
            <a:normAutofit/>
          </a:bodyPr>
          <a:lstStyle/>
          <a:p>
            <a:pPr algn="ctr"/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qualitative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analysis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4064977" y="6492875"/>
            <a:ext cx="4114800" cy="36512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graphicFrame>
        <p:nvGraphicFramePr>
          <p:cNvPr id="6" name="Tabuľ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395338"/>
              </p:ext>
            </p:extLst>
          </p:nvPr>
        </p:nvGraphicFramePr>
        <p:xfrm>
          <a:off x="129664" y="517059"/>
          <a:ext cx="11825653" cy="6392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991">
                  <a:extLst>
                    <a:ext uri="{9D8B030D-6E8A-4147-A177-3AD203B41FA5}">
                      <a16:colId xmlns:a16="http://schemas.microsoft.com/office/drawing/2014/main" val="3007147921"/>
                    </a:ext>
                  </a:extLst>
                </a:gridCol>
                <a:gridCol w="8167127">
                  <a:extLst>
                    <a:ext uri="{9D8B030D-6E8A-4147-A177-3AD203B41FA5}">
                      <a16:colId xmlns:a16="http://schemas.microsoft.com/office/drawing/2014/main" val="3656346981"/>
                    </a:ext>
                  </a:extLst>
                </a:gridCol>
                <a:gridCol w="1205187">
                  <a:extLst>
                    <a:ext uri="{9D8B030D-6E8A-4147-A177-3AD203B41FA5}">
                      <a16:colId xmlns:a16="http://schemas.microsoft.com/office/drawing/2014/main" val="2372520865"/>
                    </a:ext>
                  </a:extLst>
                </a:gridCol>
                <a:gridCol w="1966348">
                  <a:extLst>
                    <a:ext uri="{9D8B030D-6E8A-4147-A177-3AD203B41FA5}">
                      <a16:colId xmlns:a16="http://schemas.microsoft.com/office/drawing/2014/main" val="2061438115"/>
                    </a:ext>
                  </a:extLst>
                </a:gridCol>
              </a:tblGrid>
              <a:tr h="1620508">
                <a:tc>
                  <a:txBody>
                    <a:bodyPr/>
                    <a:lstStyle/>
                    <a:p>
                      <a:endParaRPr lang="sk-SK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600" dirty="0" err="1" smtClean="0"/>
                        <a:t>Detection</a:t>
                      </a:r>
                      <a:r>
                        <a:rPr lang="sk-SK" sz="2600" baseline="0" dirty="0" smtClean="0"/>
                        <a:t> of </a:t>
                      </a:r>
                      <a:r>
                        <a:rPr lang="sk-SK" sz="2600" baseline="0" dirty="0" err="1" smtClean="0"/>
                        <a:t>vital</a:t>
                      </a:r>
                      <a:r>
                        <a:rPr lang="sk-SK" sz="2600" baseline="0" dirty="0" smtClean="0"/>
                        <a:t> </a:t>
                      </a:r>
                      <a:r>
                        <a:rPr lang="sk-SK" sz="2600" baseline="0" dirty="0" err="1" smtClean="0"/>
                        <a:t>signs</a:t>
                      </a:r>
                      <a:r>
                        <a:rPr lang="sk-SK" sz="2600" dirty="0" smtClean="0"/>
                        <a:t> of </a:t>
                      </a:r>
                      <a:r>
                        <a:rPr lang="sk-SK" sz="2600" dirty="0" err="1" smtClean="0"/>
                        <a:t>human</a:t>
                      </a:r>
                      <a:endParaRPr lang="sk-SK" sz="26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600" b="0" dirty="0" err="1" smtClean="0"/>
                        <a:t>Task</a:t>
                      </a:r>
                      <a:r>
                        <a:rPr lang="sk-SK" sz="2600" b="0" dirty="0" smtClean="0"/>
                        <a:t> </a:t>
                      </a:r>
                      <a:r>
                        <a:rPr lang="sk-SK" sz="2600" b="0" dirty="0" err="1" smtClean="0"/>
                        <a:t>focused</a:t>
                      </a:r>
                      <a:r>
                        <a:rPr lang="sk-SK" sz="2600" b="0" dirty="0" smtClean="0"/>
                        <a:t> 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600" dirty="0" err="1" smtClean="0"/>
                        <a:t>Total</a:t>
                      </a:r>
                      <a:r>
                        <a:rPr lang="sk-SK" sz="2600" dirty="0" smtClean="0"/>
                        <a:t> </a:t>
                      </a:r>
                      <a:r>
                        <a:rPr lang="sk-SK" sz="2600" dirty="0" err="1" smtClean="0"/>
                        <a:t>correct</a:t>
                      </a:r>
                      <a:r>
                        <a:rPr lang="sk-SK" sz="2600" dirty="0" smtClean="0"/>
                        <a:t> </a:t>
                      </a:r>
                      <a:r>
                        <a:rPr lang="sk-SK" sz="2600" dirty="0" err="1" smtClean="0"/>
                        <a:t>answer</a:t>
                      </a:r>
                      <a:r>
                        <a:rPr lang="sk-SK" sz="2600" dirty="0" smtClean="0"/>
                        <a:t> [%]</a:t>
                      </a:r>
                      <a:endParaRPr lang="sk-SK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2600" dirty="0" err="1" smtClean="0"/>
                        <a:t>Comparison</a:t>
                      </a:r>
                      <a:r>
                        <a:rPr lang="sk-SK" sz="2600" dirty="0" smtClean="0"/>
                        <a:t> of </a:t>
                      </a:r>
                      <a:r>
                        <a:rPr lang="sk-SK" sz="2600" dirty="0" err="1" smtClean="0"/>
                        <a:t>faculties</a:t>
                      </a:r>
                      <a:r>
                        <a:rPr lang="sk-SK" sz="2600" dirty="0" smtClean="0"/>
                        <a:t> (p)</a:t>
                      </a:r>
                      <a:endParaRPr lang="sk-SK" sz="2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5797801"/>
                  </a:ext>
                </a:extLst>
              </a:tr>
              <a:tr h="79552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endParaRPr lang="sk-SK" sz="24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k-SK" sz="24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  <a:r>
                        <a:rPr lang="en-US" sz="24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mpact</a:t>
                      </a:r>
                      <a:r>
                        <a:rPr lang="en-US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of cuff dimensions on the result of blood pressure measurement</a:t>
                      </a:r>
                      <a:endParaRPr lang="sk-SK" sz="24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5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sk-SK" sz="25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500" dirty="0" smtClean="0">
                          <a:solidFill>
                            <a:srgbClr val="FF0000"/>
                          </a:solidFill>
                        </a:rPr>
                        <a:t>&lt; .0001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2896290"/>
                  </a:ext>
                </a:extLst>
              </a:tr>
              <a:tr h="79552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lang="sk-SK" sz="24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he reason for not hearing during </a:t>
                      </a:r>
                      <a:r>
                        <a:rPr lang="sk-SK" sz="24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auscultation</a:t>
                      </a:r>
                      <a:r>
                        <a:rPr lang="en-US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- to find out the physical cause of the</a:t>
                      </a:r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24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stetho</a:t>
                      </a:r>
                      <a:r>
                        <a:rPr lang="en-US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scope malfunction</a:t>
                      </a:r>
                      <a:endParaRPr lang="sk-SK" sz="24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5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lang="sk-SK" sz="25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500" dirty="0" smtClean="0">
                          <a:solidFill>
                            <a:srgbClr val="FF0000"/>
                          </a:solidFill>
                        </a:rPr>
                        <a:t>&lt; .0001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3321157"/>
                  </a:ext>
                </a:extLst>
              </a:tr>
              <a:tr h="105840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lang="sk-SK" sz="24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4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ulse</a:t>
                      </a:r>
                      <a:r>
                        <a:rPr lang="en-US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rate measurement  - </a:t>
                      </a:r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4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ossible</a:t>
                      </a:r>
                      <a:r>
                        <a:rPr lang="en-US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impact of the size of the area formed by the fingers on the measurement result</a:t>
                      </a:r>
                      <a:endParaRPr lang="sk-SK" sz="24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5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endParaRPr lang="sk-SK" sz="25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500" dirty="0" smtClean="0">
                          <a:solidFill>
                            <a:srgbClr val="FF0000"/>
                          </a:solidFill>
                        </a:rPr>
                        <a:t>0.0051</a:t>
                      </a:r>
                      <a:endParaRPr lang="sk-SK" sz="25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4916159"/>
                  </a:ext>
                </a:extLst>
              </a:tr>
              <a:tr h="79552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endParaRPr lang="sk-SK" sz="24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de</a:t>
                      </a:r>
                      <a:r>
                        <a:rPr lang="en-US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termination of pulse rate result - correct calculation and  writing of result in correct </a:t>
                      </a:r>
                      <a:r>
                        <a:rPr lang="sk-SK" sz="24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form</a:t>
                      </a:r>
                      <a:endParaRPr lang="sk-SK" sz="24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5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sk-SK" sz="25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500" dirty="0" smtClean="0">
                          <a:solidFill>
                            <a:srgbClr val="FF0000"/>
                          </a:solidFill>
                        </a:rPr>
                        <a:t>0.0001</a:t>
                      </a:r>
                      <a:endParaRPr lang="sk-SK" sz="25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2932008"/>
                  </a:ext>
                </a:extLst>
              </a:tr>
              <a:tr h="105840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lang="sk-SK" sz="24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finding information from the patient's temperature curve - reading from the chart and writing </a:t>
                      </a:r>
                      <a:r>
                        <a:rPr lang="sk-SK" sz="24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down</a:t>
                      </a:r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of result </a:t>
                      </a:r>
                      <a:r>
                        <a:rPr lang="sk-SK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lang="en-US" sz="24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 the correct </a:t>
                      </a:r>
                      <a:r>
                        <a:rPr lang="sk-SK" sz="2400" kern="1200" dirty="0" err="1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form</a:t>
                      </a:r>
                      <a:endParaRPr lang="sk-SK" sz="24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5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sk-SK" sz="25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k-SK" sz="2500" kern="1200" dirty="0" smtClean="0">
                          <a:solidFill>
                            <a:srgbClr val="003399"/>
                          </a:solidFill>
                          <a:latin typeface="+mn-lt"/>
                          <a:ea typeface="+mn-ea"/>
                          <a:cs typeface="+mn-cs"/>
                        </a:rPr>
                        <a:t>0.62</a:t>
                      </a:r>
                      <a:endParaRPr lang="sk-SK" sz="2500" kern="1200" dirty="0">
                        <a:solidFill>
                          <a:srgbClr val="0033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8680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96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6956" y="244896"/>
            <a:ext cx="11353800" cy="1123529"/>
          </a:xfrm>
        </p:spPr>
        <p:txBody>
          <a:bodyPr>
            <a:normAutofit fontScale="90000"/>
          </a:bodyPr>
          <a:lstStyle/>
          <a:p>
            <a:r>
              <a:rPr lang="sk-SK" sz="3600" b="1" dirty="0" err="1">
                <a:solidFill>
                  <a:schemeClr val="accent1">
                    <a:lumMod val="75000"/>
                  </a:schemeClr>
                </a:solidFill>
              </a:rPr>
              <a:t>Examples</a:t>
            </a:r>
            <a:r>
              <a:rPr lang="sk-SK" sz="3600" b="1" dirty="0">
                <a:solidFill>
                  <a:schemeClr val="accent1">
                    <a:lumMod val="75000"/>
                  </a:schemeClr>
                </a:solidFill>
              </a:rPr>
              <a:t> of test </a:t>
            </a:r>
            <a:r>
              <a:rPr lang="sk-SK" sz="3600" b="1" dirty="0" err="1">
                <a:solidFill>
                  <a:schemeClr val="accent1">
                    <a:lumMod val="75000"/>
                  </a:schemeClr>
                </a:solidFill>
              </a:rPr>
              <a:t>questions</a:t>
            </a:r>
            <a:r>
              <a:rPr lang="sk-SK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3100" cap="none" dirty="0"/>
              <a:t>(Test </a:t>
            </a:r>
            <a:r>
              <a:rPr lang="sk-SK" sz="3100" cap="none" dirty="0" err="1"/>
              <a:t>was</a:t>
            </a:r>
            <a:r>
              <a:rPr lang="sk-SK" sz="3100" cap="none" dirty="0"/>
              <a:t> </a:t>
            </a:r>
            <a:r>
              <a:rPr lang="sk-SK" sz="3100" cap="none" dirty="0" err="1"/>
              <a:t>published</a:t>
            </a:r>
            <a:r>
              <a:rPr lang="sk-SK" sz="3100" cap="none" dirty="0"/>
              <a:t> in J </a:t>
            </a:r>
            <a:r>
              <a:rPr lang="sk-SK" sz="3100" cap="none" dirty="0" err="1"/>
              <a:t>Nur</a:t>
            </a:r>
            <a:r>
              <a:rPr lang="sk-SK" sz="3100" cap="none" dirty="0"/>
              <a:t> Healthcare, </a:t>
            </a:r>
            <a:r>
              <a:rPr lang="sk-SK" sz="3100" cap="none" dirty="0" err="1"/>
              <a:t>Vol</a:t>
            </a:r>
            <a:r>
              <a:rPr lang="sk-SK" sz="3100" cap="none" dirty="0"/>
              <a:t> 3, </a:t>
            </a:r>
            <a:r>
              <a:rPr lang="sk-SK" sz="3100" cap="none" dirty="0" err="1"/>
              <a:t>Issue</a:t>
            </a:r>
            <a:r>
              <a:rPr lang="sk-SK" sz="3100" cap="none" dirty="0"/>
              <a:t> 1, 2017 </a:t>
            </a:r>
            <a:r>
              <a:rPr lang="sk-SK" sz="3100" cap="none" dirty="0" smtClean="0"/>
              <a:t>pp.3-4</a:t>
            </a:r>
            <a:r>
              <a:rPr lang="sk-SK" sz="3100" cap="none" dirty="0"/>
              <a:t>)</a:t>
            </a:r>
            <a:r>
              <a:rPr lang="sk-SK" sz="2700" u="sng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k-SK" sz="2700" u="sng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sk-SK" sz="2700" u="sng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28600" y="1368425"/>
            <a:ext cx="11838214" cy="1902313"/>
          </a:xfrm>
        </p:spPr>
        <p:txBody>
          <a:bodyPr>
            <a:noAutofit/>
          </a:bodyPr>
          <a:lstStyle/>
          <a:p>
            <a:pPr marL="0" indent="0">
              <a:lnSpc>
                <a:spcPts val="2600"/>
              </a:lnSpc>
              <a:spcBef>
                <a:spcPts val="0"/>
              </a:spcBef>
              <a:buNone/>
            </a:pPr>
            <a:r>
              <a:rPr lang="sk-SK" sz="2600" i="1" dirty="0" smtClean="0"/>
              <a:t>1.  </a:t>
            </a:r>
            <a:r>
              <a:rPr lang="en-US" sz="2600" b="1" i="1" dirty="0" smtClean="0"/>
              <a:t>When </a:t>
            </a:r>
            <a:r>
              <a:rPr lang="en-US" sz="2600" b="1" i="1" dirty="0"/>
              <a:t>measuring blood pressure, a general principle is:</a:t>
            </a:r>
            <a:endParaRPr lang="en-US" sz="2600" b="1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600" i="1" dirty="0"/>
              <a:t>a) The larger the circumference of a patient’s shoulder, the wider a cuff should be</a:t>
            </a:r>
            <a:endParaRPr lang="en-US" sz="26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600" i="1" dirty="0"/>
              <a:t>b) The larger the circumference of a patient’s shoulder, the narrower a cuff should be</a:t>
            </a:r>
            <a:endParaRPr lang="en-US" sz="26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600" i="1" dirty="0"/>
              <a:t>c) The result of measurement is not affected by the width of the cuff</a:t>
            </a:r>
            <a:endParaRPr lang="en-US" sz="2600" dirty="0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>
          <a:xfrm>
            <a:off x="3483579" y="6351416"/>
            <a:ext cx="3148130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</a:t>
            </a:r>
            <a:endParaRPr lang="sk-SK" dirty="0"/>
          </a:p>
        </p:txBody>
      </p:sp>
      <p:sp>
        <p:nvSpPr>
          <p:cNvPr id="6" name="Zástupný objekt pre obsah 2"/>
          <p:cNvSpPr txBox="1">
            <a:spLocks/>
          </p:cNvSpPr>
          <p:nvPr/>
        </p:nvSpPr>
        <p:spPr>
          <a:xfrm>
            <a:off x="217710" y="3610880"/>
            <a:ext cx="11838214" cy="783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sk-SK" sz="2600" i="1" dirty="0"/>
              <a:t>2</a:t>
            </a:r>
            <a:r>
              <a:rPr lang="sk-SK" sz="2600" i="1" dirty="0" smtClean="0"/>
              <a:t>.  </a:t>
            </a:r>
            <a:r>
              <a:rPr lang="sk-SK" sz="2600" b="1" i="1" dirty="0" smtClean="0"/>
              <a:t>At </a:t>
            </a:r>
            <a:r>
              <a:rPr lang="sk-SK" sz="2600" b="1" i="1" dirty="0" err="1" smtClean="0"/>
              <a:t>first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sight</a:t>
            </a:r>
            <a:r>
              <a:rPr lang="sk-SK" sz="2600" b="1" i="1" dirty="0" smtClean="0"/>
              <a:t> a </a:t>
            </a:r>
            <a:r>
              <a:rPr lang="sk-SK" sz="2600" b="1" i="1" dirty="0" err="1" smtClean="0"/>
              <a:t>stetoscope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appears</a:t>
            </a:r>
            <a:r>
              <a:rPr lang="sk-SK" sz="2600" b="1" i="1" dirty="0" smtClean="0"/>
              <a:t> to </a:t>
            </a:r>
            <a:r>
              <a:rPr lang="sk-SK" sz="2600" b="1" i="1" dirty="0" err="1" smtClean="0"/>
              <a:t>be</a:t>
            </a:r>
            <a:r>
              <a:rPr lang="sk-SK" sz="2600" b="1" i="1" dirty="0" smtClean="0"/>
              <a:t> a </a:t>
            </a:r>
            <a:r>
              <a:rPr lang="sk-SK" sz="2600" b="1" i="1" dirty="0" err="1" smtClean="0"/>
              <a:t>good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condition</a:t>
            </a:r>
            <a:r>
              <a:rPr lang="sk-SK" sz="2600" b="1" i="1" dirty="0" smtClean="0"/>
              <a:t> (</a:t>
            </a:r>
            <a:r>
              <a:rPr lang="sk-SK" sz="2600" b="1" i="1" dirty="0" err="1" smtClean="0"/>
              <a:t>bell</a:t>
            </a:r>
            <a:r>
              <a:rPr lang="sk-SK" sz="2600" b="1" i="1" dirty="0" smtClean="0"/>
              <a:t>, </a:t>
            </a:r>
            <a:r>
              <a:rPr lang="sk-SK" sz="2600" b="1" i="1" dirty="0" err="1" smtClean="0"/>
              <a:t>diaphragm</a:t>
            </a:r>
            <a:r>
              <a:rPr lang="sk-SK" sz="2600" b="1" i="1" dirty="0" smtClean="0"/>
              <a:t>, transfer </a:t>
            </a:r>
            <a:r>
              <a:rPr lang="sk-SK" sz="2600" b="1" i="1" dirty="0" err="1" smtClean="0"/>
              <a:t>system</a:t>
            </a:r>
            <a:r>
              <a:rPr lang="sk-SK" sz="2600" b="1" i="1" dirty="0" smtClean="0"/>
              <a:t>) </a:t>
            </a:r>
            <a:r>
              <a:rPr lang="sk-SK" sz="2600" b="1" i="1" dirty="0" err="1" smtClean="0"/>
              <a:t>but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you</a:t>
            </a:r>
            <a:r>
              <a:rPr lang="sk-SK" sz="2600" b="1" i="1" dirty="0" smtClean="0"/>
              <a:t> do </a:t>
            </a:r>
            <a:r>
              <a:rPr lang="sk-SK" sz="2600" b="1" i="1" dirty="0" err="1" smtClean="0"/>
              <a:t>not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hear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anything</a:t>
            </a:r>
            <a:r>
              <a:rPr lang="sk-SK" sz="2600" b="1" i="1" dirty="0" smtClean="0"/>
              <a:t> on </a:t>
            </a:r>
            <a:r>
              <a:rPr lang="sk-SK" sz="2600" b="1" i="1" dirty="0" err="1" smtClean="0"/>
              <a:t>auscultation</a:t>
            </a:r>
            <a:r>
              <a:rPr lang="sk-SK" sz="2600" b="1" i="1" dirty="0" smtClean="0"/>
              <a:t>. </a:t>
            </a:r>
            <a:r>
              <a:rPr lang="sk-SK" sz="2600" b="1" i="1" dirty="0" err="1" smtClean="0"/>
              <a:t>Give</a:t>
            </a:r>
            <a:r>
              <a:rPr lang="sk-SK" sz="2600" b="1" i="1" dirty="0" smtClean="0"/>
              <a:t> a </a:t>
            </a:r>
            <a:r>
              <a:rPr lang="sk-SK" sz="2600" b="1" i="1" dirty="0" err="1" smtClean="0"/>
              <a:t>reason</a:t>
            </a:r>
            <a:r>
              <a:rPr lang="sk-SK" sz="2600" b="1" i="1" dirty="0" smtClean="0"/>
              <a:t>. </a:t>
            </a:r>
            <a:endParaRPr lang="en-US" sz="2600" b="1" dirty="0"/>
          </a:p>
        </p:txBody>
      </p:sp>
      <p:sp>
        <p:nvSpPr>
          <p:cNvPr id="7" name="Zástupný objekt pre obsah 2"/>
          <p:cNvSpPr txBox="1">
            <a:spLocks/>
          </p:cNvSpPr>
          <p:nvPr/>
        </p:nvSpPr>
        <p:spPr>
          <a:xfrm>
            <a:off x="217710" y="4790363"/>
            <a:ext cx="11838214" cy="884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sk-SK" sz="2600" i="1" dirty="0"/>
              <a:t>3</a:t>
            </a:r>
            <a:r>
              <a:rPr lang="sk-SK" sz="2600" i="1" dirty="0" smtClean="0"/>
              <a:t>.  </a:t>
            </a:r>
            <a:r>
              <a:rPr lang="sk-SK" sz="2600" b="1" i="1" dirty="0" smtClean="0"/>
              <a:t>A </a:t>
            </a:r>
            <a:r>
              <a:rPr lang="sk-SK" sz="2600" b="1" i="1" dirty="0" err="1" smtClean="0"/>
              <a:t>nurse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counts</a:t>
            </a:r>
            <a:r>
              <a:rPr lang="sk-SK" sz="2600" b="1" i="1" dirty="0" smtClean="0"/>
              <a:t> 11 </a:t>
            </a:r>
            <a:r>
              <a:rPr lang="sk-SK" sz="2600" b="1" i="1" dirty="0" err="1" smtClean="0"/>
              <a:t>pulses</a:t>
            </a:r>
            <a:r>
              <a:rPr lang="sk-SK" sz="2600" b="1" i="1" dirty="0" smtClean="0"/>
              <a:t> on a </a:t>
            </a:r>
            <a:r>
              <a:rPr lang="sk-SK" sz="2600" b="1" i="1" dirty="0" err="1" smtClean="0"/>
              <a:t>patient´s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cervical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artery</a:t>
            </a:r>
            <a:r>
              <a:rPr lang="sk-SK" sz="2600" b="1" i="1" dirty="0" smtClean="0"/>
              <a:t> in 10 </a:t>
            </a:r>
            <a:r>
              <a:rPr lang="sk-SK" sz="2600" b="1" i="1" dirty="0" err="1" smtClean="0"/>
              <a:t>second</a:t>
            </a:r>
            <a:r>
              <a:rPr lang="sk-SK" sz="2600" b="1" i="1" dirty="0" smtClean="0"/>
              <a:t>. </a:t>
            </a:r>
            <a:r>
              <a:rPr lang="sk-SK" sz="2600" b="1" i="1" dirty="0" err="1" smtClean="0"/>
              <a:t>What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is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patient´s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pulse</a:t>
            </a:r>
            <a:r>
              <a:rPr lang="sk-SK" sz="2600" b="1" i="1" dirty="0" smtClean="0"/>
              <a:t> rate, </a:t>
            </a:r>
            <a:r>
              <a:rPr lang="sk-SK" sz="2600" b="1" i="1" dirty="0" err="1" smtClean="0"/>
              <a:t>assuming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that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they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have</a:t>
            </a:r>
            <a:r>
              <a:rPr lang="sk-SK" sz="2600" b="1" i="1" dirty="0" smtClean="0"/>
              <a:t> a </a:t>
            </a:r>
            <a:r>
              <a:rPr lang="sk-SK" sz="2600" b="1" i="1" dirty="0" err="1" smtClean="0"/>
              <a:t>regular</a:t>
            </a:r>
            <a:r>
              <a:rPr lang="sk-SK" sz="2600" b="1" i="1" dirty="0" smtClean="0"/>
              <a:t> </a:t>
            </a:r>
            <a:r>
              <a:rPr lang="sk-SK" sz="2600" b="1" i="1" dirty="0" err="1" smtClean="0"/>
              <a:t>pulse</a:t>
            </a:r>
            <a:r>
              <a:rPr lang="sk-SK" sz="2600" b="1" i="1" dirty="0" smtClean="0"/>
              <a:t>? 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342026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5281" y="277913"/>
            <a:ext cx="11389468" cy="1325563"/>
          </a:xfrm>
        </p:spPr>
        <p:txBody>
          <a:bodyPr>
            <a:normAutofit/>
          </a:bodyPr>
          <a:lstStyle/>
          <a:p>
            <a:pPr algn="ctr"/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qualitative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analysis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4905978" y="6406835"/>
            <a:ext cx="2058240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graphicFrame>
        <p:nvGraphicFramePr>
          <p:cNvPr id="6" name="Tabuľ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157607"/>
              </p:ext>
            </p:extLst>
          </p:nvPr>
        </p:nvGraphicFramePr>
        <p:xfrm>
          <a:off x="571229" y="1603476"/>
          <a:ext cx="11277061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813">
                  <a:extLst>
                    <a:ext uri="{9D8B030D-6E8A-4147-A177-3AD203B41FA5}">
                      <a16:colId xmlns:a16="http://schemas.microsoft.com/office/drawing/2014/main" val="3007147921"/>
                    </a:ext>
                  </a:extLst>
                </a:gridCol>
                <a:gridCol w="5622712">
                  <a:extLst>
                    <a:ext uri="{9D8B030D-6E8A-4147-A177-3AD203B41FA5}">
                      <a16:colId xmlns:a16="http://schemas.microsoft.com/office/drawing/2014/main" val="3656346981"/>
                    </a:ext>
                  </a:extLst>
                </a:gridCol>
                <a:gridCol w="2022231">
                  <a:extLst>
                    <a:ext uri="{9D8B030D-6E8A-4147-A177-3AD203B41FA5}">
                      <a16:colId xmlns:a16="http://schemas.microsoft.com/office/drawing/2014/main" val="2372520865"/>
                    </a:ext>
                  </a:extLst>
                </a:gridCol>
                <a:gridCol w="2915305">
                  <a:extLst>
                    <a:ext uri="{9D8B030D-6E8A-4147-A177-3AD203B41FA5}">
                      <a16:colId xmlns:a16="http://schemas.microsoft.com/office/drawing/2014/main" val="2664057689"/>
                    </a:ext>
                  </a:extLst>
                </a:gridCol>
              </a:tblGrid>
              <a:tr h="263731">
                <a:tc>
                  <a:txBody>
                    <a:bodyPr/>
                    <a:lstStyle/>
                    <a:p>
                      <a:endParaRPr lang="sk-SK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800" dirty="0" err="1" smtClean="0"/>
                        <a:t>Administration</a:t>
                      </a:r>
                      <a:r>
                        <a:rPr lang="sk-SK" sz="2800" dirty="0" smtClean="0"/>
                        <a:t> of </a:t>
                      </a:r>
                      <a:r>
                        <a:rPr lang="sk-SK" sz="2800" dirty="0" err="1" smtClean="0"/>
                        <a:t>medications</a:t>
                      </a:r>
                      <a:r>
                        <a:rPr lang="sk-SK" sz="2800" dirty="0" smtClean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800" dirty="0" smtClean="0"/>
                        <a:t> </a:t>
                      </a:r>
                      <a:r>
                        <a:rPr lang="sk-SK" sz="2800" b="0" dirty="0" err="1" smtClean="0"/>
                        <a:t>Task</a:t>
                      </a:r>
                      <a:r>
                        <a:rPr lang="sk-SK" sz="2800" b="0" dirty="0" smtClean="0"/>
                        <a:t> </a:t>
                      </a:r>
                      <a:r>
                        <a:rPr lang="sk-SK" sz="2800" b="0" dirty="0" err="1" smtClean="0"/>
                        <a:t>focused</a:t>
                      </a:r>
                      <a:r>
                        <a:rPr lang="sk-SK" sz="2800" b="0" dirty="0" smtClean="0"/>
                        <a:t> 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800" dirty="0" err="1" smtClean="0"/>
                        <a:t>Total</a:t>
                      </a:r>
                      <a:r>
                        <a:rPr lang="sk-SK" sz="2800" dirty="0" smtClean="0"/>
                        <a:t> </a:t>
                      </a:r>
                      <a:r>
                        <a:rPr lang="sk-SK" sz="2800" dirty="0" err="1" smtClean="0"/>
                        <a:t>correct</a:t>
                      </a:r>
                      <a:r>
                        <a:rPr lang="sk-SK" sz="2800" dirty="0" smtClean="0"/>
                        <a:t> </a:t>
                      </a:r>
                      <a:r>
                        <a:rPr lang="sk-SK" sz="2800" dirty="0" err="1" smtClean="0"/>
                        <a:t>answer</a:t>
                      </a:r>
                      <a:r>
                        <a:rPr lang="sk-SK" sz="2800" dirty="0" smtClean="0"/>
                        <a:t> [%]</a:t>
                      </a:r>
                      <a:endParaRPr lang="sk-SK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800" dirty="0" err="1" smtClean="0"/>
                        <a:t>Comparison</a:t>
                      </a:r>
                      <a:r>
                        <a:rPr lang="sk-SK" sz="2800" dirty="0" smtClean="0"/>
                        <a:t> of </a:t>
                      </a:r>
                      <a:r>
                        <a:rPr lang="sk-SK" sz="2800" dirty="0" err="1" smtClean="0"/>
                        <a:t>faculties</a:t>
                      </a:r>
                      <a:r>
                        <a:rPr lang="sk-SK" sz="2800" dirty="0" smtClean="0"/>
                        <a:t> (p)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57978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1.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r</a:t>
                      </a:r>
                      <a:r>
                        <a:rPr lang="en-US" sz="2400" dirty="0" err="1" smtClean="0">
                          <a:solidFill>
                            <a:srgbClr val="003399"/>
                          </a:solidFill>
                        </a:rPr>
                        <a:t>eading</a:t>
                      </a:r>
                      <a:r>
                        <a:rPr lang="en-US" sz="2400" dirty="0" smtClean="0">
                          <a:solidFill>
                            <a:srgbClr val="003399"/>
                          </a:solidFill>
                        </a:rPr>
                        <a:t> from calibrated scale and conversion of physical units.</a:t>
                      </a:r>
                      <a:endParaRPr lang="en-US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31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400" dirty="0" smtClean="0">
                          <a:solidFill>
                            <a:srgbClr val="FF0000"/>
                          </a:solidFill>
                        </a:rPr>
                        <a:t>0.0066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289629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2.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d</a:t>
                      </a:r>
                      <a:r>
                        <a:rPr lang="en-US" sz="2400" dirty="0" err="1" smtClean="0">
                          <a:solidFill>
                            <a:srgbClr val="003399"/>
                          </a:solidFill>
                        </a:rPr>
                        <a:t>osing</a:t>
                      </a:r>
                      <a:r>
                        <a:rPr lang="en-US" sz="2400" dirty="0" smtClean="0">
                          <a:solidFill>
                            <a:srgbClr val="003399"/>
                          </a:solidFill>
                        </a:rPr>
                        <a:t> of generic drugs - surface tension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53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FF0000"/>
                          </a:solidFill>
                        </a:rPr>
                        <a:t>&lt; .0001</a:t>
                      </a:r>
                      <a:endParaRPr lang="sk-SK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615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3.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i</a:t>
                      </a:r>
                      <a:r>
                        <a:rPr lang="en-US" sz="2400" dirty="0" err="1" smtClean="0">
                          <a:solidFill>
                            <a:srgbClr val="003399"/>
                          </a:solidFill>
                        </a:rPr>
                        <a:t>ntravenous</a:t>
                      </a:r>
                      <a:r>
                        <a:rPr lang="en-US" sz="2400" dirty="0" smtClean="0">
                          <a:solidFill>
                            <a:srgbClr val="003399"/>
                          </a:solidFill>
                        </a:rPr>
                        <a:t> drug administration - tonicity of the solution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80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0.060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293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4.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p</a:t>
                      </a:r>
                      <a:r>
                        <a:rPr lang="en-US" sz="2400" dirty="0" err="1" smtClean="0">
                          <a:solidFill>
                            <a:srgbClr val="003399"/>
                          </a:solidFill>
                        </a:rPr>
                        <a:t>hysical</a:t>
                      </a:r>
                      <a:r>
                        <a:rPr lang="en-US" sz="2400" dirty="0" smtClean="0">
                          <a:solidFill>
                            <a:srgbClr val="003399"/>
                          </a:solidFill>
                        </a:rPr>
                        <a:t> </a:t>
                      </a:r>
                      <a:r>
                        <a:rPr lang="sk-SK" sz="2400" dirty="0" err="1" smtClean="0">
                          <a:solidFill>
                            <a:srgbClr val="003399"/>
                          </a:solidFill>
                        </a:rPr>
                        <a:t>possibilities</a:t>
                      </a:r>
                      <a:r>
                        <a:rPr lang="en-US" sz="2400" dirty="0" smtClean="0">
                          <a:solidFill>
                            <a:srgbClr val="003399"/>
                          </a:solidFill>
                        </a:rPr>
                        <a:t> of influencing the </a:t>
                      </a:r>
                      <a:r>
                        <a:rPr lang="sk-SK" sz="2400" dirty="0" err="1" smtClean="0">
                          <a:solidFill>
                            <a:srgbClr val="003399"/>
                          </a:solidFill>
                        </a:rPr>
                        <a:t>infusion</a:t>
                      </a:r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003399"/>
                          </a:solidFill>
                        </a:rPr>
                        <a:t>flow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73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0.45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0393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80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6956" y="244896"/>
            <a:ext cx="11353800" cy="1123529"/>
          </a:xfrm>
        </p:spPr>
        <p:txBody>
          <a:bodyPr>
            <a:normAutofit fontScale="90000"/>
          </a:bodyPr>
          <a:lstStyle/>
          <a:p>
            <a:r>
              <a:rPr lang="sk-SK" sz="3600" b="1" dirty="0" err="1">
                <a:solidFill>
                  <a:schemeClr val="accent1">
                    <a:lumMod val="75000"/>
                  </a:schemeClr>
                </a:solidFill>
              </a:rPr>
              <a:t>Examples</a:t>
            </a:r>
            <a:r>
              <a:rPr lang="sk-SK" sz="3600" b="1" dirty="0">
                <a:solidFill>
                  <a:schemeClr val="accent1">
                    <a:lumMod val="75000"/>
                  </a:schemeClr>
                </a:solidFill>
              </a:rPr>
              <a:t> of test </a:t>
            </a:r>
            <a:r>
              <a:rPr lang="sk-SK" sz="3600" b="1" dirty="0" err="1">
                <a:solidFill>
                  <a:schemeClr val="accent1">
                    <a:lumMod val="75000"/>
                  </a:schemeClr>
                </a:solidFill>
              </a:rPr>
              <a:t>questions</a:t>
            </a:r>
            <a:r>
              <a:rPr lang="sk-SK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3100" cap="none" dirty="0"/>
              <a:t>(Test </a:t>
            </a:r>
            <a:r>
              <a:rPr lang="sk-SK" sz="3100" cap="none" dirty="0" err="1"/>
              <a:t>was</a:t>
            </a:r>
            <a:r>
              <a:rPr lang="sk-SK" sz="3100" cap="none" dirty="0"/>
              <a:t> </a:t>
            </a:r>
            <a:r>
              <a:rPr lang="sk-SK" sz="3100" cap="none" dirty="0" err="1"/>
              <a:t>published</a:t>
            </a:r>
            <a:r>
              <a:rPr lang="sk-SK" sz="3100" cap="none" dirty="0"/>
              <a:t> in J </a:t>
            </a:r>
            <a:r>
              <a:rPr lang="sk-SK" sz="3100" cap="none" dirty="0" err="1"/>
              <a:t>Nur</a:t>
            </a:r>
            <a:r>
              <a:rPr lang="sk-SK" sz="3100" cap="none" dirty="0"/>
              <a:t> Healthcare, </a:t>
            </a:r>
            <a:r>
              <a:rPr lang="sk-SK" sz="3100" cap="none" dirty="0" err="1"/>
              <a:t>Vol</a:t>
            </a:r>
            <a:r>
              <a:rPr lang="sk-SK" sz="3100" cap="none" dirty="0"/>
              <a:t> 3, </a:t>
            </a:r>
            <a:r>
              <a:rPr lang="sk-SK" sz="3100" cap="none" dirty="0" err="1"/>
              <a:t>Issue</a:t>
            </a:r>
            <a:r>
              <a:rPr lang="sk-SK" sz="3100" cap="none" dirty="0"/>
              <a:t> 1, 2017 pp.3-4)</a:t>
            </a:r>
            <a:r>
              <a:rPr lang="sk-SK" sz="27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k-SK" sz="27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sk-SK" sz="27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06956" y="1192093"/>
            <a:ext cx="11838214" cy="3122732"/>
          </a:xfrm>
        </p:spPr>
        <p:txBody>
          <a:bodyPr>
            <a:no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sk-SK" sz="2600" i="1" dirty="0" smtClean="0"/>
              <a:t>1. </a:t>
            </a:r>
            <a:r>
              <a:rPr lang="en-US" sz="2600" b="1" i="1" dirty="0" smtClean="0"/>
              <a:t>Two </a:t>
            </a:r>
            <a:r>
              <a:rPr lang="en-US" sz="2600" b="1" i="1" dirty="0"/>
              <a:t>bottles of equal size contain 95 ml of solvent and 5 ml of the medicament-active substance. Bottle </a:t>
            </a:r>
            <a:r>
              <a:rPr lang="en-US" sz="2600" b="1" i="1" dirty="0" smtClean="0"/>
              <a:t>I</a:t>
            </a:r>
            <a:r>
              <a:rPr lang="sk-SK" sz="2600" b="1" i="1" dirty="0" smtClean="0"/>
              <a:t>.</a:t>
            </a:r>
            <a:r>
              <a:rPr lang="en-US" sz="2600" b="1" i="1" dirty="0" smtClean="0"/>
              <a:t> </a:t>
            </a:r>
            <a:r>
              <a:rPr lang="en-US" sz="2600" b="1" i="1" dirty="0"/>
              <a:t>has water as a solvent and bottle </a:t>
            </a:r>
            <a:r>
              <a:rPr lang="en-US" sz="2600" b="1" i="1" dirty="0" smtClean="0"/>
              <a:t>II</a:t>
            </a:r>
            <a:r>
              <a:rPr lang="sk-SK" sz="2600" b="1" i="1" dirty="0" smtClean="0"/>
              <a:t>.</a:t>
            </a:r>
            <a:r>
              <a:rPr lang="en-US" sz="2600" b="1" i="1" dirty="0" smtClean="0"/>
              <a:t> </a:t>
            </a:r>
            <a:r>
              <a:rPr lang="en-US" sz="2600" b="1" i="1" dirty="0"/>
              <a:t>has alcohol. Both bottles have a standard dropping closure. What rules apply to dosage?</a:t>
            </a:r>
            <a:endParaRPr lang="en-US" sz="2600" b="1" dirty="0"/>
          </a:p>
          <a:p>
            <a:pPr marL="0" indent="0">
              <a:lnSpc>
                <a:spcPts val="2600"/>
              </a:lnSpc>
              <a:buNone/>
            </a:pPr>
            <a:r>
              <a:rPr lang="en-US" sz="2600" i="1" dirty="0"/>
              <a:t>a) The same number drops are needed from bottle </a:t>
            </a:r>
            <a:r>
              <a:rPr lang="en-US" sz="2600" i="1" dirty="0" smtClean="0"/>
              <a:t>I</a:t>
            </a:r>
            <a:r>
              <a:rPr lang="sk-SK" sz="2600" i="1" dirty="0" smtClean="0"/>
              <a:t>.</a:t>
            </a:r>
            <a:r>
              <a:rPr lang="en-US" sz="2600" i="1" dirty="0" smtClean="0"/>
              <a:t> </a:t>
            </a:r>
            <a:r>
              <a:rPr lang="en-US" sz="2600" i="1" dirty="0"/>
              <a:t>and bottle </a:t>
            </a:r>
            <a:r>
              <a:rPr lang="en-US" sz="2600" i="1" dirty="0" smtClean="0"/>
              <a:t>II</a:t>
            </a:r>
            <a:r>
              <a:rPr lang="sk-SK" sz="2600" i="1" dirty="0" smtClean="0"/>
              <a:t>.</a:t>
            </a:r>
            <a:r>
              <a:rPr lang="en-US" sz="2600" i="1" dirty="0" smtClean="0"/>
              <a:t> </a:t>
            </a:r>
            <a:r>
              <a:rPr lang="en-US" sz="2600" i="1" dirty="0"/>
              <a:t>for a dose of the medicament</a:t>
            </a:r>
            <a:endParaRPr lang="en-US" sz="26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2600" i="1" dirty="0"/>
              <a:t>b) A different number of drops may be needed from bottle </a:t>
            </a:r>
            <a:r>
              <a:rPr lang="en-US" sz="2600" i="1" dirty="0" smtClean="0"/>
              <a:t>I</a:t>
            </a:r>
            <a:r>
              <a:rPr lang="sk-SK" sz="2600" i="1" dirty="0" smtClean="0"/>
              <a:t>.</a:t>
            </a:r>
            <a:r>
              <a:rPr lang="en-US" sz="2600" i="1" dirty="0" smtClean="0"/>
              <a:t> </a:t>
            </a:r>
            <a:r>
              <a:rPr lang="en-US" sz="2600" i="1" dirty="0"/>
              <a:t>and bottle </a:t>
            </a:r>
            <a:r>
              <a:rPr lang="en-US" sz="2600" i="1" dirty="0" smtClean="0"/>
              <a:t>II</a:t>
            </a:r>
            <a:r>
              <a:rPr lang="sk-SK" sz="2600" i="1" dirty="0" smtClean="0"/>
              <a:t>.</a:t>
            </a:r>
            <a:r>
              <a:rPr lang="en-US" sz="2600" i="1" dirty="0" smtClean="0"/>
              <a:t> </a:t>
            </a:r>
            <a:r>
              <a:rPr lang="en-US" sz="2600" i="1" dirty="0"/>
              <a:t>for a dose of the medicament</a:t>
            </a:r>
            <a:endParaRPr lang="en-US" sz="26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2600" i="1" dirty="0"/>
              <a:t>c) The dosage depends on the type of dropping </a:t>
            </a:r>
            <a:r>
              <a:rPr lang="en-US" sz="2600" i="1" dirty="0" smtClean="0"/>
              <a:t>closure</a:t>
            </a:r>
            <a:endParaRPr lang="sk-SK" sz="2600" i="1" dirty="0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>
          <a:xfrm>
            <a:off x="3716402" y="6334437"/>
            <a:ext cx="2213343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345043" y="4484072"/>
            <a:ext cx="9559775" cy="17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  <a:spcBef>
                <a:spcPts val="2400"/>
              </a:spcBef>
            </a:pPr>
            <a:r>
              <a:rPr lang="sk-SK" sz="2600" dirty="0"/>
              <a:t>2.</a:t>
            </a:r>
            <a:r>
              <a:rPr lang="en-US" sz="2600" i="1" dirty="0"/>
              <a:t> </a:t>
            </a:r>
            <a:r>
              <a:rPr lang="en-US" sz="2600" b="1" i="1" dirty="0"/>
              <a:t>What volume is the volume of the liquid (in dm</a:t>
            </a:r>
            <a:r>
              <a:rPr lang="en-US" sz="2600" b="1" i="1" baseline="30000" dirty="0"/>
              <a:t>3</a:t>
            </a:r>
            <a:r>
              <a:rPr lang="en-US" sz="2600" b="1" i="1" dirty="0"/>
              <a:t>) in the measuring cylinder? </a:t>
            </a:r>
            <a:endParaRPr lang="sk-SK" sz="2600" b="1" i="1" dirty="0"/>
          </a:p>
          <a:p>
            <a:pPr marL="514350" indent="-514350">
              <a:lnSpc>
                <a:spcPts val="2600"/>
              </a:lnSpc>
              <a:buAutoNum type="alphaLcParenR"/>
            </a:pPr>
            <a:r>
              <a:rPr lang="sk-SK" sz="2600" i="1" dirty="0"/>
              <a:t>0.125 dm</a:t>
            </a:r>
            <a:r>
              <a:rPr lang="sk-SK" sz="2600" i="1" baseline="30000" dirty="0"/>
              <a:t>3</a:t>
            </a:r>
          </a:p>
          <a:p>
            <a:pPr marL="514350" indent="-514350">
              <a:lnSpc>
                <a:spcPts val="2600"/>
              </a:lnSpc>
              <a:buAutoNum type="alphaLcParenR"/>
            </a:pPr>
            <a:r>
              <a:rPr lang="sk-SK" sz="2600" i="1" dirty="0"/>
              <a:t>0.0120 dm</a:t>
            </a:r>
            <a:r>
              <a:rPr lang="sk-SK" sz="2600" i="1" baseline="30000" dirty="0"/>
              <a:t>3</a:t>
            </a:r>
          </a:p>
          <a:p>
            <a:pPr>
              <a:lnSpc>
                <a:spcPts val="2600"/>
              </a:lnSpc>
            </a:pPr>
            <a:r>
              <a:rPr lang="en-US" sz="2600" i="1" dirty="0"/>
              <a:t>c) </a:t>
            </a:r>
            <a:r>
              <a:rPr lang="sk-SK" sz="2600" i="1" dirty="0"/>
              <a:t>0.0125 </a:t>
            </a:r>
            <a:r>
              <a:rPr lang="sk-SK" sz="2600" i="1" dirty="0" smtClean="0"/>
              <a:t>dm</a:t>
            </a:r>
            <a:r>
              <a:rPr lang="sk-SK" sz="2600" i="1" baseline="30000" dirty="0" smtClean="0"/>
              <a:t>3</a:t>
            </a:r>
            <a:endParaRPr lang="sk-SK" sz="2600" i="1" baseline="30000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463" y="3737659"/>
            <a:ext cx="2084944" cy="304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7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5281" y="277913"/>
            <a:ext cx="11389468" cy="1325563"/>
          </a:xfrm>
        </p:spPr>
        <p:txBody>
          <a:bodyPr>
            <a:normAutofit/>
          </a:bodyPr>
          <a:lstStyle/>
          <a:p>
            <a:pPr algn="ctr"/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Results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qualitative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analysis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4702780" y="6283877"/>
            <a:ext cx="2021293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  <p:graphicFrame>
        <p:nvGraphicFramePr>
          <p:cNvPr id="6" name="Tabuľ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385335"/>
              </p:ext>
            </p:extLst>
          </p:nvPr>
        </p:nvGraphicFramePr>
        <p:xfrm>
          <a:off x="571229" y="1603476"/>
          <a:ext cx="11277061" cy="2840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813">
                  <a:extLst>
                    <a:ext uri="{9D8B030D-6E8A-4147-A177-3AD203B41FA5}">
                      <a16:colId xmlns:a16="http://schemas.microsoft.com/office/drawing/2014/main" val="3007147921"/>
                    </a:ext>
                  </a:extLst>
                </a:gridCol>
                <a:gridCol w="6475566">
                  <a:extLst>
                    <a:ext uri="{9D8B030D-6E8A-4147-A177-3AD203B41FA5}">
                      <a16:colId xmlns:a16="http://schemas.microsoft.com/office/drawing/2014/main" val="3656346981"/>
                    </a:ext>
                  </a:extLst>
                </a:gridCol>
                <a:gridCol w="2042341">
                  <a:extLst>
                    <a:ext uri="{9D8B030D-6E8A-4147-A177-3AD203B41FA5}">
                      <a16:colId xmlns:a16="http://schemas.microsoft.com/office/drawing/2014/main" val="2372520865"/>
                    </a:ext>
                  </a:extLst>
                </a:gridCol>
                <a:gridCol w="2042341">
                  <a:extLst>
                    <a:ext uri="{9D8B030D-6E8A-4147-A177-3AD203B41FA5}">
                      <a16:colId xmlns:a16="http://schemas.microsoft.com/office/drawing/2014/main" val="950099117"/>
                    </a:ext>
                  </a:extLst>
                </a:gridCol>
              </a:tblGrid>
              <a:tr h="1377116">
                <a:tc>
                  <a:txBody>
                    <a:bodyPr/>
                    <a:lstStyle/>
                    <a:p>
                      <a:endParaRPr lang="sk-SK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800" dirty="0" err="1" smtClean="0"/>
                        <a:t>Patient</a:t>
                      </a:r>
                      <a:r>
                        <a:rPr lang="sk-SK" sz="2800" dirty="0" smtClean="0"/>
                        <a:t> </a:t>
                      </a:r>
                      <a:r>
                        <a:rPr lang="sk-SK" sz="2800" dirty="0" err="1" smtClean="0"/>
                        <a:t>positioning</a:t>
                      </a:r>
                      <a:endParaRPr lang="sk-SK" sz="28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800" b="0" dirty="0" err="1" smtClean="0"/>
                        <a:t>Task</a:t>
                      </a:r>
                      <a:r>
                        <a:rPr lang="sk-SK" sz="2800" b="0" dirty="0" smtClean="0"/>
                        <a:t> </a:t>
                      </a:r>
                      <a:r>
                        <a:rPr lang="sk-SK" sz="2800" b="0" dirty="0" err="1" smtClean="0"/>
                        <a:t>focused</a:t>
                      </a:r>
                      <a:r>
                        <a:rPr lang="sk-SK" sz="2800" b="0" dirty="0" smtClean="0"/>
                        <a:t> 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800" dirty="0" err="1" smtClean="0"/>
                        <a:t>Total</a:t>
                      </a:r>
                      <a:r>
                        <a:rPr lang="sk-SK" sz="2800" dirty="0" smtClean="0"/>
                        <a:t> </a:t>
                      </a:r>
                      <a:r>
                        <a:rPr lang="sk-SK" sz="2800" dirty="0" err="1" smtClean="0"/>
                        <a:t>correct</a:t>
                      </a:r>
                      <a:r>
                        <a:rPr lang="sk-SK" sz="2800" dirty="0" smtClean="0"/>
                        <a:t> </a:t>
                      </a:r>
                      <a:r>
                        <a:rPr lang="sk-SK" sz="2800" dirty="0" err="1" smtClean="0"/>
                        <a:t>answer</a:t>
                      </a:r>
                      <a:r>
                        <a:rPr lang="sk-SK" sz="2800" dirty="0" smtClean="0"/>
                        <a:t> [%]</a:t>
                      </a:r>
                      <a:endParaRPr lang="sk-SK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800" dirty="0" err="1" smtClean="0"/>
                        <a:t>Comparison</a:t>
                      </a:r>
                      <a:r>
                        <a:rPr lang="sk-SK" sz="2800" dirty="0" smtClean="0"/>
                        <a:t> of </a:t>
                      </a:r>
                      <a:r>
                        <a:rPr lang="sk-SK" sz="2800" dirty="0" err="1" smtClean="0"/>
                        <a:t>faculties</a:t>
                      </a:r>
                      <a:r>
                        <a:rPr lang="sk-SK" sz="2800" dirty="0" smtClean="0"/>
                        <a:t> (p)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579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>
                          <a:solidFill>
                            <a:srgbClr val="003399"/>
                          </a:solidFill>
                        </a:rPr>
                        <a:t>1.</a:t>
                      </a:r>
                      <a:endParaRPr lang="sk-SK" sz="28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800" dirty="0" err="1" smtClean="0">
                          <a:solidFill>
                            <a:srgbClr val="003399"/>
                          </a:solidFill>
                        </a:rPr>
                        <a:t>the</a:t>
                      </a:r>
                      <a:r>
                        <a:rPr lang="sk-SK" sz="2800" dirty="0" smtClean="0">
                          <a:solidFill>
                            <a:srgbClr val="003399"/>
                          </a:solidFill>
                        </a:rPr>
                        <a:t> </a:t>
                      </a:r>
                      <a:r>
                        <a:rPr lang="sk-SK" sz="2800" dirty="0" err="1" smtClean="0">
                          <a:solidFill>
                            <a:srgbClr val="003399"/>
                          </a:solidFill>
                        </a:rPr>
                        <a:t>location</a:t>
                      </a:r>
                      <a:r>
                        <a:rPr lang="sk-SK" sz="2800" dirty="0" smtClean="0">
                          <a:solidFill>
                            <a:srgbClr val="003399"/>
                          </a:solidFill>
                        </a:rPr>
                        <a:t> of</a:t>
                      </a:r>
                      <a:r>
                        <a:rPr lang="sk-SK" sz="2800" baseline="0" dirty="0" smtClean="0">
                          <a:solidFill>
                            <a:srgbClr val="003399"/>
                          </a:solidFill>
                        </a:rPr>
                        <a:t> a </a:t>
                      </a:r>
                      <a:r>
                        <a:rPr lang="sk-SK" sz="2800" baseline="0" dirty="0" err="1" smtClean="0">
                          <a:solidFill>
                            <a:srgbClr val="003399"/>
                          </a:solidFill>
                        </a:rPr>
                        <a:t>person´s</a:t>
                      </a:r>
                      <a:r>
                        <a:rPr lang="sk-SK" sz="2800" baseline="0" dirty="0" smtClean="0">
                          <a:solidFill>
                            <a:srgbClr val="003399"/>
                          </a:solidFill>
                        </a:rPr>
                        <a:t> centre of </a:t>
                      </a:r>
                      <a:r>
                        <a:rPr lang="sk-SK" sz="2800" baseline="0" dirty="0" err="1" smtClean="0">
                          <a:solidFill>
                            <a:srgbClr val="003399"/>
                          </a:solidFill>
                        </a:rPr>
                        <a:t>gravity</a:t>
                      </a:r>
                      <a:endParaRPr lang="sk-SK" sz="2800" dirty="0">
                        <a:solidFill>
                          <a:srgbClr val="0033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>
                          <a:solidFill>
                            <a:srgbClr val="003399"/>
                          </a:solidFill>
                        </a:rPr>
                        <a:t>76</a:t>
                      </a:r>
                      <a:endParaRPr lang="sk-SK" sz="28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400" dirty="0" smtClean="0">
                          <a:solidFill>
                            <a:srgbClr val="FF0000"/>
                          </a:solidFill>
                        </a:rPr>
                        <a:t>&lt; .0001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289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>
                          <a:solidFill>
                            <a:srgbClr val="003399"/>
                          </a:solidFill>
                        </a:rPr>
                        <a:t>2.</a:t>
                      </a:r>
                      <a:endParaRPr lang="sk-SK" sz="28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800" dirty="0" smtClean="0">
                          <a:solidFill>
                            <a:srgbClr val="003399"/>
                          </a:solidFill>
                        </a:rPr>
                        <a:t>u</a:t>
                      </a:r>
                      <a:r>
                        <a:rPr lang="en-US" sz="2800" dirty="0" smtClean="0">
                          <a:solidFill>
                            <a:srgbClr val="003399"/>
                          </a:solidFill>
                        </a:rPr>
                        <a:t>sing the center of gravity position when handling the patient</a:t>
                      </a:r>
                      <a:endParaRPr lang="sk-SK" sz="2800" dirty="0">
                        <a:solidFill>
                          <a:srgbClr val="00339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 smtClean="0">
                          <a:solidFill>
                            <a:srgbClr val="003399"/>
                          </a:solidFill>
                        </a:rPr>
                        <a:t>87</a:t>
                      </a:r>
                      <a:endParaRPr lang="sk-SK" sz="28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dirty="0" smtClean="0">
                          <a:solidFill>
                            <a:srgbClr val="003399"/>
                          </a:solidFill>
                        </a:rPr>
                        <a:t>0.31</a:t>
                      </a:r>
                      <a:endParaRPr lang="sk-SK" sz="2400" dirty="0">
                        <a:solidFill>
                          <a:srgbClr val="003399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4916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19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6956" y="244896"/>
            <a:ext cx="11353800" cy="1123529"/>
          </a:xfrm>
        </p:spPr>
        <p:txBody>
          <a:bodyPr>
            <a:normAutofit fontScale="90000"/>
          </a:bodyPr>
          <a:lstStyle/>
          <a:p>
            <a:r>
              <a:rPr lang="sk-SK" sz="3600" b="1" dirty="0">
                <a:solidFill>
                  <a:schemeClr val="accent1">
                    <a:lumMod val="75000"/>
                  </a:schemeClr>
                </a:solidFill>
              </a:rPr>
              <a:t>Test </a:t>
            </a:r>
            <a:r>
              <a:rPr lang="sk-SK" sz="3600" b="1" dirty="0" err="1">
                <a:solidFill>
                  <a:schemeClr val="accent1">
                    <a:lumMod val="75000"/>
                  </a:schemeClr>
                </a:solidFill>
              </a:rPr>
              <a:t>questions</a:t>
            </a:r>
            <a:r>
              <a:rPr lang="sk-SK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sz="3100" cap="none" dirty="0"/>
              <a:t>(Test </a:t>
            </a:r>
            <a:r>
              <a:rPr lang="sk-SK" sz="3100" cap="none" dirty="0" err="1"/>
              <a:t>was</a:t>
            </a:r>
            <a:r>
              <a:rPr lang="sk-SK" sz="3100" cap="none" dirty="0"/>
              <a:t> </a:t>
            </a:r>
            <a:r>
              <a:rPr lang="sk-SK" sz="3100" cap="none" dirty="0" err="1"/>
              <a:t>published</a:t>
            </a:r>
            <a:r>
              <a:rPr lang="sk-SK" sz="3100" cap="none" dirty="0"/>
              <a:t> in J </a:t>
            </a:r>
            <a:r>
              <a:rPr lang="sk-SK" sz="3100" cap="none" dirty="0" err="1"/>
              <a:t>Nur</a:t>
            </a:r>
            <a:r>
              <a:rPr lang="sk-SK" sz="3100" cap="none" dirty="0"/>
              <a:t> Healthcare, </a:t>
            </a:r>
            <a:r>
              <a:rPr lang="sk-SK" sz="3100" cap="none" dirty="0" err="1"/>
              <a:t>Vol</a:t>
            </a:r>
            <a:r>
              <a:rPr lang="sk-SK" sz="3100" cap="none" dirty="0"/>
              <a:t> 3, </a:t>
            </a:r>
            <a:r>
              <a:rPr lang="sk-SK" sz="3100" cap="none" dirty="0" err="1"/>
              <a:t>Issue</a:t>
            </a:r>
            <a:r>
              <a:rPr lang="sk-SK" sz="3100" cap="none" dirty="0"/>
              <a:t> 1, 2017 </a:t>
            </a:r>
            <a:r>
              <a:rPr lang="sk-SK" sz="3100" cap="none" dirty="0" smtClean="0"/>
              <a:t>pp.3-4</a:t>
            </a:r>
            <a:r>
              <a:rPr lang="sk-SK" sz="3100" cap="none" dirty="0"/>
              <a:t>)</a:t>
            </a:r>
            <a:r>
              <a:rPr lang="sk-SK" sz="27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k-SK" sz="27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sk-SK" sz="27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11016" y="1470757"/>
            <a:ext cx="11838214" cy="4464051"/>
          </a:xfrm>
        </p:spPr>
        <p:txBody>
          <a:bodyPr>
            <a:no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sk-SK" sz="2600" b="1" i="1" dirty="0"/>
              <a:t>1. </a:t>
            </a:r>
            <a:r>
              <a:rPr lang="en-US" sz="2600" b="1" i="1" dirty="0"/>
              <a:t>Where is a person’s </a:t>
            </a:r>
            <a:r>
              <a:rPr lang="en-US" sz="2600" b="1" i="1" dirty="0" err="1"/>
              <a:t>centre</a:t>
            </a:r>
            <a:r>
              <a:rPr lang="en-US" sz="2600" b="1" i="1" dirty="0"/>
              <a:t> of gravity?</a:t>
            </a:r>
          </a:p>
          <a:p>
            <a:pPr marL="0" indent="0">
              <a:lnSpc>
                <a:spcPts val="2600"/>
              </a:lnSpc>
              <a:buNone/>
            </a:pPr>
            <a:r>
              <a:rPr lang="sk-SK" sz="2600" b="1" i="1" dirty="0"/>
              <a:t>a</a:t>
            </a:r>
            <a:r>
              <a:rPr lang="sk-SK" sz="2600" i="1" dirty="0"/>
              <a:t>) </a:t>
            </a:r>
            <a:r>
              <a:rPr lang="sk-SK" sz="2600" i="1" dirty="0" err="1"/>
              <a:t>outside</a:t>
            </a:r>
            <a:r>
              <a:rPr lang="sk-SK" sz="2600" i="1" dirty="0"/>
              <a:t> </a:t>
            </a:r>
            <a:r>
              <a:rPr lang="sk-SK" sz="2600" i="1" dirty="0" err="1"/>
              <a:t>their</a:t>
            </a:r>
            <a:r>
              <a:rPr lang="sk-SK" sz="2600" i="1" dirty="0"/>
              <a:t> body</a:t>
            </a:r>
          </a:p>
          <a:p>
            <a:pPr marL="0" indent="0">
              <a:lnSpc>
                <a:spcPts val="2600"/>
              </a:lnSpc>
              <a:buNone/>
            </a:pPr>
            <a:r>
              <a:rPr lang="en-US" sz="2600" i="1" dirty="0"/>
              <a:t>b) in the vicinity of the chest</a:t>
            </a:r>
          </a:p>
          <a:p>
            <a:pPr marL="0" indent="0">
              <a:lnSpc>
                <a:spcPts val="2600"/>
              </a:lnSpc>
              <a:buNone/>
            </a:pPr>
            <a:r>
              <a:rPr lang="en-US" sz="2600" i="1" dirty="0"/>
              <a:t>c) in the vicinity of the pelvis and the abdomen</a:t>
            </a:r>
            <a:endParaRPr lang="sk-SK" sz="2600" i="1" dirty="0"/>
          </a:p>
          <a:p>
            <a:pPr marL="0" indent="0">
              <a:lnSpc>
                <a:spcPts val="2600"/>
              </a:lnSpc>
              <a:buNone/>
            </a:pPr>
            <a:endParaRPr lang="sk-SK" sz="2600" b="1" i="1" dirty="0" smtClean="0"/>
          </a:p>
          <a:p>
            <a:pPr marL="0" indent="0">
              <a:lnSpc>
                <a:spcPts val="2600"/>
              </a:lnSpc>
              <a:buNone/>
            </a:pPr>
            <a:r>
              <a:rPr lang="sk-SK" sz="2600" b="1" i="1" dirty="0" smtClean="0"/>
              <a:t>2</a:t>
            </a:r>
            <a:r>
              <a:rPr lang="sk-SK" sz="2600" b="1" i="1" dirty="0"/>
              <a:t>. </a:t>
            </a:r>
            <a:r>
              <a:rPr lang="en-US" sz="2600" b="1" i="1" dirty="0"/>
              <a:t>After an operation on their appendix, it is easier for a patient to get out of bed if they start on their</a:t>
            </a:r>
          </a:p>
          <a:p>
            <a:pPr marL="0" indent="0">
              <a:lnSpc>
                <a:spcPts val="2600"/>
              </a:lnSpc>
              <a:buNone/>
            </a:pPr>
            <a:r>
              <a:rPr lang="sk-SK" sz="2600" b="1" i="1" dirty="0"/>
              <a:t>a</a:t>
            </a:r>
            <a:r>
              <a:rPr lang="sk-SK" sz="2600" i="1" dirty="0"/>
              <a:t>) </a:t>
            </a:r>
            <a:r>
              <a:rPr lang="sk-SK" sz="2600" i="1" dirty="0" err="1"/>
              <a:t>stomach</a:t>
            </a:r>
            <a:endParaRPr lang="sk-SK" sz="2600" i="1" dirty="0"/>
          </a:p>
          <a:p>
            <a:pPr marL="0" indent="0">
              <a:lnSpc>
                <a:spcPts val="2600"/>
              </a:lnSpc>
              <a:buNone/>
            </a:pPr>
            <a:r>
              <a:rPr lang="sk-SK" sz="2600" i="1" dirty="0"/>
              <a:t>b) </a:t>
            </a:r>
            <a:r>
              <a:rPr lang="sk-SK" sz="2600" i="1" dirty="0" err="1"/>
              <a:t>back</a:t>
            </a:r>
            <a:endParaRPr lang="sk-SK" sz="2600" i="1" dirty="0"/>
          </a:p>
          <a:p>
            <a:pPr marL="0" indent="0">
              <a:lnSpc>
                <a:spcPts val="2600"/>
              </a:lnSpc>
              <a:buNone/>
            </a:pPr>
            <a:r>
              <a:rPr lang="sk-SK" sz="2600" i="1" dirty="0"/>
              <a:t>c) </a:t>
            </a:r>
            <a:r>
              <a:rPr lang="sk-SK" sz="2600" i="1" dirty="0" err="1"/>
              <a:t>side</a:t>
            </a:r>
            <a:r>
              <a:rPr lang="sk-SK" sz="2600" i="1" dirty="0"/>
              <a:t> </a:t>
            </a:r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>
          <a:xfrm>
            <a:off x="4240960" y="6356349"/>
            <a:ext cx="2067476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8010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073680" y="95207"/>
            <a:ext cx="2631921" cy="1325563"/>
          </a:xfrm>
        </p:spPr>
        <p:txBody>
          <a:bodyPr anchor="ctr">
            <a:normAutofit/>
          </a:bodyPr>
          <a:lstStyle/>
          <a:p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Summary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32226" y="1351404"/>
            <a:ext cx="10852763" cy="17768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Ability of Urgent Healthcare students </a:t>
            </a:r>
            <a:r>
              <a:rPr lang="en-US" sz="3200" dirty="0">
                <a:solidFill>
                  <a:srgbClr val="003399"/>
                </a:solidFill>
              </a:rPr>
              <a:t>to  solve model tasks focused on </a:t>
            </a:r>
            <a:r>
              <a:rPr lang="en-US" sz="3200" dirty="0" smtClean="0">
                <a:solidFill>
                  <a:srgbClr val="003399"/>
                </a:solidFill>
              </a:rPr>
              <a:t>practice</a:t>
            </a:r>
            <a:r>
              <a:rPr lang="sk-SK" sz="3200" dirty="0" smtClean="0">
                <a:solidFill>
                  <a:srgbClr val="003399"/>
                </a:solidFill>
              </a:rPr>
              <a:t> </a:t>
            </a:r>
            <a:r>
              <a:rPr lang="en-US" sz="3200" dirty="0" smtClean="0">
                <a:solidFill>
                  <a:srgbClr val="003399"/>
                </a:solidFill>
              </a:rPr>
              <a:t>in </a:t>
            </a:r>
            <a:r>
              <a:rPr lang="en-US" sz="3200" dirty="0">
                <a:solidFill>
                  <a:srgbClr val="003399"/>
                </a:solidFill>
              </a:rPr>
              <a:t>healthcare </a:t>
            </a:r>
            <a:r>
              <a:rPr lang="en-US" sz="3200" dirty="0">
                <a:solidFill>
                  <a:srgbClr val="FF0000"/>
                </a:solidFill>
              </a:rPr>
              <a:t>is less than 60</a:t>
            </a:r>
            <a:r>
              <a:rPr lang="en-US" sz="3200" dirty="0" smtClean="0">
                <a:solidFill>
                  <a:srgbClr val="FF0000"/>
                </a:solidFill>
              </a:rPr>
              <a:t>%.</a:t>
            </a:r>
            <a:r>
              <a:rPr lang="sk-SK" sz="3200" dirty="0" smtClean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en-US" sz="2800" dirty="0" smtClean="0">
                <a:solidFill>
                  <a:srgbClr val="003399"/>
                </a:solidFill>
              </a:rPr>
              <a:t>the </a:t>
            </a:r>
            <a:r>
              <a:rPr lang="en-US" sz="2800" dirty="0">
                <a:solidFill>
                  <a:srgbClr val="003399"/>
                </a:solidFill>
              </a:rPr>
              <a:t>worst result  - detection of vital sign of </a:t>
            </a:r>
            <a:r>
              <a:rPr lang="en-US" sz="2800" dirty="0" smtClean="0">
                <a:solidFill>
                  <a:srgbClr val="003399"/>
                </a:solidFill>
              </a:rPr>
              <a:t>human</a:t>
            </a:r>
            <a:endParaRPr lang="sk-SK" sz="2800" dirty="0" smtClean="0">
              <a:solidFill>
                <a:srgbClr val="003399"/>
              </a:solidFill>
            </a:endParaRPr>
          </a:p>
          <a:p>
            <a:pPr lvl="1"/>
            <a:r>
              <a:rPr lang="sk-SK" sz="2800" dirty="0" err="1">
                <a:solidFill>
                  <a:srgbClr val="003399"/>
                </a:solidFill>
              </a:rPr>
              <a:t>t</a:t>
            </a:r>
            <a:r>
              <a:rPr lang="sk-SK" sz="2800" dirty="0" err="1" smtClean="0">
                <a:solidFill>
                  <a:srgbClr val="003399"/>
                </a:solidFill>
              </a:rPr>
              <a:t>he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best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result</a:t>
            </a:r>
            <a:r>
              <a:rPr lang="sk-SK" sz="2800" dirty="0" smtClean="0">
                <a:solidFill>
                  <a:srgbClr val="003399"/>
                </a:solidFill>
              </a:rPr>
              <a:t> – </a:t>
            </a:r>
            <a:r>
              <a:rPr lang="sk-SK" sz="2800" dirty="0" err="1" smtClean="0">
                <a:solidFill>
                  <a:srgbClr val="003399"/>
                </a:solidFill>
              </a:rPr>
              <a:t>patient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positioning</a:t>
            </a:r>
            <a:r>
              <a:rPr lang="sk-SK" sz="2800" dirty="0" smtClean="0">
                <a:solidFill>
                  <a:srgbClr val="003399"/>
                </a:solidFill>
              </a:rPr>
              <a:t> (</a:t>
            </a:r>
            <a:r>
              <a:rPr lang="sk-SK" sz="2800" dirty="0" err="1" smtClean="0">
                <a:solidFill>
                  <a:srgbClr val="003399"/>
                </a:solidFill>
              </a:rPr>
              <a:t>small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number</a:t>
            </a:r>
            <a:r>
              <a:rPr lang="sk-SK" sz="2800" dirty="0" smtClean="0">
                <a:solidFill>
                  <a:srgbClr val="003399"/>
                </a:solidFill>
              </a:rPr>
              <a:t> of </a:t>
            </a:r>
            <a:r>
              <a:rPr lang="sk-SK" sz="2800" dirty="0" err="1" smtClean="0">
                <a:solidFill>
                  <a:srgbClr val="003399"/>
                </a:solidFill>
              </a:rPr>
              <a:t>tasks</a:t>
            </a:r>
            <a:r>
              <a:rPr lang="sk-SK" sz="2800" dirty="0" smtClean="0">
                <a:solidFill>
                  <a:srgbClr val="003399"/>
                </a:solidFill>
              </a:rPr>
              <a:t>!)</a:t>
            </a:r>
          </a:p>
          <a:p>
            <a:pPr marL="0" indent="0">
              <a:buNone/>
            </a:pPr>
            <a:endParaRPr lang="sk-SK" sz="3200" dirty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3801207" y="6376499"/>
            <a:ext cx="4114800" cy="36512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1297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4416" y="543214"/>
            <a:ext cx="11265766" cy="642358"/>
          </a:xfrm>
        </p:spPr>
        <p:txBody>
          <a:bodyPr>
            <a:normAutofit/>
          </a:bodyPr>
          <a:lstStyle/>
          <a:p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Conclusion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and r</a:t>
            </a:r>
            <a:r>
              <a:rPr lang="en-GB" b="1" dirty="0" err="1">
                <a:solidFill>
                  <a:schemeClr val="accent1">
                    <a:lumMod val="75000"/>
                  </a:schemeClr>
                </a:solidFill>
              </a:rPr>
              <a:t>ecommendation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 for Biophysics teaching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6852" y="1228272"/>
            <a:ext cx="10515600" cy="5021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800" b="1" cap="all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Content</a:t>
            </a:r>
            <a:r>
              <a:rPr lang="sk-SK" sz="2800" b="1" cap="all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sk-SK" sz="2800" b="1" cap="all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forms</a:t>
            </a:r>
            <a:r>
              <a:rPr lang="sk-SK" sz="2800" b="1" cap="all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of </a:t>
            </a:r>
            <a:r>
              <a:rPr lang="sk-SK" sz="2800" b="1" cap="all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teaching</a:t>
            </a:r>
            <a:endParaRPr lang="sk-SK" sz="2800" b="1" cap="all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514350" indent="-514350">
              <a:buClr>
                <a:srgbClr val="003399"/>
              </a:buClr>
              <a:buFont typeface="+mj-lt"/>
              <a:buAutoNum type="arabicParenR"/>
            </a:pPr>
            <a:r>
              <a:rPr lang="en-US" sz="2800" dirty="0">
                <a:solidFill>
                  <a:srgbClr val="003399"/>
                </a:solidFill>
              </a:rPr>
              <a:t>Teaching biophysics as a </a:t>
            </a:r>
            <a:r>
              <a:rPr lang="sk-SK" sz="2800" dirty="0" err="1" smtClean="0">
                <a:solidFill>
                  <a:srgbClr val="FF0000"/>
                </a:solidFill>
              </a:rPr>
              <a:t>individual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subject</a:t>
            </a:r>
            <a:r>
              <a:rPr lang="en-US" sz="2800" dirty="0">
                <a:solidFill>
                  <a:srgbClr val="003399"/>
                </a:solidFill>
              </a:rPr>
              <a:t>, increasing the number of </a:t>
            </a:r>
            <a:r>
              <a:rPr lang="en-US" sz="2800" dirty="0" smtClean="0">
                <a:solidFill>
                  <a:srgbClr val="003399"/>
                </a:solidFill>
              </a:rPr>
              <a:t>lessons</a:t>
            </a:r>
            <a:r>
              <a:rPr lang="sk-SK" sz="2800" dirty="0" smtClean="0">
                <a:solidFill>
                  <a:srgbClr val="003399"/>
                </a:solidFill>
              </a:rPr>
              <a:t>.</a:t>
            </a:r>
          </a:p>
          <a:p>
            <a:pPr marL="514350" indent="-514350">
              <a:buClr>
                <a:srgbClr val="003399"/>
              </a:buClr>
              <a:buFont typeface="+mj-lt"/>
              <a:buAutoNum type="arabicParenR"/>
            </a:pP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Add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lectures</a:t>
            </a:r>
            <a:r>
              <a:rPr lang="sk-SK" sz="2800" dirty="0" smtClean="0">
                <a:solidFill>
                  <a:srgbClr val="003399"/>
                </a:solidFill>
              </a:rPr>
              <a:t> on </a:t>
            </a:r>
            <a:r>
              <a:rPr lang="sk-SK" sz="2800" dirty="0" err="1" smtClean="0">
                <a:solidFill>
                  <a:srgbClr val="003399"/>
                </a:solidFill>
              </a:rPr>
              <a:t>Biophysics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003399"/>
                </a:solidFill>
              </a:rPr>
              <a:t>through</a:t>
            </a:r>
            <a:r>
              <a:rPr lang="sk-SK" sz="2800" dirty="0" smtClean="0">
                <a:solidFill>
                  <a:srgbClr val="003399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seminars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smtClean="0">
                <a:solidFill>
                  <a:srgbClr val="003399"/>
                </a:solidFill>
              </a:rPr>
              <a:t>and </a:t>
            </a:r>
            <a:r>
              <a:rPr lang="sk-SK" sz="2800" dirty="0" err="1" smtClean="0">
                <a:solidFill>
                  <a:srgbClr val="FF0000"/>
                </a:solidFill>
              </a:rPr>
              <a:t>practical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sk-SK" sz="2800" dirty="0" err="1" smtClean="0">
                <a:solidFill>
                  <a:srgbClr val="FF0000"/>
                </a:solidFill>
              </a:rPr>
              <a:t>exercises</a:t>
            </a:r>
            <a:r>
              <a:rPr lang="sk-SK" sz="2800" dirty="0" smtClean="0">
                <a:solidFill>
                  <a:srgbClr val="FF0000"/>
                </a:solidFill>
              </a:rPr>
              <a:t>.</a:t>
            </a:r>
          </a:p>
          <a:p>
            <a:pPr marL="514350" indent="-514350">
              <a:buClr>
                <a:srgbClr val="003399"/>
              </a:buClr>
              <a:buFont typeface="+mj-lt"/>
              <a:buAutoNum type="arabicParenR"/>
            </a:pPr>
            <a:r>
              <a:rPr lang="en-US" sz="2800" dirty="0" smtClean="0">
                <a:solidFill>
                  <a:srgbClr val="003399"/>
                </a:solidFill>
              </a:rPr>
              <a:t>Teaching </a:t>
            </a:r>
            <a:r>
              <a:rPr lang="en-US" sz="2800" dirty="0" smtClean="0">
                <a:solidFill>
                  <a:srgbClr val="FF0000"/>
                </a:solidFill>
              </a:rPr>
              <a:t>focus </a:t>
            </a:r>
            <a:r>
              <a:rPr lang="en-US" sz="2800" dirty="0">
                <a:solidFill>
                  <a:srgbClr val="FF0000"/>
                </a:solidFill>
              </a:rPr>
              <a:t>on the applications </a:t>
            </a:r>
            <a:r>
              <a:rPr lang="en-US" sz="2800" dirty="0">
                <a:solidFill>
                  <a:srgbClr val="003399"/>
                </a:solidFill>
              </a:rPr>
              <a:t>of (</a:t>
            </a:r>
            <a:r>
              <a:rPr lang="en-US" sz="2800" dirty="0" smtClean="0">
                <a:solidFill>
                  <a:srgbClr val="003399"/>
                </a:solidFill>
              </a:rPr>
              <a:t>bio)physics </a:t>
            </a:r>
            <a:r>
              <a:rPr lang="en-US" sz="2800" dirty="0">
                <a:solidFill>
                  <a:srgbClr val="003399"/>
                </a:solidFill>
              </a:rPr>
              <a:t>in medicine and health sciences.</a:t>
            </a:r>
            <a:r>
              <a:rPr lang="sk-SK" sz="2800" dirty="0" smtClean="0">
                <a:solidFill>
                  <a:srgbClr val="003399"/>
                </a:solidFill>
              </a:rPr>
              <a:t>  (</a:t>
            </a:r>
            <a:r>
              <a:rPr lang="sk-SK" sz="2800" dirty="0" err="1" smtClean="0">
                <a:solidFill>
                  <a:srgbClr val="003399"/>
                </a:solidFill>
              </a:rPr>
              <a:t>Usually</a:t>
            </a:r>
            <a:r>
              <a:rPr lang="sk-SK" sz="2800" dirty="0" smtClean="0">
                <a:solidFill>
                  <a:srgbClr val="003399"/>
                </a:solidFill>
              </a:rPr>
              <a:t> t</a:t>
            </a:r>
            <a:r>
              <a:rPr lang="en-US" sz="2800" dirty="0" smtClean="0">
                <a:solidFill>
                  <a:srgbClr val="003399"/>
                </a:solidFill>
              </a:rPr>
              <a:t>his </a:t>
            </a:r>
            <a:r>
              <a:rPr lang="en-US" sz="2800" dirty="0">
                <a:solidFill>
                  <a:srgbClr val="003399"/>
                </a:solidFill>
              </a:rPr>
              <a:t>is not fulfilled if the biophysics is taught by teachers from the Faculty of Natural Sciences or Mathematics and Physics</a:t>
            </a:r>
            <a:r>
              <a:rPr lang="sk-SK" sz="2800" dirty="0" smtClean="0">
                <a:solidFill>
                  <a:srgbClr val="003399"/>
                </a:solidFill>
              </a:rPr>
              <a:t>).</a:t>
            </a:r>
          </a:p>
          <a:p>
            <a:endParaRPr lang="sk-SK" dirty="0" smtClean="0"/>
          </a:p>
          <a:p>
            <a:endParaRPr lang="sk-SK" dirty="0" smtClean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4508815" y="6249816"/>
            <a:ext cx="2132131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3439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6429" y="193038"/>
            <a:ext cx="10989128" cy="994172"/>
          </a:xfrm>
        </p:spPr>
        <p:txBody>
          <a:bodyPr>
            <a:noAutofit/>
          </a:bodyPr>
          <a:lstStyle/>
          <a:p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Conclusion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and r</a:t>
            </a:r>
            <a:r>
              <a:rPr lang="en-GB" b="1" dirty="0" err="1">
                <a:solidFill>
                  <a:schemeClr val="accent1">
                    <a:lumMod val="75000"/>
                  </a:schemeClr>
                </a:solidFill>
              </a:rPr>
              <a:t>ecommendation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 for Biophysics teaching</a:t>
            </a:r>
          </a:p>
        </p:txBody>
      </p:sp>
      <p:sp useBgFill="1"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4299" y="1276502"/>
            <a:ext cx="11919857" cy="5406464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en-GB" sz="2800" b="1" cap="all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TEACHING METHODS</a:t>
            </a:r>
          </a:p>
          <a:p>
            <a:pPr marL="971550" lvl="1" indent="-514350">
              <a:buClr>
                <a:srgbClr val="003399"/>
              </a:buClr>
              <a:buFont typeface="+mj-lt"/>
              <a:buAutoNum type="arabicParenR"/>
            </a:pPr>
            <a:r>
              <a:rPr lang="en-GB" sz="2800" dirty="0">
                <a:solidFill>
                  <a:srgbClr val="003399"/>
                </a:solidFill>
              </a:rPr>
              <a:t>Eliminate of the mathematics – </a:t>
            </a:r>
            <a:r>
              <a:rPr lang="en-GB" sz="2800" dirty="0">
                <a:solidFill>
                  <a:srgbClr val="FF0000"/>
                </a:solidFill>
              </a:rPr>
              <a:t>physics without math</a:t>
            </a:r>
            <a:r>
              <a:rPr lang="sk-SK" sz="2800" dirty="0" smtClean="0">
                <a:solidFill>
                  <a:srgbClr val="FF0000"/>
                </a:solidFill>
              </a:rPr>
              <a:t>s.</a:t>
            </a:r>
            <a:endParaRPr lang="en-GB" sz="2800" dirty="0">
              <a:solidFill>
                <a:srgbClr val="FF0000"/>
              </a:solidFill>
            </a:endParaRPr>
          </a:p>
          <a:p>
            <a:pPr marL="971550" lvl="1" indent="-514350">
              <a:buClr>
                <a:srgbClr val="003399"/>
              </a:buClr>
              <a:buFont typeface="+mj-lt"/>
              <a:buAutoNum type="arabicParenR"/>
            </a:pPr>
            <a:r>
              <a:rPr lang="en-GB" sz="2800" dirty="0">
                <a:solidFill>
                  <a:srgbClr val="003399"/>
                </a:solidFill>
              </a:rPr>
              <a:t>Proceed </a:t>
            </a:r>
            <a:r>
              <a:rPr lang="en-GB" sz="2800" dirty="0">
                <a:solidFill>
                  <a:srgbClr val="FF0000"/>
                </a:solidFill>
              </a:rPr>
              <a:t>from </a:t>
            </a:r>
            <a:r>
              <a:rPr lang="sk-SK" sz="2800" dirty="0" err="1" smtClean="0">
                <a:solidFill>
                  <a:srgbClr val="FF0000"/>
                </a:solidFill>
              </a:rPr>
              <a:t>healthcare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>
                <a:solidFill>
                  <a:srgbClr val="003399"/>
                </a:solidFill>
              </a:rPr>
              <a:t>(procedure) </a:t>
            </a:r>
            <a:r>
              <a:rPr lang="en-GB" sz="2800" dirty="0">
                <a:solidFill>
                  <a:srgbClr val="FF0000"/>
                </a:solidFill>
              </a:rPr>
              <a:t>to physical </a:t>
            </a:r>
            <a:r>
              <a:rPr lang="en-GB" sz="2800" dirty="0">
                <a:solidFill>
                  <a:srgbClr val="003399"/>
                </a:solidFill>
              </a:rPr>
              <a:t>(phenomenon</a:t>
            </a:r>
            <a:r>
              <a:rPr lang="en-GB" sz="2800" dirty="0" smtClean="0">
                <a:solidFill>
                  <a:srgbClr val="003399"/>
                </a:solidFill>
              </a:rPr>
              <a:t>)</a:t>
            </a:r>
            <a:r>
              <a:rPr lang="sk-SK" sz="2800" dirty="0" smtClean="0">
                <a:solidFill>
                  <a:srgbClr val="003399"/>
                </a:solidFill>
              </a:rPr>
              <a:t>.</a:t>
            </a:r>
            <a:endParaRPr lang="en-GB" sz="2800" dirty="0">
              <a:solidFill>
                <a:srgbClr val="003399"/>
              </a:solidFill>
            </a:endParaRPr>
          </a:p>
          <a:p>
            <a:pPr marL="971550" lvl="1" indent="-514350">
              <a:buClr>
                <a:srgbClr val="003399"/>
              </a:buClr>
              <a:buFont typeface="+mj-lt"/>
              <a:buAutoNum type="arabicParenR"/>
            </a:pPr>
            <a:r>
              <a:rPr lang="en-GB" sz="2800" dirty="0">
                <a:solidFill>
                  <a:srgbClr val="003399"/>
                </a:solidFill>
              </a:rPr>
              <a:t>Use modern teaching methods that </a:t>
            </a:r>
            <a:r>
              <a:rPr lang="en-GB" sz="2800" dirty="0">
                <a:solidFill>
                  <a:srgbClr val="FF0000"/>
                </a:solidFill>
              </a:rPr>
              <a:t>support thinking of students and their searching of context </a:t>
            </a:r>
            <a:r>
              <a:rPr lang="en-GB" sz="2800" dirty="0">
                <a:solidFill>
                  <a:srgbClr val="003399"/>
                </a:solidFill>
              </a:rPr>
              <a:t>(problem solving teaching, brainstorming...) </a:t>
            </a:r>
          </a:p>
          <a:p>
            <a:pPr marL="971550" lvl="1" indent="-514350">
              <a:buClr>
                <a:srgbClr val="003399"/>
              </a:buClr>
              <a:buFont typeface="+mj-lt"/>
              <a:buAutoNum type="arabicParenR"/>
            </a:pPr>
            <a:r>
              <a:rPr lang="en-GB" sz="2800" dirty="0">
                <a:solidFill>
                  <a:srgbClr val="FF0000"/>
                </a:solidFill>
              </a:rPr>
              <a:t>Consolidation of </a:t>
            </a:r>
            <a:r>
              <a:rPr lang="en-GB" sz="2800" dirty="0" smtClean="0">
                <a:solidFill>
                  <a:srgbClr val="FF0000"/>
                </a:solidFill>
              </a:rPr>
              <a:t>knowledge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>
                <a:solidFill>
                  <a:srgbClr val="FF0000"/>
                </a:solidFill>
              </a:rPr>
              <a:t>–</a:t>
            </a:r>
            <a:r>
              <a:rPr lang="sk-SK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 smtClean="0">
                <a:solidFill>
                  <a:srgbClr val="003399"/>
                </a:solidFill>
              </a:rPr>
              <a:t>e-learning</a:t>
            </a:r>
            <a:r>
              <a:rPr lang="en-GB" sz="2800" dirty="0">
                <a:solidFill>
                  <a:srgbClr val="003399"/>
                </a:solidFill>
              </a:rPr>
              <a:t>, </a:t>
            </a:r>
            <a:r>
              <a:rPr lang="en-GB" sz="2800" dirty="0" smtClean="0">
                <a:solidFill>
                  <a:srgbClr val="003399"/>
                </a:solidFill>
              </a:rPr>
              <a:t>projects</a:t>
            </a:r>
            <a:r>
              <a:rPr lang="sk-SK" sz="2800" dirty="0" smtClean="0">
                <a:solidFill>
                  <a:srgbClr val="003399"/>
                </a:solidFill>
              </a:rPr>
              <a:t>.</a:t>
            </a:r>
            <a:endParaRPr lang="en-GB" sz="2800" dirty="0">
              <a:solidFill>
                <a:srgbClr val="003399"/>
              </a:solidFill>
            </a:endParaRPr>
          </a:p>
          <a:p>
            <a:pPr marL="971550" lvl="1" indent="-514350">
              <a:buClr>
                <a:srgbClr val="003399"/>
              </a:buClr>
              <a:buFont typeface="+mj-lt"/>
              <a:buAutoNum type="arabicParenR"/>
            </a:pPr>
            <a:r>
              <a:rPr lang="en-GB" sz="2800" dirty="0">
                <a:solidFill>
                  <a:srgbClr val="FF0000"/>
                </a:solidFill>
              </a:rPr>
              <a:t>Explain of new </a:t>
            </a:r>
            <a:r>
              <a:rPr lang="en-GB" sz="2800" dirty="0" smtClean="0">
                <a:solidFill>
                  <a:srgbClr val="FF0000"/>
                </a:solidFill>
              </a:rPr>
              <a:t>knowledge</a:t>
            </a:r>
            <a:r>
              <a:rPr lang="en-GB" sz="2800" dirty="0">
                <a:solidFill>
                  <a:srgbClr val="003399"/>
                </a:solidFill>
              </a:rPr>
              <a:t> </a:t>
            </a:r>
            <a:r>
              <a:rPr lang="en-GB" sz="2800" dirty="0">
                <a:solidFill>
                  <a:srgbClr val="FF0000"/>
                </a:solidFill>
              </a:rPr>
              <a:t>–</a:t>
            </a:r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>
                <a:solidFill>
                  <a:srgbClr val="003399"/>
                </a:solidFill>
              </a:rPr>
              <a:t>blended learning, e-learning (use only for non</a:t>
            </a:r>
            <a:r>
              <a:rPr lang="sk-SK" sz="2800" dirty="0">
                <a:solidFill>
                  <a:srgbClr val="003399"/>
                </a:solidFill>
              </a:rPr>
              <a:t>-</a:t>
            </a:r>
            <a:r>
              <a:rPr lang="en-GB" sz="2800" dirty="0">
                <a:solidFill>
                  <a:srgbClr val="003399"/>
                </a:solidFill>
              </a:rPr>
              <a:t>problematic topics, keep principle of the small steps</a:t>
            </a:r>
            <a:r>
              <a:rPr lang="en-GB" sz="2800" dirty="0" smtClean="0">
                <a:solidFill>
                  <a:srgbClr val="003399"/>
                </a:solidFill>
              </a:rPr>
              <a:t>)</a:t>
            </a:r>
            <a:r>
              <a:rPr lang="sk-SK" sz="2800" dirty="0" smtClean="0">
                <a:solidFill>
                  <a:srgbClr val="003399"/>
                </a:solidFill>
              </a:rPr>
              <a:t>.</a:t>
            </a:r>
            <a:endParaRPr lang="en-GB" sz="2800" dirty="0">
              <a:solidFill>
                <a:srgbClr val="003399"/>
              </a:solidFill>
            </a:endParaRPr>
          </a:p>
          <a:p>
            <a:pPr marL="971550" lvl="1" indent="-514350">
              <a:buClr>
                <a:srgbClr val="003399"/>
              </a:buClr>
              <a:buFont typeface="+mj-lt"/>
              <a:buAutoNum type="arabicParenR"/>
            </a:pPr>
            <a:r>
              <a:rPr lang="en-GB" sz="2800" dirty="0">
                <a:solidFill>
                  <a:srgbClr val="FF0000"/>
                </a:solidFill>
              </a:rPr>
              <a:t>Project Based </a:t>
            </a:r>
            <a:r>
              <a:rPr lang="en-GB" sz="2800" dirty="0" smtClean="0">
                <a:solidFill>
                  <a:srgbClr val="FF0000"/>
                </a:solidFill>
              </a:rPr>
              <a:t>Learning</a:t>
            </a:r>
            <a:r>
              <a:rPr lang="en-GB" sz="2800" dirty="0">
                <a:solidFill>
                  <a:srgbClr val="003399"/>
                </a:solidFill>
              </a:rPr>
              <a:t> </a:t>
            </a:r>
            <a:r>
              <a:rPr lang="en-GB" sz="2800" dirty="0">
                <a:solidFill>
                  <a:srgbClr val="FF0000"/>
                </a:solidFill>
              </a:rPr>
              <a:t>–</a:t>
            </a:r>
            <a:r>
              <a:rPr lang="en-GB" sz="2800" dirty="0">
                <a:solidFill>
                  <a:srgbClr val="003399"/>
                </a:solidFill>
              </a:rPr>
              <a:t> topic focused on </a:t>
            </a:r>
            <a:r>
              <a:rPr lang="en-GB" sz="2800" dirty="0">
                <a:solidFill>
                  <a:srgbClr val="FF0000"/>
                </a:solidFill>
              </a:rPr>
              <a:t>problem solving,</a:t>
            </a:r>
            <a:r>
              <a:rPr lang="en-GB" sz="2800" dirty="0">
                <a:solidFill>
                  <a:srgbClr val="00589A"/>
                </a:solidFill>
              </a:rPr>
              <a:t> </a:t>
            </a:r>
            <a:r>
              <a:rPr lang="en-GB" sz="2800" dirty="0">
                <a:solidFill>
                  <a:srgbClr val="003399"/>
                </a:solidFill>
              </a:rPr>
              <a:t>emphasize the last phase – </a:t>
            </a:r>
            <a:r>
              <a:rPr lang="en-GB" sz="2800" dirty="0">
                <a:solidFill>
                  <a:srgbClr val="FF0000"/>
                </a:solidFill>
              </a:rPr>
              <a:t>final project </a:t>
            </a:r>
            <a:r>
              <a:rPr lang="en-GB" sz="2800" dirty="0" smtClean="0">
                <a:solidFill>
                  <a:srgbClr val="FF0000"/>
                </a:solidFill>
              </a:rPr>
              <a:t>defence</a:t>
            </a:r>
            <a:r>
              <a:rPr lang="sk-SK" sz="2800" dirty="0" smtClean="0">
                <a:solidFill>
                  <a:srgbClr val="FF0000"/>
                </a:solidFill>
              </a:rPr>
              <a:t>.</a:t>
            </a:r>
            <a:endParaRPr lang="en-GB" sz="2800" dirty="0">
              <a:solidFill>
                <a:srgbClr val="FF0000"/>
              </a:solidFill>
            </a:endParaRPr>
          </a:p>
          <a:p>
            <a:pPr lvl="1"/>
            <a:endParaRPr lang="en-GB" sz="2800" dirty="0"/>
          </a:p>
          <a:p>
            <a:pPr lvl="1"/>
            <a:endParaRPr lang="en-GB" sz="2800" dirty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8345697" y="6317841"/>
            <a:ext cx="3846303" cy="36512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 and 003UK-4/2016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592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/>
        </p:nvSpPr>
        <p:spPr>
          <a:xfrm rot="14610512">
            <a:off x="5845918" y="3024634"/>
            <a:ext cx="1976867" cy="212818"/>
          </a:xfrm>
          <a:prstGeom prst="rect">
            <a:avLst/>
          </a:prstGeom>
          <a:solidFill>
            <a:schemeClr val="tx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9393" y="282221"/>
            <a:ext cx="12191999" cy="691898"/>
          </a:xfrm>
        </p:spPr>
        <p:txBody>
          <a:bodyPr>
            <a:noAutofit/>
          </a:bodyPr>
          <a:lstStyle/>
          <a:p>
            <a:pPr lvl="1"/>
            <a:r>
              <a:rPr lang="en-GB" sz="3200" b="1" cap="all" dirty="0" smtClean="0">
                <a:solidFill>
                  <a:schemeClr val="accent1"/>
                </a:solidFill>
                <a:latin typeface="+mj-lt"/>
              </a:rPr>
              <a:t>From </a:t>
            </a:r>
            <a:r>
              <a:rPr lang="sk-SK" sz="3200" b="1" cap="all" dirty="0" err="1" smtClean="0">
                <a:solidFill>
                  <a:schemeClr val="accent1"/>
                </a:solidFill>
                <a:latin typeface="+mj-lt"/>
              </a:rPr>
              <a:t>health</a:t>
            </a:r>
            <a:r>
              <a:rPr lang="sk-SK" sz="3200" b="1" cap="all" dirty="0" smtClean="0">
                <a:solidFill>
                  <a:schemeClr val="accent1"/>
                </a:solidFill>
                <a:latin typeface="+mj-lt"/>
              </a:rPr>
              <a:t> </a:t>
            </a:r>
            <a:r>
              <a:rPr lang="sk-SK" sz="3200" b="1" cap="all" dirty="0" err="1" smtClean="0">
                <a:solidFill>
                  <a:schemeClr val="accent1"/>
                </a:solidFill>
                <a:latin typeface="+mj-lt"/>
              </a:rPr>
              <a:t>care</a:t>
            </a:r>
            <a:r>
              <a:rPr lang="en-GB" sz="3200" b="1" cap="all" dirty="0" smtClean="0">
                <a:solidFill>
                  <a:schemeClr val="accent1"/>
                </a:solidFill>
                <a:latin typeface="+mj-lt"/>
              </a:rPr>
              <a:t> </a:t>
            </a:r>
            <a:r>
              <a:rPr lang="en-GB" sz="3200" b="1" cap="all" dirty="0" smtClean="0">
                <a:solidFill>
                  <a:srgbClr val="003399"/>
                </a:solidFill>
                <a:latin typeface="+mj-lt"/>
              </a:rPr>
              <a:t>(procedures) </a:t>
            </a:r>
            <a:r>
              <a:rPr lang="en-GB" sz="3200" b="1" cap="all" dirty="0" smtClean="0">
                <a:solidFill>
                  <a:srgbClr val="C00000"/>
                </a:solidFill>
                <a:latin typeface="+mj-lt"/>
              </a:rPr>
              <a:t>to physical </a:t>
            </a:r>
            <a:r>
              <a:rPr lang="en-GB" sz="3200" b="1" cap="all" dirty="0" smtClean="0">
                <a:solidFill>
                  <a:srgbClr val="003399"/>
                </a:solidFill>
                <a:latin typeface="+mj-lt"/>
              </a:rPr>
              <a:t>(phenomenon</a:t>
            </a:r>
            <a:r>
              <a:rPr lang="en-GB" sz="3200" cap="all" dirty="0" smtClean="0">
                <a:solidFill>
                  <a:srgbClr val="003399"/>
                </a:solidFill>
                <a:latin typeface="+mj-lt"/>
              </a:rPr>
              <a:t>)</a:t>
            </a:r>
          </a:p>
        </p:txBody>
      </p:sp>
      <p:graphicFrame>
        <p:nvGraphicFramePr>
          <p:cNvPr id="5" name="Zástupný objekt pre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7015279"/>
              </p:ext>
            </p:extLst>
          </p:nvPr>
        </p:nvGraphicFramePr>
        <p:xfrm>
          <a:off x="564932" y="1387366"/>
          <a:ext cx="10470930" cy="4968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4510680" y="6356350"/>
            <a:ext cx="2579434" cy="364495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projects</a:t>
            </a:r>
            <a:r>
              <a:rPr lang="sk-SK" dirty="0" smtClean="0"/>
              <a:t> KEGA 026UK-4/2017</a:t>
            </a:r>
            <a:endParaRPr lang="sk-SK" dirty="0"/>
          </a:p>
        </p:txBody>
      </p:sp>
      <p:cxnSp>
        <p:nvCxnSpPr>
          <p:cNvPr id="7" name="Rovná spojnica 6"/>
          <p:cNvCxnSpPr/>
          <p:nvPr/>
        </p:nvCxnSpPr>
        <p:spPr>
          <a:xfrm>
            <a:off x="399393" y="2837793"/>
            <a:ext cx="10920248" cy="8408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/>
          <p:cNvSpPr txBox="1"/>
          <p:nvPr/>
        </p:nvSpPr>
        <p:spPr>
          <a:xfrm>
            <a:off x="9622876" y="1950078"/>
            <a:ext cx="2115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 smtClean="0"/>
              <a:t>(Bio)PHYSICS</a:t>
            </a:r>
            <a:endParaRPr lang="sk-SK" sz="2800" dirty="0"/>
          </a:p>
        </p:txBody>
      </p:sp>
      <p:sp>
        <p:nvSpPr>
          <p:cNvPr id="9" name="BlokTextu 8"/>
          <p:cNvSpPr txBox="1"/>
          <p:nvPr/>
        </p:nvSpPr>
        <p:spPr>
          <a:xfrm>
            <a:off x="9841023" y="4372303"/>
            <a:ext cx="2196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cap="all" dirty="0" err="1" smtClean="0"/>
              <a:t>Health</a:t>
            </a:r>
            <a:r>
              <a:rPr lang="sk-SK" sz="2800" cap="all" dirty="0" smtClean="0"/>
              <a:t> </a:t>
            </a:r>
            <a:r>
              <a:rPr lang="sk-SK" sz="2800" cap="all" dirty="0" err="1" smtClean="0"/>
              <a:t>care</a:t>
            </a:r>
            <a:endParaRPr lang="sk-SK" sz="2800" cap="all" dirty="0"/>
          </a:p>
        </p:txBody>
      </p:sp>
    </p:spTree>
    <p:extLst>
      <p:ext uri="{BB962C8B-B14F-4D97-AF65-F5344CB8AC3E}">
        <p14:creationId xmlns:p14="http://schemas.microsoft.com/office/powerpoint/2010/main" val="306147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50177" y="2465820"/>
            <a:ext cx="6197023" cy="1325563"/>
          </a:xfrm>
        </p:spPr>
        <p:txBody>
          <a:bodyPr anchor="ctr">
            <a:normAutofit/>
          </a:bodyPr>
          <a:lstStyle/>
          <a:p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Thank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you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for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your</a:t>
            </a:r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75000"/>
                  </a:schemeClr>
                </a:solidFill>
              </a:rPr>
              <a:t>attention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>
          <a:xfrm>
            <a:off x="4896742" y="6231343"/>
            <a:ext cx="2076712" cy="309201"/>
          </a:xfrm>
        </p:spPr>
        <p:txBody>
          <a:bodyPr/>
          <a:lstStyle/>
          <a:p>
            <a:r>
              <a:rPr lang="sk-SK" dirty="0" smtClean="0"/>
              <a:t>Grant </a:t>
            </a:r>
            <a:r>
              <a:rPr lang="sk-SK" dirty="0" err="1" smtClean="0"/>
              <a:t>project</a:t>
            </a:r>
            <a:r>
              <a:rPr lang="sk-SK" dirty="0" smtClean="0"/>
              <a:t> KEGA 026UK-4/2017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6281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5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TM02900688[[fn=Fazetové]]</Template>
  <TotalTime>3809</TotalTime>
  <Words>1645</Words>
  <Application>Microsoft Office PowerPoint</Application>
  <PresentationFormat>Širokouhlá</PresentationFormat>
  <Paragraphs>283</Paragraphs>
  <Slides>23</Slides>
  <Notes>23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4</vt:i4>
      </vt:variant>
      <vt:variant>
        <vt:lpstr>Nadpisy snímok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Wingdings 2</vt:lpstr>
      <vt:lpstr>HDOfficeLightV0</vt:lpstr>
      <vt:lpstr>1_HDOfficeLightV0</vt:lpstr>
      <vt:lpstr>2_HDOfficeLightV0</vt:lpstr>
      <vt:lpstr>Gallery</vt:lpstr>
      <vt:lpstr>Comenius University, Faculty of Medicine in Bratislava1  in cooperation with  Constantine the Philosopher University, Faculty of Social Sciences and Health Care in Nitra2, Slovak Republic </vt:lpstr>
      <vt:lpstr>Prezentácia programu PowerPoint</vt:lpstr>
      <vt:lpstr>Study of Urgent Healthcare in Slovakia</vt:lpstr>
      <vt:lpstr>Teaching of Biophysics in Urgent Healthcare study program in Slovakia</vt:lpstr>
      <vt:lpstr>Biophysics in Urgent Healthcare study program</vt:lpstr>
      <vt:lpstr>Goal</vt:lpstr>
      <vt:lpstr>Methodology – testing (test was published in J Nur Healthcare, Vol 3, Issue 1, 2017 pp. 3-4)</vt:lpstr>
      <vt:lpstr>Methodology  – test evaluation</vt:lpstr>
      <vt:lpstr>Results – quantitative analysis of tasks focused on healthcare</vt:lpstr>
      <vt:lpstr>Results – quantitative analysis of tasks focused on healthcare</vt:lpstr>
      <vt:lpstr>Results – quantitative analysis of tasks focused on healthcare</vt:lpstr>
      <vt:lpstr>Results – quantitative analysis</vt:lpstr>
      <vt:lpstr>Results – qualitative analysis</vt:lpstr>
      <vt:lpstr>Examples of test questions (Test was published in J Nur Healthcare, Vol 3, Issue 1, 2017 pp.3-4) </vt:lpstr>
      <vt:lpstr>Results – qualitative analysis</vt:lpstr>
      <vt:lpstr>Examples of test questions (Test was published in J Nur Healthcare, Vol 3, Issue 1, 2017 pp.3-4) </vt:lpstr>
      <vt:lpstr>Results – qualitative analysis</vt:lpstr>
      <vt:lpstr>Test questions (Test was published in J Nur Healthcare, Vol 3, Issue 1, 2017 pp.3-4) </vt:lpstr>
      <vt:lpstr>Summary</vt:lpstr>
      <vt:lpstr>Conclusion and recommendation for Biophysics teaching</vt:lpstr>
      <vt:lpstr>Conclusion and recommendation for Biophysics teaching</vt:lpstr>
      <vt:lpstr>From health care (procedures) to physical (phenomenon)</vt:lpstr>
      <vt:lpstr>Thank you for your attention</vt:lpstr>
    </vt:vector>
  </TitlesOfParts>
  <Company>LFUK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Comenius University, Faculty of Medicine in Bratislava, Slovak Republic</dc:title>
  <dc:creator>Balázsiová Zuzana</dc:creator>
  <cp:lastModifiedBy>Balázsiová Zuzana</cp:lastModifiedBy>
  <cp:revision>276</cp:revision>
  <cp:lastPrinted>2018-08-16T14:34:59Z</cp:lastPrinted>
  <dcterms:created xsi:type="dcterms:W3CDTF">2018-06-22T09:05:10Z</dcterms:created>
  <dcterms:modified xsi:type="dcterms:W3CDTF">2018-08-20T10:01:27Z</dcterms:modified>
</cp:coreProperties>
</file>