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1599525" cy="30240288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1" autoAdjust="0"/>
  </p:normalViewPr>
  <p:slideViewPr>
    <p:cSldViewPr snapToGrid="0">
      <p:cViewPr>
        <p:scale>
          <a:sx n="48" d="100"/>
          <a:sy n="48" d="100"/>
        </p:scale>
        <p:origin x="1512" y="-4278"/>
      </p:cViewPr>
      <p:guideLst>
        <p:guide orient="horz" pos="9525"/>
        <p:guide pos="68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4949049"/>
            <a:ext cx="18359596" cy="10528100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5883154"/>
            <a:ext cx="16199644" cy="7301067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281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355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7539080"/>
            <a:ext cx="18629590" cy="12579118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0237201"/>
            <a:ext cx="18629590" cy="6615061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5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8050077"/>
            <a:ext cx="9179798" cy="1918718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8050077"/>
            <a:ext cx="9179798" cy="1918718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3983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610022"/>
            <a:ext cx="18629590" cy="584505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7413073"/>
            <a:ext cx="9137610" cy="363303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1046105"/>
            <a:ext cx="9137610" cy="1624715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7413073"/>
            <a:ext cx="9182611" cy="363303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1046105"/>
            <a:ext cx="9182611" cy="1624715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620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66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845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016019"/>
            <a:ext cx="6966409" cy="7056067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4354048"/>
            <a:ext cx="10934760" cy="21490205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072087"/>
            <a:ext cx="6966409" cy="16807162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138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016019"/>
            <a:ext cx="6966409" cy="7056067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354048"/>
            <a:ext cx="10934760" cy="21490205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072087"/>
            <a:ext cx="6966409" cy="16807162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004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534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610015"/>
            <a:ext cx="4657398" cy="25627246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610015"/>
            <a:ext cx="13702199" cy="25627246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802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610022"/>
            <a:ext cx="18629590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050077"/>
            <a:ext cx="18629590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28028274"/>
            <a:ext cx="48598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B5548-2761-4024-A4B4-EC78D4C9BCBE}" type="datetimeFigureOut">
              <a:rPr lang="sk-SK" smtClean="0"/>
              <a:t>2. 11. 2018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28028274"/>
            <a:ext cx="728984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28028274"/>
            <a:ext cx="48598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0920-BF04-4F57-B4EA-5A096F9DDD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90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/>
          </p:nvPr>
        </p:nvSpPr>
        <p:spPr>
          <a:xfrm>
            <a:off x="1388779" y="288112"/>
            <a:ext cx="18143389" cy="3862582"/>
          </a:xfrm>
        </p:spPr>
        <p:txBody>
          <a:bodyPr>
            <a:normAutofit fontScale="90000"/>
          </a:bodyPr>
          <a:lstStyle/>
          <a:p>
            <a:pPr>
              <a:spcBef>
                <a:spcPts val="1186"/>
              </a:spcBef>
              <a:spcAft>
                <a:spcPts val="1186"/>
              </a:spcAft>
            </a:pPr>
            <a:r>
              <a:rPr lang="sk-SK" sz="5864" b="1" dirty="0"/>
              <a:t>Grafická gramotnosť študentov LF UK na konci 1. semestra štúdia</a:t>
            </a:r>
            <a:r>
              <a:rPr lang="sk-SK" sz="5864" dirty="0"/>
              <a:t/>
            </a:r>
            <a:br>
              <a:rPr lang="sk-SK" sz="5864" dirty="0"/>
            </a:br>
            <a:r>
              <a:rPr lang="sk-SK" sz="5271" dirty="0"/>
              <a:t>Z. Balázsiová, E Kráľová, M. Trnka, D. Kosnáč</a:t>
            </a:r>
            <a:br>
              <a:rPr lang="sk-SK" sz="5271" dirty="0"/>
            </a:br>
            <a:r>
              <a:rPr lang="sk-SK" sz="5271" dirty="0"/>
              <a:t/>
            </a:r>
            <a:br>
              <a:rPr lang="sk-SK" sz="5271" dirty="0"/>
            </a:br>
            <a:r>
              <a:rPr lang="sk-SK" sz="4842" i="1" dirty="0"/>
              <a:t>Ústav lekárskej fyziky, biofyziky, informatiky a </a:t>
            </a:r>
            <a:r>
              <a:rPr lang="sk-SK" sz="4842" i="1" dirty="0" err="1"/>
              <a:t>telemedicíny</a:t>
            </a:r>
            <a:r>
              <a:rPr lang="sk-SK" sz="4842" i="1" dirty="0"/>
              <a:t>, Lekárska fakulta          v Bratislave, Univerzita Komenského, Bratislava</a:t>
            </a:r>
            <a:br>
              <a:rPr lang="sk-SK" sz="4842" i="1" dirty="0"/>
            </a:br>
            <a:r>
              <a:rPr lang="sk-SK" sz="4348" i="1" dirty="0"/>
              <a:t>e-mail: zuzana.balazsiova@fmed.uniba.sk</a:t>
            </a:r>
            <a:endParaRPr lang="sk-SK" sz="4348" dirty="0"/>
          </a:p>
        </p:txBody>
      </p:sp>
      <p:sp>
        <p:nvSpPr>
          <p:cNvPr id="10" name="BlokTextu 9"/>
          <p:cNvSpPr txBox="1"/>
          <p:nvPr/>
        </p:nvSpPr>
        <p:spPr>
          <a:xfrm>
            <a:off x="597489" y="4514324"/>
            <a:ext cx="19951820" cy="228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558" b="1" dirty="0"/>
              <a:t>Úvod: </a:t>
            </a:r>
            <a:r>
              <a:rPr lang="sk-SK" sz="3558" dirty="0"/>
              <a:t>Grafická gramotnosť študentov je neoddeliteľnou súčasťou ich čitateľskej gramotnosti. Zahŕňa schopnosť získavať a používať informácie z nesúvislého textu, ktorý môže byť tvorený pomocou tabuliek, grafov, schém a diagramov. (1) Schopnosť získať priame informácie z grafov, prípadne schopnosť predpokladať vývoj pomocou tvaru grafu je závislá od vedomostí študenta o grafoch. (2)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580662" y="7150258"/>
            <a:ext cx="19951820" cy="1186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558" b="1" dirty="0"/>
              <a:t>Cieľ: </a:t>
            </a:r>
            <a:r>
              <a:rPr lang="sk-SK" sz="3558" dirty="0"/>
              <a:t>Zmapovanie stratégií, ktoré študenti 1. ročníka štúdia medicíny použili pri riešení jednoduchej grafickej fyzikálno-medicínskej úlohy. 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580660" y="8624741"/>
            <a:ext cx="11208569" cy="4594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558" b="1" dirty="0"/>
              <a:t>Respondenti a metodika:  </a:t>
            </a:r>
          </a:p>
          <a:p>
            <a:pPr algn="just"/>
            <a:r>
              <a:rPr lang="sk-SK" sz="3558" dirty="0"/>
              <a:t>133 študentov i ročníka LFUK študijného programu všeobecné lekárstvo – 84 žien a 49 mužov. Priemerný vek: </a:t>
            </a:r>
            <a:r>
              <a:rPr lang="sk-SK" sz="3953" dirty="0"/>
              <a:t>(</a:t>
            </a:r>
            <a:r>
              <a:rPr lang="sk-SK" sz="3953" dirty="0" smtClean="0"/>
              <a:t>19,98 ± 1,29) rokov</a:t>
            </a:r>
            <a:endParaRPr lang="sk-SK" sz="3558" dirty="0"/>
          </a:p>
          <a:p>
            <a:pPr algn="just"/>
            <a:r>
              <a:rPr lang="sk-SK" sz="3558" dirty="0"/>
              <a:t>Úloha riešená písomnou formou bez časového obmedzenia.</a:t>
            </a:r>
          </a:p>
          <a:p>
            <a:pPr algn="just"/>
            <a:r>
              <a:rPr lang="sk-SK" sz="3558" dirty="0"/>
              <a:t>Znenie úlohy: </a:t>
            </a:r>
            <a:r>
              <a:rPr lang="sk-SK" sz="3558" i="1" dirty="0" smtClean="0"/>
              <a:t>Určte </a:t>
            </a:r>
            <a:r>
              <a:rPr lang="sk-SK" sz="3558" i="1" dirty="0"/>
              <a:t>rozdiel medzi najvyššou a najnižšou dennou telesnou teplotou pacienta počas druhého dňa hospitalizácie. (obr. 1)</a:t>
            </a:r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 rotWithShape="1">
          <a:blip r:embed="rId2"/>
          <a:srcRect l="1242" r="7485" b="6583"/>
          <a:stretch/>
        </p:blipFill>
        <p:spPr>
          <a:xfrm>
            <a:off x="12284765" y="8474170"/>
            <a:ext cx="8448262" cy="502316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19" name="Obrázok 18"/>
          <p:cNvPicPr>
            <a:picLocks noChangeAspect="1"/>
          </p:cNvPicPr>
          <p:nvPr/>
        </p:nvPicPr>
        <p:blipFill rotWithShape="1">
          <a:blip r:embed="rId4"/>
          <a:srcRect l="2052" r="6032" b="9587"/>
          <a:stretch/>
        </p:blipFill>
        <p:spPr>
          <a:xfrm>
            <a:off x="457200" y="14936469"/>
            <a:ext cx="5168348" cy="3371410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 rotWithShape="1">
          <a:blip r:embed="rId5"/>
          <a:srcRect l="1093" r="6150" b="9725"/>
          <a:stretch/>
        </p:blipFill>
        <p:spPr>
          <a:xfrm>
            <a:off x="417442" y="18585874"/>
            <a:ext cx="5227983" cy="3498874"/>
          </a:xfrm>
          <a:prstGeom prst="rect">
            <a:avLst/>
          </a:prstGeom>
        </p:spPr>
      </p:pic>
      <p:sp>
        <p:nvSpPr>
          <p:cNvPr id="28" name="BlokTextu 27"/>
          <p:cNvSpPr txBox="1"/>
          <p:nvPr/>
        </p:nvSpPr>
        <p:spPr>
          <a:xfrm>
            <a:off x="597489" y="13389686"/>
            <a:ext cx="11572363" cy="173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b="1" dirty="0"/>
              <a:t>Výsledky: Kvalitatívna analýza </a:t>
            </a:r>
            <a:r>
              <a:rPr lang="sk-SK" sz="3558" dirty="0"/>
              <a:t>- typy odpovedí študentov</a:t>
            </a:r>
          </a:p>
          <a:p>
            <a:pPr algn="just"/>
            <a:r>
              <a:rPr lang="sk-SK" sz="3558" dirty="0"/>
              <a:t>V červených krúžkoch sú údaje, ktoré študenti použili pri riešení úlohy.   </a:t>
            </a:r>
          </a:p>
        </p:txBody>
      </p:sp>
      <p:sp>
        <p:nvSpPr>
          <p:cNvPr id="29" name="BlokTextu 28"/>
          <p:cNvSpPr txBox="1"/>
          <p:nvPr/>
        </p:nvSpPr>
        <p:spPr>
          <a:xfrm>
            <a:off x="6168942" y="16487631"/>
            <a:ext cx="4559926" cy="173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dirty="0"/>
              <a:t>A. Riešenie  (správne, predpokladané)  28,79% študentov </a:t>
            </a:r>
          </a:p>
        </p:txBody>
      </p:sp>
      <p:sp>
        <p:nvSpPr>
          <p:cNvPr id="30" name="BlokTextu 29"/>
          <p:cNvSpPr txBox="1"/>
          <p:nvPr/>
        </p:nvSpPr>
        <p:spPr>
          <a:xfrm>
            <a:off x="6314308" y="19655017"/>
            <a:ext cx="4643130" cy="173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dirty="0"/>
              <a:t>B. Riešenie (správne, teoreticky možné)    39,4 % študentov</a:t>
            </a:r>
          </a:p>
        </p:txBody>
      </p:sp>
      <p:sp>
        <p:nvSpPr>
          <p:cNvPr id="31" name="BlokTextu 30"/>
          <p:cNvSpPr txBox="1"/>
          <p:nvPr/>
        </p:nvSpPr>
        <p:spPr>
          <a:xfrm>
            <a:off x="6383670" y="27577888"/>
            <a:ext cx="4739024" cy="1186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dirty="0"/>
              <a:t>D. Riešenie (nesprávne) 2,27% študentov</a:t>
            </a:r>
          </a:p>
        </p:txBody>
      </p:sp>
      <p:pic>
        <p:nvPicPr>
          <p:cNvPr id="38" name="Obrázok 37"/>
          <p:cNvPicPr>
            <a:picLocks noChangeAspect="1"/>
          </p:cNvPicPr>
          <p:nvPr/>
        </p:nvPicPr>
        <p:blipFill rotWithShape="1">
          <a:blip r:embed="rId6"/>
          <a:srcRect l="1339" r="5777" b="8452"/>
          <a:stretch/>
        </p:blipFill>
        <p:spPr>
          <a:xfrm>
            <a:off x="417443" y="22478756"/>
            <a:ext cx="5247861" cy="3502132"/>
          </a:xfrm>
          <a:prstGeom prst="rect">
            <a:avLst/>
          </a:prstGeom>
        </p:spPr>
      </p:pic>
      <p:sp>
        <p:nvSpPr>
          <p:cNvPr id="35" name="BlokTextu 34"/>
          <p:cNvSpPr txBox="1"/>
          <p:nvPr/>
        </p:nvSpPr>
        <p:spPr>
          <a:xfrm>
            <a:off x="6276081" y="23261034"/>
            <a:ext cx="4743997" cy="1186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dirty="0"/>
              <a:t>C. Riešenie (nesprávne) 28,79 % študentov</a:t>
            </a:r>
          </a:p>
        </p:txBody>
      </p:sp>
      <p:sp>
        <p:nvSpPr>
          <p:cNvPr id="39" name="Obdĺžnik 38"/>
          <p:cNvSpPr/>
          <p:nvPr/>
        </p:nvSpPr>
        <p:spPr>
          <a:xfrm>
            <a:off x="13460407" y="29673378"/>
            <a:ext cx="8011937" cy="395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976" dirty="0">
                <a:solidFill>
                  <a:srgbClr val="000000"/>
                </a:solidFill>
                <a:latin typeface="Times New Roman" panose="02020603050405020304" pitchFamily="18" charset="0"/>
              </a:rPr>
              <a:t>Podporené projektami KEGA MŠVVaŠ SR 026UK-4/2017 a 003UK-4/2016 </a:t>
            </a:r>
            <a:endParaRPr lang="sk-SK" sz="1976" dirty="0"/>
          </a:p>
        </p:txBody>
      </p:sp>
      <p:sp>
        <p:nvSpPr>
          <p:cNvPr id="40" name="BlokTextu 39"/>
          <p:cNvSpPr txBox="1"/>
          <p:nvPr/>
        </p:nvSpPr>
        <p:spPr>
          <a:xfrm>
            <a:off x="13526503" y="13877415"/>
            <a:ext cx="7022809" cy="517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767" dirty="0"/>
              <a:t>Obr. 1. Teplotná krivka pacienta – zadanie úlohy</a:t>
            </a:r>
          </a:p>
        </p:txBody>
      </p:sp>
      <p:pic>
        <p:nvPicPr>
          <p:cNvPr id="41" name="Obrázok 40"/>
          <p:cNvPicPr>
            <a:picLocks noChangeAspect="1"/>
          </p:cNvPicPr>
          <p:nvPr/>
        </p:nvPicPr>
        <p:blipFill rotWithShape="1">
          <a:blip r:embed="rId7"/>
          <a:srcRect l="2358" t="551" r="8254" b="7521"/>
          <a:stretch/>
        </p:blipFill>
        <p:spPr>
          <a:xfrm>
            <a:off x="477078" y="26219426"/>
            <a:ext cx="5128592" cy="3558209"/>
          </a:xfrm>
          <a:prstGeom prst="rect">
            <a:avLst/>
          </a:prstGeom>
        </p:spPr>
      </p:pic>
      <p:graphicFrame>
        <p:nvGraphicFramePr>
          <p:cNvPr id="42" name="Tabuľka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520142"/>
              </p:ext>
            </p:extLst>
          </p:nvPr>
        </p:nvGraphicFramePr>
        <p:xfrm>
          <a:off x="10934569" y="17631340"/>
          <a:ext cx="10123805" cy="240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2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13266">
                <a:tc>
                  <a:txBody>
                    <a:bodyPr/>
                    <a:lstStyle/>
                    <a:p>
                      <a:r>
                        <a:rPr lang="sk-SK" sz="3400" b="0" dirty="0" smtClean="0">
                          <a:solidFill>
                            <a:schemeClr val="tx1"/>
                          </a:solidFill>
                        </a:rPr>
                        <a:t>správne riešenie</a:t>
                      </a:r>
                      <a:endParaRPr lang="sk-SK" sz="3400" b="0" dirty="0">
                        <a:solidFill>
                          <a:schemeClr val="tx1"/>
                        </a:solidFill>
                      </a:endParaRPr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400" b="0" dirty="0" smtClean="0">
                          <a:solidFill>
                            <a:schemeClr val="tx1"/>
                          </a:solidFill>
                        </a:rPr>
                        <a:t>nesprávna hodnota</a:t>
                      </a:r>
                      <a:endParaRPr lang="sk-SK" sz="3400" b="0" dirty="0">
                        <a:solidFill>
                          <a:schemeClr val="tx1"/>
                        </a:solidFill>
                      </a:endParaRPr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400" b="0" dirty="0" smtClean="0">
                          <a:solidFill>
                            <a:schemeClr val="tx1"/>
                          </a:solidFill>
                        </a:rPr>
                        <a:t>nesprávna fyz. jednotka</a:t>
                      </a:r>
                      <a:endParaRPr lang="sk-SK" sz="3400" b="0" dirty="0">
                        <a:solidFill>
                          <a:schemeClr val="tx1"/>
                        </a:solidFill>
                      </a:endParaRPr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400" b="0" dirty="0" smtClean="0">
                          <a:solidFill>
                            <a:schemeClr val="tx1"/>
                          </a:solidFill>
                        </a:rPr>
                        <a:t>nesprávne riešenie</a:t>
                      </a:r>
                      <a:endParaRPr lang="sk-SK" sz="3400" b="0" dirty="0">
                        <a:solidFill>
                          <a:schemeClr val="tx1"/>
                        </a:solidFill>
                      </a:endParaRPr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400" b="0" dirty="0" smtClean="0">
                          <a:solidFill>
                            <a:schemeClr val="tx1"/>
                          </a:solidFill>
                        </a:rPr>
                        <a:t>chýba riešenie</a:t>
                      </a:r>
                      <a:endParaRPr lang="sk-SK" sz="3400" b="0" dirty="0">
                        <a:solidFill>
                          <a:schemeClr val="tx1"/>
                        </a:solidFill>
                      </a:endParaRPr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4111">
                <a:tc>
                  <a:txBody>
                    <a:bodyPr/>
                    <a:lstStyle/>
                    <a:p>
                      <a:pPr algn="ctr"/>
                      <a:r>
                        <a:rPr lang="sk-SK" sz="3600" dirty="0" smtClean="0"/>
                        <a:t>42,8 %</a:t>
                      </a:r>
                      <a:endParaRPr lang="sk-SK" sz="3600" dirty="0"/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dirty="0" smtClean="0"/>
                        <a:t>18,79 %</a:t>
                      </a:r>
                      <a:endParaRPr lang="sk-SK" sz="3600" dirty="0"/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dirty="0" smtClean="0"/>
                        <a:t>18,79 %</a:t>
                      </a:r>
                      <a:endParaRPr lang="sk-SK" sz="3600" dirty="0"/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dirty="0" smtClean="0"/>
                        <a:t>18,79 %</a:t>
                      </a:r>
                      <a:endParaRPr lang="sk-SK" sz="3600" dirty="0"/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dirty="0" smtClean="0"/>
                        <a:t>0,75 %</a:t>
                      </a:r>
                      <a:endParaRPr lang="sk-SK" sz="3600" dirty="0"/>
                    </a:p>
                  </a:txBody>
                  <a:tcPr marL="90363" marR="90363" marT="45182" marB="451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BlokTextu 42"/>
          <p:cNvSpPr txBox="1"/>
          <p:nvPr/>
        </p:nvSpPr>
        <p:spPr>
          <a:xfrm>
            <a:off x="10809402" y="15206672"/>
            <a:ext cx="10248971" cy="173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58" b="1" dirty="0"/>
              <a:t>Výsledky: Kvantitatívna analýza</a:t>
            </a:r>
          </a:p>
          <a:p>
            <a:r>
              <a:rPr lang="sk-SK" sz="3558" dirty="0"/>
              <a:t>Percentuálne zastúpenie jednotlivých druhov chýb       v odpovediach študentov.</a:t>
            </a:r>
          </a:p>
        </p:txBody>
      </p:sp>
      <p:sp>
        <p:nvSpPr>
          <p:cNvPr id="44" name="BlokTextu 43"/>
          <p:cNvSpPr txBox="1"/>
          <p:nvPr/>
        </p:nvSpPr>
        <p:spPr>
          <a:xfrm>
            <a:off x="11015105" y="20944810"/>
            <a:ext cx="10123804" cy="5565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558" b="1" dirty="0"/>
              <a:t>Záver:</a:t>
            </a:r>
          </a:p>
          <a:p>
            <a:pPr algn="just"/>
            <a:r>
              <a:rPr lang="sk-SK" sz="3558" dirty="0"/>
              <a:t>Pre študentov medicíny by mali byť grafy nevyhnutnou zložkou študijných materiálov. Mohli by prispieť k  správnemu pochopeniu učiva a k rozvoju ich schopnosti aplikovať naučené poznatky v medicínskej praxi. V lekárskej praxi patria vyšetrenia, ktorých výsledok je vo forme grafu,  k najdôležitejším a najviac používaným diagnostickým metódam. Preto je nutné, aby absolventi lekárskych fakúlt vedeli získať požadované informácie z grafického záznamu.  </a:t>
            </a:r>
          </a:p>
        </p:txBody>
      </p:sp>
      <p:sp>
        <p:nvSpPr>
          <p:cNvPr id="45" name="Obdĺžnik 44"/>
          <p:cNvSpPr/>
          <p:nvPr/>
        </p:nvSpPr>
        <p:spPr>
          <a:xfrm>
            <a:off x="10957438" y="26993927"/>
            <a:ext cx="10026737" cy="1916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372" b="1" dirty="0">
                <a:ea typeface="Times New Roman" panose="02020603050405020304" pitchFamily="18" charset="0"/>
              </a:rPr>
              <a:t>Použité zdroje: </a:t>
            </a:r>
          </a:p>
          <a:p>
            <a:pPr algn="just"/>
            <a:r>
              <a:rPr lang="sk-SK" sz="2372" dirty="0">
                <a:ea typeface="Times New Roman" panose="02020603050405020304" pitchFamily="18" charset="0"/>
              </a:rPr>
              <a:t>1. VANYOVÁ, M. Možnosti rozvoja grafickej gramotnosti na hodinách fyziky na základnej škole. Tvorivý učiteľ fyziky VII, Smolenice 27-30. apríl 2014, s 246-252. </a:t>
            </a:r>
          </a:p>
          <a:p>
            <a:pPr algn="just"/>
            <a:r>
              <a:rPr lang="sk-SK" sz="2372" dirty="0">
                <a:ea typeface="Times New Roman" panose="02020603050405020304" pitchFamily="18" charset="0"/>
              </a:rPr>
              <a:t>2. </a:t>
            </a:r>
            <a:r>
              <a:rPr lang="en-US" sz="2372" dirty="0"/>
              <a:t>SHAH, P. </a:t>
            </a:r>
            <a:r>
              <a:rPr lang="en-US" sz="2372" dirty="0">
                <a:ea typeface="Times New Roman" panose="02020603050405020304" pitchFamily="18" charset="0"/>
              </a:rPr>
              <a:t>HOEFFNER,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J. Review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of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Graph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Comprehension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Research: Implications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for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Instruction. In: Educational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Psychology</a:t>
            </a:r>
            <a:r>
              <a:rPr lang="sk-SK" sz="2372" dirty="0">
                <a:ea typeface="Times New Roman" panose="02020603050405020304" pitchFamily="18" charset="0"/>
              </a:rPr>
              <a:t> </a:t>
            </a:r>
            <a:r>
              <a:rPr lang="en-US" sz="2372" dirty="0">
                <a:ea typeface="Times New Roman" panose="02020603050405020304" pitchFamily="18" charset="0"/>
              </a:rPr>
              <a:t>Review. 2002, 14(1)</a:t>
            </a:r>
          </a:p>
        </p:txBody>
      </p:sp>
    </p:spTree>
    <p:extLst>
      <p:ext uri="{BB962C8B-B14F-4D97-AF65-F5344CB8AC3E}">
        <p14:creationId xmlns:p14="http://schemas.microsoft.com/office/powerpoint/2010/main" val="41407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Paralaxa</Template>
  <TotalTime>576</TotalTime>
  <Words>367</Words>
  <Application>Microsoft Office PowerPoint</Application>
  <PresentationFormat>Vlastná</PresentationFormat>
  <Paragraphs>32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Motív balíka Office</vt:lpstr>
      <vt:lpstr>Grafická gramotnosť študentov LF UK na konci 1. semestra štúdia Z. Balázsiová, E Kráľová, M. Trnka, D. Kosnáč  Ústav lekárskej fyziky, biofyziky, informatiky a telemedicíny, Lekárska fakulta          v Bratislave, Univerzita Komenského, Bratislava e-mail: zuzana.balazsiova@fmed.uniba.sk</vt:lpstr>
    </vt:vector>
  </TitlesOfParts>
  <Company>LFUK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Grafická gramotnosť študentov LF UK na konci 1. semestra štúdia Zuzana Balázsiová  Ústav lekárskej fyziky, biofyziky, informatiky a telemedicíny, Lekárska fakulta v Bratislave, Univerzita Komenského, Bratislava zuzana.balazsiova@fmed.uniba.sk</dc:title>
  <dc:creator>Balázsiová Zuzana</dc:creator>
  <cp:lastModifiedBy>Balázsiová Zuzana</cp:lastModifiedBy>
  <cp:revision>57</cp:revision>
  <cp:lastPrinted>2018-05-28T10:44:56Z</cp:lastPrinted>
  <dcterms:created xsi:type="dcterms:W3CDTF">2018-05-22T07:06:04Z</dcterms:created>
  <dcterms:modified xsi:type="dcterms:W3CDTF">2018-11-02T11:18:34Z</dcterms:modified>
</cp:coreProperties>
</file>