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703C3EEA-1555-4166-AB03-7E4C141D79F6}">
          <p14:sldIdLst>
            <p14:sldId id="256"/>
            <p14:sldId id="258"/>
            <p14:sldId id="257"/>
            <p14:sldId id="259"/>
            <p14:sldId id="262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4EFFC1-8A54-412E-8B8D-BAE8FC541F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4B17CE4-2295-4448-987E-F12CB8377E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8BFDD21-939D-4EFA-9089-E99B6F3F1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9CFFF44-262A-4B27-BB90-0DD1FCD8A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4B7C1630-D8FB-4EA4-893D-587E7065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16293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A815EE-F507-4CDE-881B-4F10D200C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9271AA2-85FC-47C4-8905-F270CFAB9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0B81803D-1797-4520-A408-9ACA69C63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B81793E-DCC2-4768-8A3E-AC2A7869F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92BF633-53BA-4C9A-BA90-B5436B05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7031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202B64-BA12-48ED-AB25-F53989B00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67232863-F032-4C55-93E6-5AD36E3009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CD33309-85DA-443F-9FBF-5C248BA6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50110C18-5A24-4FE7-B9E0-0569690F8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C2DE75B-F39F-4B45-BF3F-25EF5144D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558556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290FA8-2E71-4675-B5BB-79672F8D8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2E0032A-BC88-48D6-95CE-F5DE0898D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DBF0B88-17C6-42B2-B886-A08F0358B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011A93B0-4389-4BE9-AD54-C352DEDCC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E1CC9DA-6EE1-45AC-809B-CE1DCBF53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A6316421-425C-4D5F-86DC-8CD63CAB0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5738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67AD15-76F0-4C82-A61C-F8088BD99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F55AF6F-E182-454C-AA8A-B618EB8DEC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93D05F87-C6CE-418F-8016-6450B7593C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2F82AE42-FD69-4A86-B004-A04BA413AC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BDA8CD9C-6919-425A-BACB-CB513B7F14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28F88243-7BFB-4770-80D3-7388850E9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051BA12-1D83-4C07-AC0D-13BD89224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F0E3DDD0-F184-43C1-8691-414EC90E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92912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DBD0F5E-B3C7-417A-BA6D-589828C9F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917C5590-485A-41CB-8FC5-49D02BF44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82A808D0-4CAD-4E0F-A605-A778B55D8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EB9733AB-1D2D-467D-ACE0-A7BD16967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15886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2D3A0B6E-255B-495C-ADD2-FFB67DF04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A81EC79A-FA28-48AB-A4A9-F8011DFF6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1C2D9E1-1DCD-460E-9155-21316A21F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58841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69AC992-C9B7-4634-B133-A690DACDC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69426A3-0E6D-4677-BB22-6D53E563D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7E8CDCEC-B5C9-4D3D-94B2-CA23F91839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BF418DAF-B0DB-4774-A3AD-2B06EEA55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B9819CD-3494-4EE0-BD02-DBA3955E2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B0A6C8B8-964C-45A7-9829-28AECEA03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9587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7F01C4-C7D7-4AFA-A4C6-D7BED9F75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B1D69B3D-90F5-422C-9B95-99EB5EE1BF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7F7BAA1A-76F3-411F-B15F-9DF3E59440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29364E91-8BE1-4D06-9CCD-22C980D39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95AED1F-4A14-424E-BCB7-F406E57AB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DA7A552C-47B8-49CB-9363-5074EA051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63080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70BC69-BE2C-4E3B-8079-E9D869571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68CD7C03-5D0F-4B05-BE9D-FC667B948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4179937-8366-4BBF-9041-4BE0DA7F7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68359ADF-CD4D-4713-A933-7E684602F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CE1F488-065D-452E-BA0B-C656D0198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1612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61115F9F-33C4-4AAA-9D71-1BA16C7BA4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430376F2-B6A1-4F44-9228-9E742B8BE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5CA1ECB-8B3D-42FD-A808-7B9FC39CA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B06FB1F-80ED-493A-897E-3D133C3E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12E344F-CADD-4B8A-A671-5A9933B32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911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EECF2B39-6B19-4312-A3E8-B716EF5F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467D9F99-F423-453C-9CE1-B173DE3BF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E63A9D1-3ABA-4B41-924E-BF58D06C4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55159-39DA-4AC0-B018-25C0E9F34BAF}" type="datetimeFigureOut">
              <a:rPr lang="sk-SK" smtClean="0"/>
              <a:t>4. 5. 2023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3201C0F-7B44-40EF-BC74-03C259CB7D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BC7481C-6155-4976-8899-B3AEF9787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261EF-AB22-498A-8013-A0E75333D7B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5025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22C7B2-14D7-46DE-B0A5-1B9A76776C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err="1"/>
              <a:t>Heart</a:t>
            </a:r>
            <a:r>
              <a:rPr lang="sk-SK" dirty="0"/>
              <a:t> </a:t>
            </a:r>
            <a:r>
              <a:rPr lang="sk-SK" dirty="0" err="1"/>
              <a:t>murmurs</a:t>
            </a:r>
            <a:endParaRPr lang="sk-SK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9A9901B-6C18-4DCD-8AB2-A3A2FF64E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60575"/>
            <a:ext cx="9144000" cy="1655762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6CCC778-11CC-4EFE-94C8-37A5CD255F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326081" y="6016337"/>
            <a:ext cx="3861955" cy="457200"/>
          </a:xfrm>
          <a:noFill/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¨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¨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600" dirty="0">
                <a:latin typeface="+mn-lt"/>
              </a:rPr>
              <a:t>MUDr. Marko Bjeloševič,</a:t>
            </a:r>
            <a:r>
              <a:rPr lang="sk-SK" altLang="sk-SK" sz="1600" dirty="0">
                <a:latin typeface="+mn-lt"/>
              </a:rPr>
              <a:t> PhD.</a:t>
            </a:r>
            <a:r>
              <a:rPr lang="en-US" altLang="sk-SK" sz="1600" dirty="0">
                <a:latin typeface="+mn-lt"/>
              </a:rPr>
              <a:t> </a:t>
            </a:r>
            <a:endParaRPr lang="sk-SK" altLang="sk-SK" sz="1600" dirty="0">
              <a:latin typeface="+mn-lt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600" dirty="0">
                <a:latin typeface="+mn-lt"/>
              </a:rPr>
              <a:t>Pediatric Cardiac Center in Bratislava</a:t>
            </a:r>
          </a:p>
        </p:txBody>
      </p:sp>
    </p:spTree>
    <p:extLst>
      <p:ext uri="{BB962C8B-B14F-4D97-AF65-F5344CB8AC3E}">
        <p14:creationId xmlns:p14="http://schemas.microsoft.com/office/powerpoint/2010/main" val="2199106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7EBE52-4CD4-41E4-9A90-C3CA36E48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Propedeutics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93CA464-89D9-486A-B44E-723783258E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u="sng" dirty="0" err="1"/>
              <a:t>Patophysiology</a:t>
            </a:r>
            <a:r>
              <a:rPr lang="sk-SK" dirty="0"/>
              <a:t> –</a:t>
            </a:r>
            <a:r>
              <a:rPr lang="en-US" dirty="0"/>
              <a:t>&gt;</a:t>
            </a:r>
            <a:r>
              <a:rPr lang="sk-SK" dirty="0"/>
              <a:t> </a:t>
            </a:r>
            <a:r>
              <a:rPr lang="sk-SK" dirty="0" err="1"/>
              <a:t>turbulent</a:t>
            </a:r>
            <a:r>
              <a:rPr lang="sk-SK" dirty="0"/>
              <a:t> </a:t>
            </a:r>
            <a:r>
              <a:rPr lang="sk-SK" dirty="0" err="1"/>
              <a:t>blood</a:t>
            </a:r>
            <a:r>
              <a:rPr lang="sk-SK" dirty="0"/>
              <a:t> </a:t>
            </a:r>
            <a:r>
              <a:rPr lang="sk-SK" dirty="0" err="1"/>
              <a:t>flow</a:t>
            </a:r>
            <a:endParaRPr lang="sk-SK" dirty="0"/>
          </a:p>
          <a:p>
            <a:pPr marL="0" indent="0">
              <a:buNone/>
            </a:pPr>
            <a:r>
              <a:rPr lang="sk-SK" u="sng" dirty="0" err="1"/>
              <a:t>Characteristics</a:t>
            </a:r>
            <a:endParaRPr lang="sk-SK" u="sng" dirty="0"/>
          </a:p>
          <a:p>
            <a:pPr indent="484188"/>
            <a:r>
              <a:rPr lang="sk-SK" dirty="0" err="1"/>
              <a:t>Systolic</a:t>
            </a:r>
            <a:r>
              <a:rPr lang="sk-SK" dirty="0"/>
              <a:t>/</a:t>
            </a:r>
            <a:r>
              <a:rPr lang="sk-SK" dirty="0" err="1"/>
              <a:t>diastolic</a:t>
            </a:r>
            <a:r>
              <a:rPr lang="sk-SK" dirty="0"/>
              <a:t>/</a:t>
            </a:r>
            <a:r>
              <a:rPr lang="sk-SK" dirty="0" err="1"/>
              <a:t>continuous</a:t>
            </a:r>
            <a:endParaRPr lang="sk-SK" dirty="0"/>
          </a:p>
          <a:p>
            <a:pPr indent="484188"/>
            <a:r>
              <a:rPr lang="sk-SK" dirty="0" err="1"/>
              <a:t>Punctum</a:t>
            </a:r>
            <a:r>
              <a:rPr lang="sk-SK" dirty="0"/>
              <a:t> maximum</a:t>
            </a:r>
          </a:p>
          <a:p>
            <a:pPr indent="484188"/>
            <a:r>
              <a:rPr lang="sk-SK" dirty="0" err="1"/>
              <a:t>Intensity</a:t>
            </a:r>
            <a:r>
              <a:rPr lang="sk-SK" dirty="0"/>
              <a:t> (1-6 </a:t>
            </a:r>
            <a:r>
              <a:rPr lang="sk-SK" dirty="0" err="1"/>
              <a:t>Levine</a:t>
            </a:r>
            <a:r>
              <a:rPr lang="sk-SK" dirty="0"/>
              <a:t> </a:t>
            </a:r>
            <a:r>
              <a:rPr lang="sk-SK" dirty="0" err="1"/>
              <a:t>scale</a:t>
            </a:r>
            <a:r>
              <a:rPr lang="sk-SK" dirty="0"/>
              <a:t>)</a:t>
            </a:r>
          </a:p>
          <a:p>
            <a:pPr indent="484188"/>
            <a:r>
              <a:rPr lang="sk-SK" dirty="0" err="1"/>
              <a:t>Propagation</a:t>
            </a:r>
            <a:r>
              <a:rPr lang="sk-SK" dirty="0"/>
              <a:t> (</a:t>
            </a:r>
            <a:r>
              <a:rPr lang="sk-SK" dirty="0" err="1"/>
              <a:t>direction</a:t>
            </a:r>
            <a:r>
              <a:rPr lang="sk-SK" dirty="0"/>
              <a:t> of </a:t>
            </a:r>
            <a:r>
              <a:rPr lang="sk-SK" dirty="0" err="1"/>
              <a:t>blood</a:t>
            </a:r>
            <a:r>
              <a:rPr lang="sk-SK" dirty="0"/>
              <a:t> </a:t>
            </a:r>
            <a:r>
              <a:rPr lang="sk-SK" dirty="0" err="1"/>
              <a:t>flow</a:t>
            </a:r>
            <a:r>
              <a:rPr lang="sk-SK" dirty="0"/>
              <a:t>)</a:t>
            </a:r>
          </a:p>
          <a:p>
            <a:pPr indent="484188"/>
            <a:r>
              <a:rPr lang="sk-SK" dirty="0" err="1"/>
              <a:t>Thrill</a:t>
            </a:r>
            <a:r>
              <a:rPr lang="sk-SK" dirty="0"/>
              <a:t> (</a:t>
            </a:r>
            <a:r>
              <a:rPr lang="sk-SK" dirty="0" err="1"/>
              <a:t>yes</a:t>
            </a:r>
            <a:r>
              <a:rPr lang="sk-SK" dirty="0"/>
              <a:t>/no)</a:t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05088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070049-DF31-41D1-B539-B6B88C61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Murmur types that are clinically relevant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FFB40F-18EF-4EF4-94F0-9CF240652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k-SK" dirty="0" err="1">
                <a:solidFill>
                  <a:srgbClr val="FF0000"/>
                </a:solidFill>
              </a:rPr>
              <a:t>Structural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heart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disease</a:t>
            </a:r>
            <a:r>
              <a:rPr lang="sk-SK" dirty="0">
                <a:solidFill>
                  <a:srgbClr val="FF0000"/>
                </a:solidFill>
              </a:rPr>
              <a:t> (</a:t>
            </a:r>
            <a:r>
              <a:rPr lang="en-US" dirty="0">
                <a:solidFill>
                  <a:srgbClr val="FF0000"/>
                </a:solidFill>
              </a:rPr>
              <a:t>&lt;1</a:t>
            </a:r>
            <a:r>
              <a:rPr lang="sk-SK" dirty="0">
                <a:solidFill>
                  <a:srgbClr val="FF0000"/>
                </a:solidFill>
              </a:rPr>
              <a:t>% </a:t>
            </a:r>
            <a:r>
              <a:rPr lang="sk-SK" dirty="0" err="1">
                <a:solidFill>
                  <a:srgbClr val="FF0000"/>
                </a:solidFill>
              </a:rPr>
              <a:t>children</a:t>
            </a:r>
            <a:r>
              <a:rPr lang="sk-SK" dirty="0">
                <a:solidFill>
                  <a:srgbClr val="FF0000"/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err="1">
                <a:solidFill>
                  <a:srgbClr val="00B050"/>
                </a:solidFill>
              </a:rPr>
              <a:t>Innocent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heart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murmur</a:t>
            </a:r>
            <a:r>
              <a:rPr lang="sk-SK" dirty="0">
                <a:solidFill>
                  <a:srgbClr val="00B050"/>
                </a:solidFill>
              </a:rPr>
              <a:t> (50% </a:t>
            </a:r>
            <a:r>
              <a:rPr lang="sk-SK" dirty="0" err="1">
                <a:solidFill>
                  <a:srgbClr val="00B050"/>
                </a:solidFill>
              </a:rPr>
              <a:t>children</a:t>
            </a:r>
            <a:r>
              <a:rPr lang="sk-SK" dirty="0">
                <a:solidFill>
                  <a:srgbClr val="00B050"/>
                </a:solidFill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sk-SK" dirty="0" err="1">
                <a:solidFill>
                  <a:srgbClr val="00B050"/>
                </a:solidFill>
              </a:rPr>
              <a:t>Left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ventricular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tendon</a:t>
            </a:r>
            <a:r>
              <a:rPr lang="sk-SK" dirty="0">
                <a:solidFill>
                  <a:srgbClr val="00B050"/>
                </a:solidFill>
              </a:rPr>
              <a:t> (10% </a:t>
            </a:r>
            <a:r>
              <a:rPr lang="sk-SK" dirty="0" err="1">
                <a:solidFill>
                  <a:srgbClr val="00B050"/>
                </a:solidFill>
              </a:rPr>
              <a:t>children</a:t>
            </a:r>
            <a:r>
              <a:rPr lang="sk-SK" dirty="0">
                <a:solidFill>
                  <a:srgbClr val="00B050"/>
                </a:solidFill>
              </a:rPr>
              <a:t>)</a:t>
            </a:r>
            <a:endParaRPr lang="en-US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dirty="0"/>
              <a:t>-&gt; ECHO</a:t>
            </a:r>
            <a:endParaRPr lang="sk-SK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0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DE26C1-7A4A-4C2B-9EF4-82E874B6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>
                <a:solidFill>
                  <a:srgbClr val="FF0000"/>
                </a:solidFill>
              </a:rPr>
              <a:t>Structural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heart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 err="1">
                <a:solidFill>
                  <a:srgbClr val="FF0000"/>
                </a:solidFill>
              </a:rPr>
              <a:t>disease</a:t>
            </a:r>
            <a:r>
              <a:rPr lang="sk-SK" dirty="0">
                <a:solidFill>
                  <a:srgbClr val="FF0000"/>
                </a:solidFill>
              </a:rPr>
              <a:t> (</a:t>
            </a:r>
            <a:r>
              <a:rPr lang="en-US" dirty="0">
                <a:solidFill>
                  <a:srgbClr val="FF0000"/>
                </a:solidFill>
              </a:rPr>
              <a:t>&lt;1</a:t>
            </a:r>
            <a:r>
              <a:rPr lang="sk-SK" dirty="0">
                <a:solidFill>
                  <a:srgbClr val="FF0000"/>
                </a:solidFill>
              </a:rPr>
              <a:t>% </a:t>
            </a:r>
            <a:r>
              <a:rPr lang="sk-SK" dirty="0" err="1">
                <a:solidFill>
                  <a:srgbClr val="FF0000"/>
                </a:solidFill>
              </a:rPr>
              <a:t>children</a:t>
            </a:r>
            <a:r>
              <a:rPr lang="sk-SK" dirty="0">
                <a:solidFill>
                  <a:srgbClr val="FF0000"/>
                </a:solidFill>
              </a:rPr>
              <a:t>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66866C5-D081-4AF7-AE53-B5A71B663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err="1"/>
              <a:t>Congenital</a:t>
            </a:r>
            <a:r>
              <a:rPr lang="sk-SK" b="1" dirty="0"/>
              <a:t> </a:t>
            </a:r>
            <a:r>
              <a:rPr lang="sk-SK" b="1" dirty="0" err="1"/>
              <a:t>heart</a:t>
            </a:r>
            <a:r>
              <a:rPr lang="sk-SK" b="1" dirty="0"/>
              <a:t> </a:t>
            </a:r>
            <a:r>
              <a:rPr lang="sk-SK" b="1" dirty="0" err="1"/>
              <a:t>disease</a:t>
            </a:r>
            <a:r>
              <a:rPr lang="en-US" b="1" dirty="0"/>
              <a:t> </a:t>
            </a:r>
            <a:r>
              <a:rPr lang="sk-SK" b="1" dirty="0"/>
              <a:t>(VSD, PDA, </a:t>
            </a:r>
            <a:r>
              <a:rPr lang="sk-SK" b="1" dirty="0" err="1"/>
              <a:t>CoA</a:t>
            </a:r>
            <a:r>
              <a:rPr lang="sk-SK" b="1" dirty="0"/>
              <a:t>,...)</a:t>
            </a:r>
          </a:p>
          <a:p>
            <a:r>
              <a:rPr lang="sk-SK" b="1" dirty="0" err="1"/>
              <a:t>Hypertrophic</a:t>
            </a:r>
            <a:r>
              <a:rPr lang="sk-SK" b="1" dirty="0"/>
              <a:t> </a:t>
            </a:r>
            <a:r>
              <a:rPr lang="sk-SK" b="1" dirty="0" err="1"/>
              <a:t>cardiomyopathy</a:t>
            </a:r>
            <a:r>
              <a:rPr lang="sk-SK" b="1" dirty="0"/>
              <a:t> </a:t>
            </a:r>
            <a:r>
              <a:rPr lang="sk-SK" b="1" dirty="0" err="1"/>
              <a:t>with</a:t>
            </a:r>
            <a:r>
              <a:rPr lang="sk-SK" b="1" dirty="0"/>
              <a:t> </a:t>
            </a:r>
            <a:r>
              <a:rPr lang="sk-SK" b="1" dirty="0" err="1"/>
              <a:t>obstruction</a:t>
            </a:r>
            <a:endParaRPr lang="sk-SK" b="1" dirty="0"/>
          </a:p>
          <a:p>
            <a:r>
              <a:rPr lang="sk-SK" dirty="0" err="1"/>
              <a:t>Heart</a:t>
            </a:r>
            <a:r>
              <a:rPr lang="sk-SK" dirty="0"/>
              <a:t> tumor</a:t>
            </a:r>
          </a:p>
          <a:p>
            <a:r>
              <a:rPr lang="sk-SK" dirty="0" err="1"/>
              <a:t>Endocarditis</a:t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4238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F32384-8587-457C-95B8-A7E9E6B2B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A31D90-7A4A-4298-A571-59BB9F18C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76D1135E-A10D-4D9E-904D-AF48DE18F2FD}"/>
              </a:ext>
            </a:extLst>
          </p:cNvPr>
          <p:cNvSpPr/>
          <p:nvPr/>
        </p:nvSpPr>
        <p:spPr>
          <a:xfrm>
            <a:off x="8114902" y="6148596"/>
            <a:ext cx="32388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/>
              <a:t>https://my.clevelandclinic.org</a:t>
            </a:r>
          </a:p>
        </p:txBody>
      </p:sp>
      <p:pic>
        <p:nvPicPr>
          <p:cNvPr id="1026" name="Picture 2" descr="Illustration of hypertrophic cardiomyopathy causing thickened heart muscle.">
            <a:extLst>
              <a:ext uri="{FF2B5EF4-FFF2-40B4-BE49-F238E27FC236}">
                <a16:creationId xmlns:a16="http://schemas.microsoft.com/office/drawing/2014/main" id="{309EEC5E-1DF1-4EA8-BE4A-19BF5BA55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368" y="0"/>
            <a:ext cx="5254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88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5083A2-C87A-4F5D-870F-6B5F3AB04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 err="1">
                <a:solidFill>
                  <a:srgbClr val="00B050"/>
                </a:solidFill>
              </a:rPr>
              <a:t>Innocent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murmur</a:t>
            </a:r>
            <a:r>
              <a:rPr lang="sk-SK" dirty="0">
                <a:solidFill>
                  <a:srgbClr val="00B050"/>
                </a:solidFill>
              </a:rPr>
              <a:t> (50% </a:t>
            </a:r>
            <a:r>
              <a:rPr lang="sk-SK" dirty="0" err="1">
                <a:solidFill>
                  <a:srgbClr val="00B050"/>
                </a:solidFill>
              </a:rPr>
              <a:t>children</a:t>
            </a:r>
            <a:r>
              <a:rPr lang="sk-SK" dirty="0">
                <a:solidFill>
                  <a:srgbClr val="00B050"/>
                </a:solidFill>
              </a:rPr>
              <a:t>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8583B09-6BEF-4904-90C7-18C305B33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92500" lnSpcReduction="10000"/>
          </a:bodyPr>
          <a:lstStyle/>
          <a:p>
            <a:r>
              <a:rPr lang="sk-SK" dirty="0" err="1">
                <a:solidFill>
                  <a:srgbClr val="00B050"/>
                </a:solidFill>
              </a:rPr>
              <a:t>Other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names</a:t>
            </a:r>
            <a:r>
              <a:rPr lang="sk-SK" dirty="0">
                <a:solidFill>
                  <a:srgbClr val="00B050"/>
                </a:solidFill>
              </a:rPr>
              <a:t>: </a:t>
            </a:r>
            <a:r>
              <a:rPr lang="sk-SK" dirty="0" err="1">
                <a:solidFill>
                  <a:srgbClr val="00B050"/>
                </a:solidFill>
              </a:rPr>
              <a:t>functional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murmur</a:t>
            </a:r>
            <a:r>
              <a:rPr lang="sk-SK" dirty="0">
                <a:solidFill>
                  <a:srgbClr val="00B050"/>
                </a:solidFill>
              </a:rPr>
              <a:t>, </a:t>
            </a:r>
            <a:r>
              <a:rPr lang="sk-SK" dirty="0" err="1">
                <a:solidFill>
                  <a:srgbClr val="00B050"/>
                </a:solidFill>
              </a:rPr>
              <a:t>benign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murmur</a:t>
            </a:r>
            <a:endParaRPr lang="sk-SK" dirty="0">
              <a:solidFill>
                <a:srgbClr val="00B050"/>
              </a:solidFill>
            </a:endParaRPr>
          </a:p>
          <a:p>
            <a:r>
              <a:rPr lang="sk-SK" dirty="0" err="1">
                <a:solidFill>
                  <a:srgbClr val="00B050"/>
                </a:solidFill>
              </a:rPr>
              <a:t>Normal</a:t>
            </a:r>
            <a:r>
              <a:rPr lang="sk-SK" dirty="0">
                <a:solidFill>
                  <a:srgbClr val="00B050"/>
                </a:solidFill>
              </a:rPr>
              <a:t> ECHO = </a:t>
            </a:r>
            <a:r>
              <a:rPr lang="sk-SK" dirty="0" err="1">
                <a:solidFill>
                  <a:srgbClr val="00B050"/>
                </a:solidFill>
              </a:rPr>
              <a:t>healthy</a:t>
            </a:r>
            <a:r>
              <a:rPr lang="sk-SK" dirty="0">
                <a:solidFill>
                  <a:srgbClr val="00B050"/>
                </a:solidFill>
              </a:rPr>
              <a:t> person</a:t>
            </a:r>
          </a:p>
          <a:p>
            <a:endParaRPr lang="sk-SK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sk-SK" u="sng" dirty="0" err="1"/>
              <a:t>Characteristics</a:t>
            </a:r>
            <a:endParaRPr lang="sk-SK" u="sng" dirty="0"/>
          </a:p>
          <a:p>
            <a:pPr indent="484188"/>
            <a:r>
              <a:rPr lang="sk-SK" dirty="0" err="1"/>
              <a:t>Low</a:t>
            </a:r>
            <a:r>
              <a:rPr lang="sk-SK" dirty="0"/>
              <a:t> </a:t>
            </a:r>
            <a:r>
              <a:rPr lang="sk-SK" dirty="0" err="1"/>
              <a:t>intensity</a:t>
            </a:r>
            <a:r>
              <a:rPr lang="sk-SK" dirty="0"/>
              <a:t> (1-3)</a:t>
            </a:r>
          </a:p>
          <a:p>
            <a:pPr indent="484188"/>
            <a:r>
              <a:rPr lang="sk-SK" dirty="0" err="1"/>
              <a:t>Systolic</a:t>
            </a:r>
            <a:endParaRPr lang="sk-SK" dirty="0"/>
          </a:p>
          <a:p>
            <a:pPr indent="484188"/>
            <a:r>
              <a:rPr lang="sk-SK" dirty="0" err="1"/>
              <a:t>Changes</a:t>
            </a:r>
            <a:r>
              <a:rPr lang="sk-SK" dirty="0"/>
              <a:t> </a:t>
            </a:r>
            <a:r>
              <a:rPr lang="sk-SK" dirty="0" err="1"/>
              <a:t>according</a:t>
            </a:r>
            <a:r>
              <a:rPr lang="sk-SK" dirty="0"/>
              <a:t> to body </a:t>
            </a:r>
            <a:r>
              <a:rPr lang="sk-SK" dirty="0" err="1"/>
              <a:t>stance</a:t>
            </a:r>
            <a:endParaRPr lang="sk-SK" dirty="0"/>
          </a:p>
          <a:p>
            <a:pPr indent="484188"/>
            <a:r>
              <a:rPr lang="en-GB" dirty="0"/>
              <a:t>Disappears after puberty</a:t>
            </a:r>
          </a:p>
          <a:p>
            <a:pPr indent="484188"/>
            <a:r>
              <a:rPr lang="sk-SK" dirty="0" err="1"/>
              <a:t>Normal</a:t>
            </a:r>
            <a:r>
              <a:rPr lang="sk-SK" dirty="0"/>
              <a:t> ECHO</a:t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90557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F86351-C8E5-41BF-902D-A3DADDCC2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sk-SK" dirty="0" err="1">
                <a:solidFill>
                  <a:srgbClr val="00B050"/>
                </a:solidFill>
              </a:rPr>
              <a:t>Left</a:t>
            </a:r>
            <a:r>
              <a:rPr lang="sk-SK" dirty="0">
                <a:solidFill>
                  <a:srgbClr val="00B050"/>
                </a:solidFill>
              </a:rPr>
              <a:t> </a:t>
            </a:r>
            <a:r>
              <a:rPr lang="sk-SK" dirty="0" err="1">
                <a:solidFill>
                  <a:srgbClr val="00B050"/>
                </a:solidFill>
              </a:rPr>
              <a:t>ventricular</a:t>
            </a:r>
            <a:r>
              <a:rPr lang="sk-SK" dirty="0">
                <a:solidFill>
                  <a:srgbClr val="00B050"/>
                </a:solidFill>
              </a:rPr>
              <a:t> (</a:t>
            </a:r>
            <a:r>
              <a:rPr lang="sk-SK" dirty="0" err="1">
                <a:solidFill>
                  <a:srgbClr val="00B050"/>
                </a:solidFill>
              </a:rPr>
              <a:t>false</a:t>
            </a:r>
            <a:r>
              <a:rPr lang="sk-SK" dirty="0">
                <a:solidFill>
                  <a:srgbClr val="00B050"/>
                </a:solidFill>
              </a:rPr>
              <a:t>)</a:t>
            </a:r>
            <a:r>
              <a:rPr lang="sk-SK" dirty="0" err="1">
                <a:solidFill>
                  <a:srgbClr val="00B050"/>
                </a:solidFill>
              </a:rPr>
              <a:t>tendon</a:t>
            </a:r>
            <a:r>
              <a:rPr lang="sk-SK" dirty="0">
                <a:solidFill>
                  <a:srgbClr val="00B050"/>
                </a:solidFill>
              </a:rPr>
              <a:t> (10% </a:t>
            </a:r>
            <a:r>
              <a:rPr lang="sk-SK" dirty="0" err="1">
                <a:solidFill>
                  <a:srgbClr val="00B050"/>
                </a:solidFill>
              </a:rPr>
              <a:t>children</a:t>
            </a:r>
            <a:r>
              <a:rPr lang="sk-SK" dirty="0">
                <a:solidFill>
                  <a:srgbClr val="00B050"/>
                </a:solidFill>
              </a:rPr>
              <a:t>)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1497DDA-9EEE-4805-9C08-E68373793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351338"/>
          </a:xfrm>
        </p:spPr>
        <p:txBody>
          <a:bodyPr/>
          <a:lstStyle/>
          <a:p>
            <a:r>
              <a:rPr lang="sk-SK" dirty="0" err="1">
                <a:solidFill>
                  <a:srgbClr val="00B050"/>
                </a:solidFill>
              </a:rPr>
              <a:t>Benign</a:t>
            </a:r>
            <a:r>
              <a:rPr lang="sk-SK" dirty="0">
                <a:solidFill>
                  <a:srgbClr val="00B050"/>
                </a:solidFill>
              </a:rPr>
              <a:t> ECHO </a:t>
            </a:r>
            <a:r>
              <a:rPr lang="sk-SK" dirty="0" err="1">
                <a:solidFill>
                  <a:srgbClr val="00B050"/>
                </a:solidFill>
              </a:rPr>
              <a:t>diagnosis</a:t>
            </a:r>
            <a:r>
              <a:rPr lang="sk-SK" dirty="0">
                <a:solidFill>
                  <a:srgbClr val="00B050"/>
                </a:solidFill>
              </a:rPr>
              <a:t> = </a:t>
            </a:r>
            <a:r>
              <a:rPr lang="sk-SK" dirty="0" err="1">
                <a:solidFill>
                  <a:srgbClr val="00B050"/>
                </a:solidFill>
              </a:rPr>
              <a:t>healthy</a:t>
            </a:r>
            <a:r>
              <a:rPr lang="sk-SK" dirty="0">
                <a:solidFill>
                  <a:srgbClr val="00B050"/>
                </a:solidFill>
              </a:rPr>
              <a:t> person</a:t>
            </a:r>
            <a:endParaRPr lang="sk-SK" dirty="0"/>
          </a:p>
        </p:txBody>
      </p:sp>
      <p:pic>
        <p:nvPicPr>
          <p:cNvPr id="2050" name="Picture 2" descr="https://multimedia.elsevier.es/PublicationsMultimediaV1/item/multimedia/S1885585714004642:gr4.jpeg?xkr=ue/ImdikoIMrsJoerZ+w99KBUZDJuFlLjKo5clFAJaBzV3lXurjotj++nFCAYF1Nd9PGxDtl86eeObYuxNzwWkRqmhoedp86ZGtRqymFtXlEM7QYTL8COeQvq4j1qXJpLJT4/iUdmqKeXoo3LCkmlrWjXf3yPsRbVWHPU6pJ1oK7Fk8j8xJjvOfik4wBXfC6XCWHZRrzE53udWV5dtCzFwF09OWi4q8JugRLOiixkAEVWDnhz6+DuVzK3RWmVZTXhVGRjEwG3tn3v3I3xOXf/KZC32Lr434VzCc7YpF+0RY=">
            <a:extLst>
              <a:ext uri="{FF2B5EF4-FFF2-40B4-BE49-F238E27FC236}">
                <a16:creationId xmlns:a16="http://schemas.microsoft.com/office/drawing/2014/main" id="{E5C66E1D-9AF4-40BC-AC37-3D895BC6C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36" y="1815582"/>
            <a:ext cx="5184648" cy="503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6A52E65B-FA0A-4B38-877B-339864385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723" y="963631"/>
            <a:ext cx="3380160" cy="2619258"/>
          </a:xfrm>
          <a:prstGeom prst="rect">
            <a:avLst/>
          </a:prstGeom>
        </p:spPr>
      </p:pic>
      <p:sp>
        <p:nvSpPr>
          <p:cNvPr id="7" name="Obdĺžnik 6">
            <a:extLst>
              <a:ext uri="{FF2B5EF4-FFF2-40B4-BE49-F238E27FC236}">
                <a16:creationId xmlns:a16="http://schemas.microsoft.com/office/drawing/2014/main" id="{4F07CDBD-7B6D-4767-B5EC-7B75C0D5C34E}"/>
              </a:ext>
            </a:extLst>
          </p:cNvPr>
          <p:cNvSpPr/>
          <p:nvPr/>
        </p:nvSpPr>
        <p:spPr>
          <a:xfrm>
            <a:off x="7459723" y="3535090"/>
            <a:ext cx="36441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400" dirty="0"/>
              <a:t>https://doi.org/10.1016/j.echo.2013.03.005</a:t>
            </a:r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6C842C5E-6C33-49A8-A3D5-F82DEDA853D7}"/>
              </a:ext>
            </a:extLst>
          </p:cNvPr>
          <p:cNvSpPr/>
          <p:nvPr/>
        </p:nvSpPr>
        <p:spPr>
          <a:xfrm>
            <a:off x="6729601" y="6316918"/>
            <a:ext cx="5104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1200" dirty="0">
                <a:latin typeface="proxima-nova"/>
              </a:rPr>
              <a:t>Med J </a:t>
            </a:r>
            <a:r>
              <a:rPr lang="sk-SK" sz="1200" dirty="0" err="1">
                <a:latin typeface="proxima-nova"/>
              </a:rPr>
              <a:t>Aust</a:t>
            </a:r>
            <a:r>
              <a:rPr lang="sk-SK" sz="1200" dirty="0">
                <a:latin typeface="proxima-nova"/>
              </a:rPr>
              <a:t> 2007; 187 (10): 591. || </a:t>
            </a:r>
            <a:r>
              <a:rPr lang="sk-SK" sz="1200" dirty="0" err="1">
                <a:latin typeface="proxima-nova"/>
              </a:rPr>
              <a:t>doi</a:t>
            </a:r>
            <a:r>
              <a:rPr lang="sk-SK" sz="1200" dirty="0">
                <a:latin typeface="proxima-nova"/>
              </a:rPr>
              <a:t>: 10.5694/j.1326-5377.2007.tb01426.x</a:t>
            </a:r>
            <a:endParaRPr lang="sk-SK" sz="1200" dirty="0"/>
          </a:p>
        </p:txBody>
      </p:sp>
      <p:pic>
        <p:nvPicPr>
          <p:cNvPr id="2054" name="Picture 6" descr="Arrhythmogenic left ventricular false tendon | The Medical Journal of  Australia">
            <a:extLst>
              <a:ext uri="{FF2B5EF4-FFF2-40B4-BE49-F238E27FC236}">
                <a16:creationId xmlns:a16="http://schemas.microsoft.com/office/drawing/2014/main" id="{77AE25FB-9965-4933-848B-B8F60DA78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051" y="3842867"/>
            <a:ext cx="3676608" cy="247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4339763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209</Words>
  <Application>Microsoft Office PowerPoint</Application>
  <PresentationFormat>Širokouhlá</PresentationFormat>
  <Paragraphs>38</Paragraphs>
  <Slides>7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proxima-nova</vt:lpstr>
      <vt:lpstr>Motív balíka Office</vt:lpstr>
      <vt:lpstr>Heart murmurs</vt:lpstr>
      <vt:lpstr>Propedeutics</vt:lpstr>
      <vt:lpstr>Murmur types that are clinically relevant</vt:lpstr>
      <vt:lpstr>Structural heart disease (&lt;1% children)</vt:lpstr>
      <vt:lpstr>Prezentácia programu PowerPoint</vt:lpstr>
      <vt:lpstr>Innocent murmur (50% children)</vt:lpstr>
      <vt:lpstr>Left ventricular (false)tendon (10% children)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murmurs</dc:title>
  <dc:creator>Bjeloševič Marko MUDr.</dc:creator>
  <cp:lastModifiedBy>Bjeloševič Marko MUDr. PhD.</cp:lastModifiedBy>
  <cp:revision>36</cp:revision>
  <dcterms:created xsi:type="dcterms:W3CDTF">2023-03-23T09:46:06Z</dcterms:created>
  <dcterms:modified xsi:type="dcterms:W3CDTF">2023-05-04T10:25:32Z</dcterms:modified>
</cp:coreProperties>
</file>