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handoutMasterIdLst>
    <p:handoutMasterId r:id="rId5"/>
  </p:handoutMasterIdLst>
  <p:sldIdLst>
    <p:sldId id="258" r:id="rId2"/>
    <p:sldId id="260" r:id="rId3"/>
  </p:sldIdLst>
  <p:sldSz cx="21386800" cy="30279975"/>
  <p:notesSz cx="6858000" cy="9947275"/>
  <p:defaultTextStyle>
    <a:defPPr>
      <a:defRPr lang="sk-SK"/>
    </a:defPPr>
    <a:lvl1pPr algn="l" rtl="0" fontAlgn="base">
      <a:spcBef>
        <a:spcPct val="0"/>
      </a:spcBef>
      <a:spcAft>
        <a:spcPct val="0"/>
      </a:spcAft>
      <a:defRPr sz="5800" kern="1200">
        <a:solidFill>
          <a:schemeClr val="tx1"/>
        </a:solidFill>
        <a:latin typeface="Arial" charset="0"/>
        <a:ea typeface="+mn-ea"/>
        <a:cs typeface="+mn-cs"/>
      </a:defRPr>
    </a:lvl1pPr>
    <a:lvl2pPr marL="457200" algn="l" rtl="0" fontAlgn="base">
      <a:spcBef>
        <a:spcPct val="0"/>
      </a:spcBef>
      <a:spcAft>
        <a:spcPct val="0"/>
      </a:spcAft>
      <a:defRPr sz="5800" kern="1200">
        <a:solidFill>
          <a:schemeClr val="tx1"/>
        </a:solidFill>
        <a:latin typeface="Arial" charset="0"/>
        <a:ea typeface="+mn-ea"/>
        <a:cs typeface="+mn-cs"/>
      </a:defRPr>
    </a:lvl2pPr>
    <a:lvl3pPr marL="914400" algn="l" rtl="0" fontAlgn="base">
      <a:spcBef>
        <a:spcPct val="0"/>
      </a:spcBef>
      <a:spcAft>
        <a:spcPct val="0"/>
      </a:spcAft>
      <a:defRPr sz="5800" kern="1200">
        <a:solidFill>
          <a:schemeClr val="tx1"/>
        </a:solidFill>
        <a:latin typeface="Arial" charset="0"/>
        <a:ea typeface="+mn-ea"/>
        <a:cs typeface="+mn-cs"/>
      </a:defRPr>
    </a:lvl3pPr>
    <a:lvl4pPr marL="1371600" algn="l" rtl="0" fontAlgn="base">
      <a:spcBef>
        <a:spcPct val="0"/>
      </a:spcBef>
      <a:spcAft>
        <a:spcPct val="0"/>
      </a:spcAft>
      <a:defRPr sz="5800" kern="1200">
        <a:solidFill>
          <a:schemeClr val="tx1"/>
        </a:solidFill>
        <a:latin typeface="Arial" charset="0"/>
        <a:ea typeface="+mn-ea"/>
        <a:cs typeface="+mn-cs"/>
      </a:defRPr>
    </a:lvl4pPr>
    <a:lvl5pPr marL="1828800" algn="l" rtl="0" fontAlgn="base">
      <a:spcBef>
        <a:spcPct val="0"/>
      </a:spcBef>
      <a:spcAft>
        <a:spcPct val="0"/>
      </a:spcAft>
      <a:defRPr sz="5800" kern="1200">
        <a:solidFill>
          <a:schemeClr val="tx1"/>
        </a:solidFill>
        <a:latin typeface="Arial" charset="0"/>
        <a:ea typeface="+mn-ea"/>
        <a:cs typeface="+mn-cs"/>
      </a:defRPr>
    </a:lvl5pPr>
    <a:lvl6pPr marL="2286000" algn="l" defTabSz="914400" rtl="0" eaLnBrk="1" latinLnBrk="0" hangingPunct="1">
      <a:defRPr sz="5800" kern="1200">
        <a:solidFill>
          <a:schemeClr val="tx1"/>
        </a:solidFill>
        <a:latin typeface="Arial" charset="0"/>
        <a:ea typeface="+mn-ea"/>
        <a:cs typeface="+mn-cs"/>
      </a:defRPr>
    </a:lvl6pPr>
    <a:lvl7pPr marL="2743200" algn="l" defTabSz="914400" rtl="0" eaLnBrk="1" latinLnBrk="0" hangingPunct="1">
      <a:defRPr sz="5800" kern="1200">
        <a:solidFill>
          <a:schemeClr val="tx1"/>
        </a:solidFill>
        <a:latin typeface="Arial" charset="0"/>
        <a:ea typeface="+mn-ea"/>
        <a:cs typeface="+mn-cs"/>
      </a:defRPr>
    </a:lvl7pPr>
    <a:lvl8pPr marL="3200400" algn="l" defTabSz="914400" rtl="0" eaLnBrk="1" latinLnBrk="0" hangingPunct="1">
      <a:defRPr sz="5800" kern="1200">
        <a:solidFill>
          <a:schemeClr val="tx1"/>
        </a:solidFill>
        <a:latin typeface="Arial" charset="0"/>
        <a:ea typeface="+mn-ea"/>
        <a:cs typeface="+mn-cs"/>
      </a:defRPr>
    </a:lvl8pPr>
    <a:lvl9pPr marL="3657600" algn="l" defTabSz="914400" rtl="0" eaLnBrk="1" latinLnBrk="0" hangingPunct="1">
      <a:defRPr sz="58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a:srgbClr val="6600CC"/>
    <a:srgbClr val="9900CC"/>
    <a:srgbClr val="CC6600"/>
    <a:srgbClr val="669900"/>
    <a:srgbClr val="663300"/>
    <a:srgbClr val="FFFF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91" autoAdjust="0"/>
    <p:restoredTop sz="94743" autoAdjust="0"/>
  </p:normalViewPr>
  <p:slideViewPr>
    <p:cSldViewPr>
      <p:cViewPr>
        <p:scale>
          <a:sx n="60" d="100"/>
          <a:sy n="60" d="100"/>
        </p:scale>
        <p:origin x="-366" y="-120"/>
      </p:cViewPr>
      <p:guideLst>
        <p:guide orient="horz" pos="9537"/>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zuzana.balazsiova\Desktop\&#269;l&#225;nky\priprav%20stud.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txPr>
              <a:bodyPr/>
              <a:lstStyle/>
              <a:p>
                <a:pPr>
                  <a:defRPr sz="2600" b="1">
                    <a:solidFill>
                      <a:schemeClr val="bg1"/>
                    </a:solidFill>
                  </a:defRPr>
                </a:pPr>
                <a:endParaRPr lang="sk-SK"/>
              </a:p>
            </c:txPr>
            <c:dLblPos val="bestFit"/>
            <c:showLegendKey val="0"/>
            <c:showVal val="1"/>
            <c:showCatName val="0"/>
            <c:showSerName val="0"/>
            <c:showPercent val="0"/>
            <c:showBubbleSize val="0"/>
            <c:showLeaderLines val="1"/>
          </c:dLbls>
          <c:cat>
            <c:strRef>
              <c:f>dáta!$AI$14:$AI$17</c:f>
              <c:strCache>
                <c:ptCount val="4"/>
                <c:pt idx="0">
                  <c:v>protection of vision, hearing and ergonomy</c:v>
                </c:pt>
                <c:pt idx="1">
                  <c:v>safety of work with electricity</c:v>
                </c:pt>
                <c:pt idx="2">
                  <c:v>protection of computer</c:v>
                </c:pt>
                <c:pt idx="3">
                  <c:v>occupational hygiene, fire protection</c:v>
                </c:pt>
              </c:strCache>
            </c:strRef>
          </c:cat>
          <c:val>
            <c:numRef>
              <c:f>dáta!$AN$14:$AN$17</c:f>
              <c:numCache>
                <c:formatCode>General</c:formatCode>
                <c:ptCount val="4"/>
                <c:pt idx="0">
                  <c:v>119</c:v>
                </c:pt>
                <c:pt idx="1">
                  <c:v>69</c:v>
                </c:pt>
                <c:pt idx="2">
                  <c:v>50</c:v>
                </c:pt>
                <c:pt idx="3">
                  <c:v>22</c:v>
                </c:pt>
              </c:numCache>
            </c:numRef>
          </c:val>
        </c:ser>
        <c:dLbls>
          <c:dLblPos val="bestFit"/>
          <c:showLegendKey val="0"/>
          <c:showVal val="1"/>
          <c:showCatName val="0"/>
          <c:showSerName val="0"/>
          <c:showPercent val="0"/>
          <c:showBubbleSize val="0"/>
          <c:showLeaderLines val="1"/>
        </c:dLbls>
        <c:firstSliceAng val="0"/>
      </c:pieChart>
    </c:plotArea>
    <c:legend>
      <c:legendPos val="r"/>
      <c:layout>
        <c:manualLayout>
          <c:xMode val="edge"/>
          <c:yMode val="edge"/>
          <c:x val="0.6531298434964421"/>
          <c:y val="6.5835916060412183E-2"/>
          <c:w val="0.30350065839679014"/>
          <c:h val="0.83791966920661431"/>
        </c:manualLayout>
      </c:layout>
      <c:overlay val="0"/>
      <c:txPr>
        <a:bodyPr/>
        <a:lstStyle/>
        <a:p>
          <a:pPr>
            <a:defRPr sz="2600"/>
          </a:pPr>
          <a:endParaRPr lang="sk-SK"/>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'dáta+vyhodnot8'!$BR$6</c:f>
              <c:strCache>
                <c:ptCount val="1"/>
                <c:pt idx="0">
                  <c:v>men</c:v>
                </c:pt>
              </c:strCache>
            </c:strRef>
          </c:tx>
          <c:spPr>
            <a:solidFill>
              <a:srgbClr val="0099CC"/>
            </a:solidFill>
          </c:spPr>
          <c:invertIfNegative val="0"/>
          <c:cat>
            <c:strRef>
              <c:f>'dáta+vyhodnot8'!$BQ$7:$BQ$12</c:f>
              <c:strCache>
                <c:ptCount val="6"/>
                <c:pt idx="0">
                  <c:v>duration of comp.work</c:v>
                </c:pt>
                <c:pt idx="1">
                  <c:v>body position</c:v>
                </c:pt>
                <c:pt idx="2">
                  <c:v>workplace illumination</c:v>
                </c:pt>
                <c:pt idx="3">
                  <c:v>other vision protect.</c:v>
                </c:pt>
                <c:pt idx="4">
                  <c:v>hearing protect.</c:v>
                </c:pt>
                <c:pt idx="5">
                  <c:v>computer position</c:v>
                </c:pt>
              </c:strCache>
            </c:strRef>
          </c:cat>
          <c:val>
            <c:numRef>
              <c:f>'dáta+vyhodnot8'!$BR$7:$BR$12</c:f>
              <c:numCache>
                <c:formatCode>0%</c:formatCode>
                <c:ptCount val="6"/>
                <c:pt idx="0">
                  <c:v>0.29268292682926828</c:v>
                </c:pt>
                <c:pt idx="1">
                  <c:v>0.48780487804878048</c:v>
                </c:pt>
                <c:pt idx="2">
                  <c:v>9.7560975609756101E-2</c:v>
                </c:pt>
                <c:pt idx="3">
                  <c:v>9.7560975609756101E-2</c:v>
                </c:pt>
                <c:pt idx="4">
                  <c:v>0</c:v>
                </c:pt>
                <c:pt idx="5">
                  <c:v>2.4390243902439025E-2</c:v>
                </c:pt>
              </c:numCache>
            </c:numRef>
          </c:val>
        </c:ser>
        <c:ser>
          <c:idx val="1"/>
          <c:order val="1"/>
          <c:tx>
            <c:strRef>
              <c:f>'dáta+vyhodnot8'!$BS$6</c:f>
              <c:strCache>
                <c:ptCount val="1"/>
                <c:pt idx="0">
                  <c:v>women</c:v>
                </c:pt>
              </c:strCache>
            </c:strRef>
          </c:tx>
          <c:spPr>
            <a:solidFill>
              <a:srgbClr val="FF0000"/>
            </a:solidFill>
          </c:spPr>
          <c:invertIfNegative val="0"/>
          <c:cat>
            <c:strRef>
              <c:f>'dáta+vyhodnot8'!$BQ$7:$BQ$12</c:f>
              <c:strCache>
                <c:ptCount val="6"/>
                <c:pt idx="0">
                  <c:v>duration of comp.work</c:v>
                </c:pt>
                <c:pt idx="1">
                  <c:v>body position</c:v>
                </c:pt>
                <c:pt idx="2">
                  <c:v>workplace illumination</c:v>
                </c:pt>
                <c:pt idx="3">
                  <c:v>other vision protect.</c:v>
                </c:pt>
                <c:pt idx="4">
                  <c:v>hearing protect.</c:v>
                </c:pt>
                <c:pt idx="5">
                  <c:v>computer position</c:v>
                </c:pt>
              </c:strCache>
            </c:strRef>
          </c:cat>
          <c:val>
            <c:numRef>
              <c:f>'dáta+vyhodnot8'!$BS$7:$BS$12</c:f>
              <c:numCache>
                <c:formatCode>0%</c:formatCode>
                <c:ptCount val="6"/>
                <c:pt idx="0">
                  <c:v>0.32051282051282054</c:v>
                </c:pt>
                <c:pt idx="1">
                  <c:v>0.47435897435897434</c:v>
                </c:pt>
                <c:pt idx="2">
                  <c:v>6.4102564102564097E-2</c:v>
                </c:pt>
                <c:pt idx="3">
                  <c:v>8.9743589743589744E-2</c:v>
                </c:pt>
                <c:pt idx="4">
                  <c:v>1.282051282051282E-2</c:v>
                </c:pt>
                <c:pt idx="5">
                  <c:v>3.8461538461538464E-2</c:v>
                </c:pt>
              </c:numCache>
            </c:numRef>
          </c:val>
        </c:ser>
        <c:dLbls>
          <c:showLegendKey val="0"/>
          <c:showVal val="0"/>
          <c:showCatName val="0"/>
          <c:showSerName val="0"/>
          <c:showPercent val="0"/>
          <c:showBubbleSize val="0"/>
        </c:dLbls>
        <c:gapWidth val="150"/>
        <c:shape val="cylinder"/>
        <c:axId val="161814016"/>
        <c:axId val="162195136"/>
        <c:axId val="0"/>
      </c:bar3DChart>
      <c:catAx>
        <c:axId val="161814016"/>
        <c:scaling>
          <c:orientation val="minMax"/>
        </c:scaling>
        <c:delete val="0"/>
        <c:axPos val="b"/>
        <c:majorTickMark val="out"/>
        <c:minorTickMark val="none"/>
        <c:tickLblPos val="nextTo"/>
        <c:txPr>
          <a:bodyPr/>
          <a:lstStyle/>
          <a:p>
            <a:pPr>
              <a:defRPr sz="1600" kern="0" baseline="0"/>
            </a:pPr>
            <a:endParaRPr lang="sk-SK"/>
          </a:p>
        </c:txPr>
        <c:crossAx val="162195136"/>
        <c:crosses val="autoZero"/>
        <c:auto val="1"/>
        <c:lblAlgn val="ctr"/>
        <c:lblOffset val="100"/>
        <c:noMultiLvlLbl val="0"/>
      </c:catAx>
      <c:valAx>
        <c:axId val="162195136"/>
        <c:scaling>
          <c:orientation val="minMax"/>
        </c:scaling>
        <c:delete val="0"/>
        <c:axPos val="l"/>
        <c:majorGridlines/>
        <c:title>
          <c:tx>
            <c:rich>
              <a:bodyPr rot="-5400000" vert="horz"/>
              <a:lstStyle/>
              <a:p>
                <a:pPr>
                  <a:defRPr sz="1600"/>
                </a:pPr>
                <a:r>
                  <a:rPr lang="en-US" sz="1600"/>
                  <a:t>Frequency of notions</a:t>
                </a:r>
              </a:p>
            </c:rich>
          </c:tx>
          <c:layout/>
          <c:overlay val="0"/>
        </c:title>
        <c:numFmt formatCode="0%" sourceLinked="1"/>
        <c:majorTickMark val="out"/>
        <c:minorTickMark val="none"/>
        <c:tickLblPos val="nextTo"/>
        <c:txPr>
          <a:bodyPr/>
          <a:lstStyle/>
          <a:p>
            <a:pPr>
              <a:defRPr sz="1600"/>
            </a:pPr>
            <a:endParaRPr lang="sk-SK"/>
          </a:p>
        </c:txPr>
        <c:crossAx val="161814016"/>
        <c:crosses val="autoZero"/>
        <c:crossBetween val="between"/>
        <c:majorUnit val="0.1"/>
      </c:valAx>
    </c:plotArea>
    <c:legend>
      <c:legendPos val="r"/>
      <c:layout>
        <c:manualLayout>
          <c:xMode val="edge"/>
          <c:yMode val="edge"/>
          <c:x val="0.73942435667586603"/>
          <c:y val="0.3850992364598585"/>
          <c:w val="0.15493981791495531"/>
          <c:h val="0.11916571879983726"/>
        </c:manualLayout>
      </c:layout>
      <c:overlay val="0"/>
      <c:txPr>
        <a:bodyPr/>
        <a:lstStyle/>
        <a:p>
          <a:pPr>
            <a:defRPr sz="1600"/>
          </a:pPr>
          <a:endParaRPr lang="sk-SK"/>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771528112493977"/>
          <c:y val="4.3526936800826435E-2"/>
          <c:w val="0.7899922801389575"/>
          <c:h val="0.80516146009412448"/>
        </c:manualLayout>
      </c:layout>
      <c:bar3DChart>
        <c:barDir val="col"/>
        <c:grouping val="clustered"/>
        <c:varyColors val="0"/>
        <c:ser>
          <c:idx val="0"/>
          <c:order val="0"/>
          <c:tx>
            <c:strRef>
              <c:f>'dáta+vyhodnot8'!$BR$6</c:f>
              <c:strCache>
                <c:ptCount val="1"/>
                <c:pt idx="0">
                  <c:v>men</c:v>
                </c:pt>
              </c:strCache>
            </c:strRef>
          </c:tx>
          <c:spPr>
            <a:solidFill>
              <a:srgbClr val="0099CC"/>
            </a:solidFill>
          </c:spPr>
          <c:invertIfNegative val="0"/>
          <c:cat>
            <c:strRef>
              <c:f>'dáta+vyhodnot8'!$BQ$21:$BQ$25</c:f>
              <c:strCache>
                <c:ptCount val="5"/>
                <c:pt idx="0">
                  <c:v>work with electric. equipment</c:v>
                </c:pt>
                <c:pt idx="1">
                  <c:v>avoid contact with liquids</c:v>
                </c:pt>
                <c:pt idx="2">
                  <c:v>connecting to electric.circuit</c:v>
                </c:pt>
                <c:pt idx="3">
                  <c:v>switch off during storm/at night</c:v>
                </c:pt>
                <c:pt idx="4">
                  <c:v>checking  before turning</c:v>
                </c:pt>
              </c:strCache>
            </c:strRef>
          </c:cat>
          <c:val>
            <c:numRef>
              <c:f>'dáta+vyhodnot8'!$BR$21:$BR$25</c:f>
              <c:numCache>
                <c:formatCode>0%</c:formatCode>
                <c:ptCount val="5"/>
                <c:pt idx="0">
                  <c:v>0.15384615384615385</c:v>
                </c:pt>
                <c:pt idx="1">
                  <c:v>0.30769230769230771</c:v>
                </c:pt>
                <c:pt idx="2">
                  <c:v>0.38461538461538464</c:v>
                </c:pt>
                <c:pt idx="3">
                  <c:v>0.11538461538461539</c:v>
                </c:pt>
                <c:pt idx="4">
                  <c:v>3.8461538461538464E-2</c:v>
                </c:pt>
              </c:numCache>
            </c:numRef>
          </c:val>
        </c:ser>
        <c:ser>
          <c:idx val="1"/>
          <c:order val="1"/>
          <c:tx>
            <c:strRef>
              <c:f>'dáta+vyhodnot8'!$BS$6</c:f>
              <c:strCache>
                <c:ptCount val="1"/>
                <c:pt idx="0">
                  <c:v>women</c:v>
                </c:pt>
              </c:strCache>
            </c:strRef>
          </c:tx>
          <c:spPr>
            <a:solidFill>
              <a:srgbClr val="FF0000"/>
            </a:solidFill>
          </c:spPr>
          <c:invertIfNegative val="0"/>
          <c:cat>
            <c:strRef>
              <c:f>'dáta+vyhodnot8'!$BQ$21:$BQ$25</c:f>
              <c:strCache>
                <c:ptCount val="5"/>
                <c:pt idx="0">
                  <c:v>work with electric. equipment</c:v>
                </c:pt>
                <c:pt idx="1">
                  <c:v>avoid contact with liquids</c:v>
                </c:pt>
                <c:pt idx="2">
                  <c:v>connecting to electric.circuit</c:v>
                </c:pt>
                <c:pt idx="3">
                  <c:v>switch off during storm/at night</c:v>
                </c:pt>
                <c:pt idx="4">
                  <c:v>checking  before turning</c:v>
                </c:pt>
              </c:strCache>
            </c:strRef>
          </c:cat>
          <c:val>
            <c:numRef>
              <c:f>'dáta+vyhodnot8'!$BS$21:$BS$25</c:f>
              <c:numCache>
                <c:formatCode>0%</c:formatCode>
                <c:ptCount val="5"/>
                <c:pt idx="0">
                  <c:v>0.13953488372093023</c:v>
                </c:pt>
                <c:pt idx="1">
                  <c:v>0.16279069767441862</c:v>
                </c:pt>
                <c:pt idx="2">
                  <c:v>0.44186046511627908</c:v>
                </c:pt>
                <c:pt idx="3">
                  <c:v>0.20930232558139536</c:v>
                </c:pt>
                <c:pt idx="4">
                  <c:v>4.6511627906976744E-2</c:v>
                </c:pt>
              </c:numCache>
            </c:numRef>
          </c:val>
        </c:ser>
        <c:dLbls>
          <c:showLegendKey val="0"/>
          <c:showVal val="0"/>
          <c:showCatName val="0"/>
          <c:showSerName val="0"/>
          <c:showPercent val="0"/>
          <c:showBubbleSize val="0"/>
        </c:dLbls>
        <c:gapWidth val="150"/>
        <c:shape val="cylinder"/>
        <c:axId val="161815040"/>
        <c:axId val="162196864"/>
        <c:axId val="0"/>
      </c:bar3DChart>
      <c:catAx>
        <c:axId val="161815040"/>
        <c:scaling>
          <c:orientation val="minMax"/>
        </c:scaling>
        <c:delete val="0"/>
        <c:axPos val="b"/>
        <c:majorTickMark val="out"/>
        <c:minorTickMark val="none"/>
        <c:tickLblPos val="nextTo"/>
        <c:txPr>
          <a:bodyPr/>
          <a:lstStyle/>
          <a:p>
            <a:pPr>
              <a:defRPr sz="1600"/>
            </a:pPr>
            <a:endParaRPr lang="sk-SK"/>
          </a:p>
        </c:txPr>
        <c:crossAx val="162196864"/>
        <c:crosses val="autoZero"/>
        <c:auto val="1"/>
        <c:lblAlgn val="ctr"/>
        <c:lblOffset val="100"/>
        <c:noMultiLvlLbl val="0"/>
      </c:catAx>
      <c:valAx>
        <c:axId val="162196864"/>
        <c:scaling>
          <c:orientation val="minMax"/>
        </c:scaling>
        <c:delete val="0"/>
        <c:axPos val="l"/>
        <c:majorGridlines/>
        <c:title>
          <c:tx>
            <c:rich>
              <a:bodyPr rot="-5400000" vert="horz"/>
              <a:lstStyle/>
              <a:p>
                <a:pPr>
                  <a:defRPr sz="1600"/>
                </a:pPr>
                <a:r>
                  <a:rPr lang="en-US" sz="1600"/>
                  <a:t>Frequency of notions</a:t>
                </a:r>
              </a:p>
            </c:rich>
          </c:tx>
          <c:layout/>
          <c:overlay val="0"/>
        </c:title>
        <c:numFmt formatCode="0%" sourceLinked="1"/>
        <c:majorTickMark val="out"/>
        <c:minorTickMark val="none"/>
        <c:tickLblPos val="nextTo"/>
        <c:txPr>
          <a:bodyPr/>
          <a:lstStyle/>
          <a:p>
            <a:pPr>
              <a:defRPr sz="1600"/>
            </a:pPr>
            <a:endParaRPr lang="sk-SK"/>
          </a:p>
        </c:txPr>
        <c:crossAx val="161815040"/>
        <c:crosses val="autoZero"/>
        <c:crossBetween val="between"/>
        <c:majorUnit val="0.1"/>
      </c:valAx>
    </c:plotArea>
    <c:legend>
      <c:legendPos val="r"/>
      <c:layout>
        <c:manualLayout>
          <c:xMode val="edge"/>
          <c:yMode val="edge"/>
          <c:x val="0.77055003009945833"/>
          <c:y val="0.3788801350550145"/>
          <c:w val="0.14944141005461903"/>
          <c:h val="0.1089293690362345"/>
        </c:manualLayout>
      </c:layout>
      <c:overlay val="0"/>
      <c:txPr>
        <a:bodyPr/>
        <a:lstStyle/>
        <a:p>
          <a:pPr>
            <a:defRPr sz="1600"/>
          </a:pPr>
          <a:endParaRPr lang="sk-SK"/>
        </a:p>
      </c:txPr>
    </c:legend>
    <c:plotVisOnly val="1"/>
    <c:dispBlanksAs val="gap"/>
    <c:showDLblsOverMax val="0"/>
  </c:chart>
  <c:txPr>
    <a:bodyPr/>
    <a:lstStyle/>
    <a:p>
      <a:pPr>
        <a:defRPr lang="en-GB" noProof="0"/>
      </a:pPr>
      <a:endParaRPr lang="sk-SK"/>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9305745717769039E-2"/>
          <c:y val="3.1959922097819893E-2"/>
          <c:w val="0.8801448376943497"/>
          <c:h val="0.73844111247736433"/>
        </c:manualLayout>
      </c:layout>
      <c:bar3DChart>
        <c:barDir val="col"/>
        <c:grouping val="clustered"/>
        <c:varyColors val="0"/>
        <c:ser>
          <c:idx val="0"/>
          <c:order val="0"/>
          <c:tx>
            <c:strRef>
              <c:f>'dáta+vyhodnot8'!$BR$6</c:f>
              <c:strCache>
                <c:ptCount val="1"/>
                <c:pt idx="0">
                  <c:v>men</c:v>
                </c:pt>
              </c:strCache>
            </c:strRef>
          </c:tx>
          <c:spPr>
            <a:solidFill>
              <a:srgbClr val="0099CC"/>
            </a:solidFill>
          </c:spPr>
          <c:invertIfNegative val="0"/>
          <c:cat>
            <c:strRef>
              <c:f>'dáta+vyhodnot8'!$BQ$35:$BQ$40</c:f>
              <c:strCache>
                <c:ptCount val="6"/>
                <c:pt idx="0">
                  <c:v>don´t eat, drink</c:v>
                </c:pt>
                <c:pt idx="1">
                  <c:v>reading the manual</c:v>
                </c:pt>
                <c:pt idx="2">
                  <c:v>data protection (software)</c:v>
                </c:pt>
                <c:pt idx="3">
                  <c:v>protect.against mechan. damage </c:v>
                </c:pt>
                <c:pt idx="4">
                  <c:v>using authorised service</c:v>
                </c:pt>
                <c:pt idx="5">
                  <c:v>warranty tracking</c:v>
                </c:pt>
              </c:strCache>
            </c:strRef>
          </c:cat>
          <c:val>
            <c:numRef>
              <c:f>'dáta+vyhodnot8'!$BR$35:$BR$40</c:f>
              <c:numCache>
                <c:formatCode>0%</c:formatCode>
                <c:ptCount val="6"/>
                <c:pt idx="0">
                  <c:v>0.45</c:v>
                </c:pt>
                <c:pt idx="1">
                  <c:v>0.2</c:v>
                </c:pt>
                <c:pt idx="2">
                  <c:v>0.3</c:v>
                </c:pt>
                <c:pt idx="3">
                  <c:v>0.05</c:v>
                </c:pt>
                <c:pt idx="4">
                  <c:v>0</c:v>
                </c:pt>
                <c:pt idx="5">
                  <c:v>0</c:v>
                </c:pt>
              </c:numCache>
            </c:numRef>
          </c:val>
        </c:ser>
        <c:ser>
          <c:idx val="1"/>
          <c:order val="1"/>
          <c:tx>
            <c:strRef>
              <c:f>'dáta+vyhodnot8'!$BS$6</c:f>
              <c:strCache>
                <c:ptCount val="1"/>
                <c:pt idx="0">
                  <c:v>women</c:v>
                </c:pt>
              </c:strCache>
            </c:strRef>
          </c:tx>
          <c:spPr>
            <a:solidFill>
              <a:srgbClr val="FF0000"/>
            </a:solidFill>
          </c:spPr>
          <c:invertIfNegative val="0"/>
          <c:cat>
            <c:strRef>
              <c:f>'dáta+vyhodnot8'!$BQ$35:$BQ$40</c:f>
              <c:strCache>
                <c:ptCount val="6"/>
                <c:pt idx="0">
                  <c:v>don´t eat, drink</c:v>
                </c:pt>
                <c:pt idx="1">
                  <c:v>reading the manual</c:v>
                </c:pt>
                <c:pt idx="2">
                  <c:v>data protection (software)</c:v>
                </c:pt>
                <c:pt idx="3">
                  <c:v>protect.against mechan. damage </c:v>
                </c:pt>
                <c:pt idx="4">
                  <c:v>using authorised service</c:v>
                </c:pt>
                <c:pt idx="5">
                  <c:v>warranty tracking</c:v>
                </c:pt>
              </c:strCache>
            </c:strRef>
          </c:cat>
          <c:val>
            <c:numRef>
              <c:f>'dáta+vyhodnot8'!$BS$7:$BS$12</c:f>
              <c:numCache>
                <c:formatCode>0%</c:formatCode>
                <c:ptCount val="6"/>
                <c:pt idx="0">
                  <c:v>0.32051282051282054</c:v>
                </c:pt>
                <c:pt idx="1">
                  <c:v>0.47435897435897434</c:v>
                </c:pt>
                <c:pt idx="2">
                  <c:v>6.4102564102564097E-2</c:v>
                </c:pt>
                <c:pt idx="3">
                  <c:v>8.9743589743589744E-2</c:v>
                </c:pt>
                <c:pt idx="4">
                  <c:v>1.282051282051282E-2</c:v>
                </c:pt>
                <c:pt idx="5">
                  <c:v>3.8461538461538464E-2</c:v>
                </c:pt>
              </c:numCache>
            </c:numRef>
          </c:val>
        </c:ser>
        <c:dLbls>
          <c:showLegendKey val="0"/>
          <c:showVal val="0"/>
          <c:showCatName val="0"/>
          <c:showSerName val="0"/>
          <c:showPercent val="0"/>
          <c:showBubbleSize val="0"/>
        </c:dLbls>
        <c:gapWidth val="150"/>
        <c:shape val="cylinder"/>
        <c:axId val="163275264"/>
        <c:axId val="162198592"/>
        <c:axId val="0"/>
      </c:bar3DChart>
      <c:catAx>
        <c:axId val="163275264"/>
        <c:scaling>
          <c:orientation val="minMax"/>
        </c:scaling>
        <c:delete val="0"/>
        <c:axPos val="b"/>
        <c:majorTickMark val="out"/>
        <c:minorTickMark val="none"/>
        <c:tickLblPos val="nextTo"/>
        <c:txPr>
          <a:bodyPr/>
          <a:lstStyle/>
          <a:p>
            <a:pPr>
              <a:defRPr sz="1500" kern="0" baseline="0"/>
            </a:pPr>
            <a:endParaRPr lang="sk-SK"/>
          </a:p>
        </c:txPr>
        <c:crossAx val="162198592"/>
        <c:crosses val="autoZero"/>
        <c:auto val="1"/>
        <c:lblAlgn val="ctr"/>
        <c:lblOffset val="100"/>
        <c:noMultiLvlLbl val="0"/>
      </c:catAx>
      <c:valAx>
        <c:axId val="162198592"/>
        <c:scaling>
          <c:orientation val="minMax"/>
        </c:scaling>
        <c:delete val="0"/>
        <c:axPos val="l"/>
        <c:majorGridlines/>
        <c:title>
          <c:tx>
            <c:rich>
              <a:bodyPr rot="-5400000" vert="horz"/>
              <a:lstStyle/>
              <a:p>
                <a:pPr>
                  <a:defRPr sz="1600"/>
                </a:pPr>
                <a:r>
                  <a:rPr lang="en-US" sz="1600"/>
                  <a:t>Frequency of notion</a:t>
                </a:r>
                <a:r>
                  <a:rPr lang="sk-SK" sz="1600"/>
                  <a:t>s </a:t>
                </a:r>
                <a:endParaRPr lang="en-US" sz="1600"/>
              </a:p>
            </c:rich>
          </c:tx>
          <c:layout>
            <c:manualLayout>
              <c:xMode val="edge"/>
              <c:yMode val="edge"/>
              <c:x val="1.953013126023128E-2"/>
              <c:y val="0.28456017777006498"/>
            </c:manualLayout>
          </c:layout>
          <c:overlay val="0"/>
        </c:title>
        <c:numFmt formatCode="0%" sourceLinked="1"/>
        <c:majorTickMark val="out"/>
        <c:minorTickMark val="none"/>
        <c:tickLblPos val="nextTo"/>
        <c:txPr>
          <a:bodyPr/>
          <a:lstStyle/>
          <a:p>
            <a:pPr>
              <a:defRPr sz="1600"/>
            </a:pPr>
            <a:endParaRPr lang="sk-SK"/>
          </a:p>
        </c:txPr>
        <c:crossAx val="163275264"/>
        <c:crosses val="autoZero"/>
        <c:crossBetween val="between"/>
        <c:majorUnit val="0.1"/>
      </c:valAx>
    </c:plotArea>
    <c:legend>
      <c:legendPos val="r"/>
      <c:layout>
        <c:manualLayout>
          <c:xMode val="edge"/>
          <c:yMode val="edge"/>
          <c:x val="0.74534133113961876"/>
          <c:y val="0.36288639820090418"/>
          <c:w val="0.17608737014201184"/>
          <c:h val="9.7192689184405864E-2"/>
        </c:manualLayout>
      </c:layout>
      <c:overlay val="0"/>
      <c:txPr>
        <a:bodyPr/>
        <a:lstStyle/>
        <a:p>
          <a:pPr>
            <a:defRPr sz="1600"/>
          </a:pPr>
          <a:endParaRPr lang="sk-SK"/>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ideWall>
    <c:backWall>
      <c:thickness val="0"/>
    </c:backWall>
    <c:plotArea>
      <c:layout>
        <c:manualLayout>
          <c:layoutTarget val="inner"/>
          <c:xMode val="edge"/>
          <c:yMode val="edge"/>
          <c:x val="5.3539269483285259E-2"/>
          <c:y val="0"/>
          <c:w val="0.85273447883055531"/>
          <c:h val="1"/>
        </c:manualLayout>
      </c:layout>
      <c:pie3DChart>
        <c:varyColors val="1"/>
        <c:ser>
          <c:idx val="0"/>
          <c:order val="0"/>
          <c:dPt>
            <c:idx val="0"/>
            <c:bubble3D val="0"/>
            <c:spPr>
              <a:solidFill>
                <a:srgbClr val="0070C0"/>
              </a:solidFill>
            </c:spPr>
          </c:dPt>
          <c:dPt>
            <c:idx val="1"/>
            <c:bubble3D val="0"/>
            <c:spPr>
              <a:solidFill>
                <a:srgbClr val="669900"/>
              </a:solidFill>
            </c:spPr>
          </c:dPt>
          <c:dPt>
            <c:idx val="2"/>
            <c:bubble3D val="0"/>
            <c:spPr>
              <a:solidFill>
                <a:srgbClr val="CC6600"/>
              </a:solidFill>
            </c:spPr>
          </c:dPt>
          <c:dPt>
            <c:idx val="3"/>
            <c:bubble3D val="0"/>
            <c:spPr>
              <a:solidFill>
                <a:srgbClr val="6600CC"/>
              </a:solidFill>
            </c:spPr>
          </c:dPt>
          <c:dLbls>
            <c:dLbl>
              <c:idx val="0"/>
              <c:layout>
                <c:manualLayout>
                  <c:x val="-0.20591463696588758"/>
                  <c:y val="-0.12428180328448354"/>
                </c:manualLayout>
              </c:layout>
              <c:dLblPos val="bestFit"/>
              <c:showLegendKey val="0"/>
              <c:showVal val="1"/>
              <c:showCatName val="0"/>
              <c:showSerName val="0"/>
              <c:showPercent val="0"/>
              <c:showBubbleSize val="0"/>
            </c:dLbl>
            <c:dLbl>
              <c:idx val="1"/>
              <c:layout>
                <c:manualLayout>
                  <c:x val="0.22064015228226819"/>
                  <c:y val="-0.14799602443162882"/>
                </c:manualLayout>
              </c:layout>
              <c:dLblPos val="bestFit"/>
              <c:showLegendKey val="0"/>
              <c:showVal val="1"/>
              <c:showCatName val="0"/>
              <c:showSerName val="0"/>
              <c:showPercent val="0"/>
              <c:showBubbleSize val="0"/>
            </c:dLbl>
            <c:dLbl>
              <c:idx val="2"/>
              <c:layout>
                <c:manualLayout>
                  <c:x val="0.15545469179680169"/>
                  <c:y val="3.0144535708153675E-2"/>
                </c:manualLayout>
              </c:layout>
              <c:dLblPos val="bestFit"/>
              <c:showLegendKey val="0"/>
              <c:showVal val="1"/>
              <c:showCatName val="0"/>
              <c:showSerName val="0"/>
              <c:showPercent val="0"/>
              <c:showBubbleSize val="0"/>
            </c:dLbl>
            <c:dLbl>
              <c:idx val="3"/>
              <c:layout>
                <c:manualLayout>
                  <c:x val="-2.612095363079615E-2"/>
                  <c:y val="6.9720034995625541E-2"/>
                </c:manualLayout>
              </c:layout>
              <c:dLblPos val="bestFit"/>
              <c:showLegendKey val="0"/>
              <c:showVal val="1"/>
              <c:showCatName val="0"/>
              <c:showSerName val="0"/>
              <c:showPercent val="0"/>
              <c:showBubbleSize val="0"/>
            </c:dLbl>
            <c:txPr>
              <a:bodyPr/>
              <a:lstStyle/>
              <a:p>
                <a:pPr>
                  <a:defRPr sz="2000" b="1">
                    <a:solidFill>
                      <a:schemeClr val="bg1"/>
                    </a:solidFill>
                  </a:defRPr>
                </a:pPr>
                <a:endParaRPr lang="sk-SK"/>
              </a:p>
            </c:txPr>
            <c:dLblPos val="bestFit"/>
            <c:showLegendKey val="0"/>
            <c:showVal val="1"/>
            <c:showCatName val="0"/>
            <c:showSerName val="0"/>
            <c:showPercent val="0"/>
            <c:showBubbleSize val="0"/>
            <c:showLeaderLines val="1"/>
          </c:dLbls>
          <c:cat>
            <c:strRef>
              <c:f>'dáta+vyhodnot8'!$AI$14:$AI$17</c:f>
              <c:strCache>
                <c:ptCount val="4"/>
                <c:pt idx="0">
                  <c:v>protection of vision, hearing and ergonomy</c:v>
                </c:pt>
                <c:pt idx="1">
                  <c:v>safety of work with electricity</c:v>
                </c:pt>
                <c:pt idx="2">
                  <c:v>protection of computer</c:v>
                </c:pt>
                <c:pt idx="3">
                  <c:v>occupational hygiene, fire protection</c:v>
                </c:pt>
              </c:strCache>
            </c:strRef>
          </c:cat>
          <c:val>
            <c:numRef>
              <c:f>'dáta+vyhodnot8'!$AN$14:$AN$17</c:f>
              <c:numCache>
                <c:formatCode>General</c:formatCode>
                <c:ptCount val="4"/>
                <c:pt idx="0">
                  <c:v>119</c:v>
                </c:pt>
                <c:pt idx="1">
                  <c:v>69</c:v>
                </c:pt>
                <c:pt idx="2">
                  <c:v>50</c:v>
                </c:pt>
                <c:pt idx="3">
                  <c:v>22</c:v>
                </c:pt>
              </c:numCache>
            </c:numRef>
          </c:val>
        </c:ser>
        <c:dLbls>
          <c:dLblPos val="bestFit"/>
          <c:showLegendKey val="0"/>
          <c:showVal val="1"/>
          <c:showCatName val="0"/>
          <c:showSerName val="0"/>
          <c:showPercent val="0"/>
          <c:showBubbleSize val="0"/>
          <c:showLeaderLines val="1"/>
        </c:dLbls>
      </c:pie3DChart>
    </c:plotArea>
    <c:legend>
      <c:legendPos val="b"/>
      <c:layout>
        <c:manualLayout>
          <c:xMode val="edge"/>
          <c:yMode val="edge"/>
          <c:x val="1.8978521445943102E-4"/>
          <c:y val="0.75150772388926479"/>
          <c:w val="0.54065028219724875"/>
          <c:h val="0.2224377215662906"/>
        </c:manualLayout>
      </c:layout>
      <c:overlay val="0"/>
      <c:txPr>
        <a:bodyPr/>
        <a:lstStyle/>
        <a:p>
          <a:pPr>
            <a:defRPr sz="1800"/>
          </a:pPr>
          <a:endParaRPr lang="sk-SK"/>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978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sk-SK"/>
          </a:p>
        </p:txBody>
      </p:sp>
      <p:sp>
        <p:nvSpPr>
          <p:cNvPr id="5123" name="Rectangle 3"/>
          <p:cNvSpPr>
            <a:spLocks noGrp="1" noChangeArrowheads="1"/>
          </p:cNvSpPr>
          <p:nvPr>
            <p:ph type="dt" sz="quarter" idx="1"/>
          </p:nvPr>
        </p:nvSpPr>
        <p:spPr bwMode="auto">
          <a:xfrm>
            <a:off x="3884613" y="0"/>
            <a:ext cx="2971800" cy="4978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sk-SK"/>
          </a:p>
        </p:txBody>
      </p:sp>
      <p:sp>
        <p:nvSpPr>
          <p:cNvPr id="5124" name="Rectangle 4"/>
          <p:cNvSpPr>
            <a:spLocks noGrp="1" noChangeArrowheads="1"/>
          </p:cNvSpPr>
          <p:nvPr>
            <p:ph type="ftr" sz="quarter" idx="2"/>
          </p:nvPr>
        </p:nvSpPr>
        <p:spPr bwMode="auto">
          <a:xfrm>
            <a:off x="0" y="9447803"/>
            <a:ext cx="2971800" cy="49785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sk-SK"/>
          </a:p>
        </p:txBody>
      </p:sp>
      <p:sp>
        <p:nvSpPr>
          <p:cNvPr id="5125" name="Rectangle 5"/>
          <p:cNvSpPr>
            <a:spLocks noGrp="1" noChangeArrowheads="1"/>
          </p:cNvSpPr>
          <p:nvPr>
            <p:ph type="sldNum" sz="quarter" idx="3"/>
          </p:nvPr>
        </p:nvSpPr>
        <p:spPr bwMode="auto">
          <a:xfrm>
            <a:off x="3884613" y="9447803"/>
            <a:ext cx="2971800" cy="49785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CF5330E-9A5B-4475-8141-D133AE3FEA34}" type="slidenum">
              <a:rPr lang="sk-SK"/>
              <a:pPr/>
              <a:t>‹#›</a:t>
            </a:fld>
            <a:endParaRPr lang="sk-SK"/>
          </a:p>
        </p:txBody>
      </p:sp>
    </p:spTree>
    <p:extLst>
      <p:ext uri="{BB962C8B-B14F-4D97-AF65-F5344CB8AC3E}">
        <p14:creationId xmlns:p14="http://schemas.microsoft.com/office/powerpoint/2010/main" val="1259547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978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sk-SK"/>
          </a:p>
        </p:txBody>
      </p:sp>
      <p:sp>
        <p:nvSpPr>
          <p:cNvPr id="10243" name="Rectangle 3"/>
          <p:cNvSpPr>
            <a:spLocks noGrp="1" noChangeArrowheads="1"/>
          </p:cNvSpPr>
          <p:nvPr>
            <p:ph type="dt" idx="1"/>
          </p:nvPr>
        </p:nvSpPr>
        <p:spPr bwMode="auto">
          <a:xfrm>
            <a:off x="3884613" y="0"/>
            <a:ext cx="2971800" cy="4978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sk-SK"/>
          </a:p>
        </p:txBody>
      </p:sp>
      <p:sp>
        <p:nvSpPr>
          <p:cNvPr id="10244" name="Rectangle 4"/>
          <p:cNvSpPr>
            <a:spLocks noGrp="1" noRot="1" noChangeAspect="1" noChangeArrowheads="1" noTextEdit="1"/>
          </p:cNvSpPr>
          <p:nvPr>
            <p:ph type="sldImg" idx="2"/>
          </p:nvPr>
        </p:nvSpPr>
        <p:spPr bwMode="auto">
          <a:xfrm>
            <a:off x="2112963" y="746125"/>
            <a:ext cx="2632075" cy="3729038"/>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685800" y="4725523"/>
            <a:ext cx="5486400" cy="44757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p>
        </p:txBody>
      </p:sp>
      <p:sp>
        <p:nvSpPr>
          <p:cNvPr id="10246" name="Rectangle 6"/>
          <p:cNvSpPr>
            <a:spLocks noGrp="1" noChangeArrowheads="1"/>
          </p:cNvSpPr>
          <p:nvPr>
            <p:ph type="ftr" sz="quarter" idx="4"/>
          </p:nvPr>
        </p:nvSpPr>
        <p:spPr bwMode="auto">
          <a:xfrm>
            <a:off x="0" y="9447803"/>
            <a:ext cx="2971800" cy="49785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sk-SK"/>
          </a:p>
        </p:txBody>
      </p:sp>
      <p:sp>
        <p:nvSpPr>
          <p:cNvPr id="10247" name="Rectangle 7"/>
          <p:cNvSpPr>
            <a:spLocks noGrp="1" noChangeArrowheads="1"/>
          </p:cNvSpPr>
          <p:nvPr>
            <p:ph type="sldNum" sz="quarter" idx="5"/>
          </p:nvPr>
        </p:nvSpPr>
        <p:spPr bwMode="auto">
          <a:xfrm>
            <a:off x="3884613" y="9447803"/>
            <a:ext cx="2971800" cy="49785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47E68BE-2CD1-46C1-A226-B32231114946}" type="slidenum">
              <a:rPr lang="sk-SK"/>
              <a:pPr/>
              <a:t>‹#›</a:t>
            </a:fld>
            <a:endParaRPr lang="sk-SK"/>
          </a:p>
        </p:txBody>
      </p:sp>
    </p:spTree>
    <p:extLst>
      <p:ext uri="{BB962C8B-B14F-4D97-AF65-F5344CB8AC3E}">
        <p14:creationId xmlns:p14="http://schemas.microsoft.com/office/powerpoint/2010/main" val="7438554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9B1F58-FDFB-40AA-A2CF-260F920DBCA0}" type="slidenum">
              <a:rPr lang="sk-SK"/>
              <a:pPr/>
              <a:t>1</a:t>
            </a:fld>
            <a:endParaRPr lang="sk-SK"/>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sk-S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9B1F58-FDFB-40AA-A2CF-260F920DBCA0}" type="slidenum">
              <a:rPr lang="sk-SK"/>
              <a:pPr/>
              <a:t>2</a:t>
            </a:fld>
            <a:endParaRPr lang="sk-SK"/>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sk-S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1603375" y="9405938"/>
            <a:ext cx="18180050" cy="6491287"/>
          </a:xfrm>
        </p:spPr>
        <p:txBody>
          <a:bodyPr/>
          <a:lstStyle/>
          <a:p>
            <a:r>
              <a:rPr lang="sk-SK" smtClean="0"/>
              <a:t>Kliknite sem a upravte štýl predlohy nadpisov.</a:t>
            </a:r>
            <a:endParaRPr lang="sk-SK"/>
          </a:p>
        </p:txBody>
      </p:sp>
      <p:sp>
        <p:nvSpPr>
          <p:cNvPr id="3" name="Podnadpis 2"/>
          <p:cNvSpPr>
            <a:spLocks noGrp="1"/>
          </p:cNvSpPr>
          <p:nvPr>
            <p:ph type="subTitle" idx="1"/>
          </p:nvPr>
        </p:nvSpPr>
        <p:spPr>
          <a:xfrm>
            <a:off x="3208338" y="17159288"/>
            <a:ext cx="14970125" cy="77374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smtClean="0"/>
              <a:t>Kliknite sem a upravte štýl predlohy podnadpisov.</a:t>
            </a:r>
            <a:endParaRPr lang="sk-SK"/>
          </a:p>
        </p:txBody>
      </p:sp>
      <p:sp>
        <p:nvSpPr>
          <p:cNvPr id="4" name="Zástupný symbol dátumu 3"/>
          <p:cNvSpPr>
            <a:spLocks noGrp="1"/>
          </p:cNvSpPr>
          <p:nvPr>
            <p:ph type="dt" sz="half" idx="10"/>
          </p:nvPr>
        </p:nvSpPr>
        <p:spPr/>
        <p:txBody>
          <a:bodyPr/>
          <a:lstStyle>
            <a:lvl1pPr>
              <a:defRPr/>
            </a:lvl1pPr>
          </a:lstStyle>
          <a:p>
            <a:endParaRPr lang="sk-SK"/>
          </a:p>
        </p:txBody>
      </p:sp>
      <p:sp>
        <p:nvSpPr>
          <p:cNvPr id="5" name="Zástupný symbol päty 4"/>
          <p:cNvSpPr>
            <a:spLocks noGrp="1"/>
          </p:cNvSpPr>
          <p:nvPr>
            <p:ph type="ftr" sz="quarter" idx="11"/>
          </p:nvPr>
        </p:nvSpPr>
        <p:spPr/>
        <p:txBody>
          <a:bodyPr/>
          <a:lstStyle>
            <a:lvl1pPr>
              <a:defRPr/>
            </a:lvl1pPr>
          </a:lstStyle>
          <a:p>
            <a:endParaRPr lang="sk-SK"/>
          </a:p>
        </p:txBody>
      </p:sp>
      <p:sp>
        <p:nvSpPr>
          <p:cNvPr id="6" name="Zástupný symbol čísla snímky 5"/>
          <p:cNvSpPr>
            <a:spLocks noGrp="1"/>
          </p:cNvSpPr>
          <p:nvPr>
            <p:ph type="sldNum" sz="quarter" idx="12"/>
          </p:nvPr>
        </p:nvSpPr>
        <p:spPr/>
        <p:txBody>
          <a:bodyPr/>
          <a:lstStyle>
            <a:lvl1pPr>
              <a:defRPr/>
            </a:lvl1pPr>
          </a:lstStyle>
          <a:p>
            <a:fld id="{904BE593-BE2B-4046-8F62-92BEC6563A61}" type="slidenum">
              <a:rPr lang="sk-SK"/>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idx="1"/>
          </p:nvPr>
        </p:nvSpPr>
        <p:spPr/>
        <p:txBody>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lvl1pPr>
              <a:defRPr/>
            </a:lvl1pPr>
          </a:lstStyle>
          <a:p>
            <a:endParaRPr lang="sk-SK"/>
          </a:p>
        </p:txBody>
      </p:sp>
      <p:sp>
        <p:nvSpPr>
          <p:cNvPr id="5" name="Zástupný symbol päty 4"/>
          <p:cNvSpPr>
            <a:spLocks noGrp="1"/>
          </p:cNvSpPr>
          <p:nvPr>
            <p:ph type="ftr" sz="quarter" idx="11"/>
          </p:nvPr>
        </p:nvSpPr>
        <p:spPr/>
        <p:txBody>
          <a:bodyPr/>
          <a:lstStyle>
            <a:lvl1pPr>
              <a:defRPr/>
            </a:lvl1pPr>
          </a:lstStyle>
          <a:p>
            <a:endParaRPr lang="sk-SK"/>
          </a:p>
        </p:txBody>
      </p:sp>
      <p:sp>
        <p:nvSpPr>
          <p:cNvPr id="6" name="Zástupný symbol čísla snímky 5"/>
          <p:cNvSpPr>
            <a:spLocks noGrp="1"/>
          </p:cNvSpPr>
          <p:nvPr>
            <p:ph type="sldNum" sz="quarter" idx="12"/>
          </p:nvPr>
        </p:nvSpPr>
        <p:spPr/>
        <p:txBody>
          <a:bodyPr/>
          <a:lstStyle>
            <a:lvl1pPr>
              <a:defRPr/>
            </a:lvl1pPr>
          </a:lstStyle>
          <a:p>
            <a:fld id="{589BC695-F962-44CF-B54F-29B347ED2467}" type="slidenum">
              <a:rPr lang="sk-SK"/>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1689100" y="19457988"/>
            <a:ext cx="18178463" cy="6013450"/>
          </a:xfrm>
        </p:spPr>
        <p:txBody>
          <a:bodyPr anchor="t"/>
          <a:lstStyle>
            <a:lvl1pPr algn="l">
              <a:defRPr sz="4000" b="1" cap="all"/>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1689100" y="12833350"/>
            <a:ext cx="18178463" cy="66246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smtClean="0"/>
              <a:t>Kliknite sem a upravte štýly predlohy textu.</a:t>
            </a:r>
          </a:p>
        </p:txBody>
      </p:sp>
      <p:sp>
        <p:nvSpPr>
          <p:cNvPr id="4" name="Zástupný symbol dátumu 3"/>
          <p:cNvSpPr>
            <a:spLocks noGrp="1"/>
          </p:cNvSpPr>
          <p:nvPr>
            <p:ph type="dt" sz="half" idx="10"/>
          </p:nvPr>
        </p:nvSpPr>
        <p:spPr/>
        <p:txBody>
          <a:bodyPr/>
          <a:lstStyle>
            <a:lvl1pPr>
              <a:defRPr/>
            </a:lvl1pPr>
          </a:lstStyle>
          <a:p>
            <a:endParaRPr lang="sk-SK"/>
          </a:p>
        </p:txBody>
      </p:sp>
      <p:sp>
        <p:nvSpPr>
          <p:cNvPr id="5" name="Zástupný symbol päty 4"/>
          <p:cNvSpPr>
            <a:spLocks noGrp="1"/>
          </p:cNvSpPr>
          <p:nvPr>
            <p:ph type="ftr" sz="quarter" idx="11"/>
          </p:nvPr>
        </p:nvSpPr>
        <p:spPr/>
        <p:txBody>
          <a:bodyPr/>
          <a:lstStyle>
            <a:lvl1pPr>
              <a:defRPr/>
            </a:lvl1pPr>
          </a:lstStyle>
          <a:p>
            <a:endParaRPr lang="sk-SK"/>
          </a:p>
        </p:txBody>
      </p:sp>
      <p:sp>
        <p:nvSpPr>
          <p:cNvPr id="6" name="Zástupný symbol čísla snímky 5"/>
          <p:cNvSpPr>
            <a:spLocks noGrp="1"/>
          </p:cNvSpPr>
          <p:nvPr>
            <p:ph type="sldNum" sz="quarter" idx="12"/>
          </p:nvPr>
        </p:nvSpPr>
        <p:spPr/>
        <p:txBody>
          <a:bodyPr/>
          <a:lstStyle>
            <a:lvl1pPr>
              <a:defRPr/>
            </a:lvl1pPr>
          </a:lstStyle>
          <a:p>
            <a:fld id="{FDCD0842-0252-493F-B035-E388E5A8A9BF}" type="slidenum">
              <a:rPr lang="sk-SK"/>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sz="half" idx="1"/>
          </p:nvPr>
        </p:nvSpPr>
        <p:spPr>
          <a:xfrm>
            <a:off x="1071563" y="7065963"/>
            <a:ext cx="9545637" cy="1998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10769600" y="7065963"/>
            <a:ext cx="9545638" cy="1998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lvl1pPr>
              <a:defRPr/>
            </a:lvl1pPr>
          </a:lstStyle>
          <a:p>
            <a:endParaRPr lang="sk-SK"/>
          </a:p>
        </p:txBody>
      </p:sp>
      <p:sp>
        <p:nvSpPr>
          <p:cNvPr id="6" name="Zástupný symbol päty 5"/>
          <p:cNvSpPr>
            <a:spLocks noGrp="1"/>
          </p:cNvSpPr>
          <p:nvPr>
            <p:ph type="ftr" sz="quarter" idx="11"/>
          </p:nvPr>
        </p:nvSpPr>
        <p:spPr/>
        <p:txBody>
          <a:bodyPr/>
          <a:lstStyle>
            <a:lvl1pPr>
              <a:defRPr/>
            </a:lvl1pPr>
          </a:lstStyle>
          <a:p>
            <a:endParaRPr lang="sk-SK"/>
          </a:p>
        </p:txBody>
      </p:sp>
      <p:sp>
        <p:nvSpPr>
          <p:cNvPr id="7" name="Zástupný symbol čísla snímky 6"/>
          <p:cNvSpPr>
            <a:spLocks noGrp="1"/>
          </p:cNvSpPr>
          <p:nvPr>
            <p:ph type="sldNum" sz="quarter" idx="12"/>
          </p:nvPr>
        </p:nvSpPr>
        <p:spPr/>
        <p:txBody>
          <a:bodyPr/>
          <a:lstStyle>
            <a:lvl1pPr>
              <a:defRPr/>
            </a:lvl1pPr>
          </a:lstStyle>
          <a:p>
            <a:fld id="{3C673004-8958-4D35-8DBC-00B98A2DB176}" type="slidenum">
              <a:rPr lang="sk-SK"/>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1069975" y="1212850"/>
            <a:ext cx="19246850" cy="5046663"/>
          </a:xfrm>
        </p:spPr>
        <p:txBody>
          <a:bodyPr/>
          <a:lstStyle>
            <a:lvl1pPr>
              <a:defRPr/>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1069975" y="6778625"/>
            <a:ext cx="9448800" cy="28241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4" name="Zástupný symbol obsahu 3"/>
          <p:cNvSpPr>
            <a:spLocks noGrp="1"/>
          </p:cNvSpPr>
          <p:nvPr>
            <p:ph sz="half" idx="2"/>
          </p:nvPr>
        </p:nvSpPr>
        <p:spPr>
          <a:xfrm>
            <a:off x="1069975" y="9602788"/>
            <a:ext cx="9448800" cy="174466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10864850" y="6778625"/>
            <a:ext cx="9451975" cy="28241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6" name="Zástupný symbol obsahu 5"/>
          <p:cNvSpPr>
            <a:spLocks noGrp="1"/>
          </p:cNvSpPr>
          <p:nvPr>
            <p:ph sz="quarter" idx="4"/>
          </p:nvPr>
        </p:nvSpPr>
        <p:spPr>
          <a:xfrm>
            <a:off x="10864850" y="9602788"/>
            <a:ext cx="9451975" cy="174466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lvl1pPr>
              <a:defRPr/>
            </a:lvl1pPr>
          </a:lstStyle>
          <a:p>
            <a:endParaRPr lang="sk-SK"/>
          </a:p>
        </p:txBody>
      </p:sp>
      <p:sp>
        <p:nvSpPr>
          <p:cNvPr id="8" name="Zástupný symbol päty 7"/>
          <p:cNvSpPr>
            <a:spLocks noGrp="1"/>
          </p:cNvSpPr>
          <p:nvPr>
            <p:ph type="ftr" sz="quarter" idx="11"/>
          </p:nvPr>
        </p:nvSpPr>
        <p:spPr/>
        <p:txBody>
          <a:bodyPr/>
          <a:lstStyle>
            <a:lvl1pPr>
              <a:defRPr/>
            </a:lvl1pPr>
          </a:lstStyle>
          <a:p>
            <a:endParaRPr lang="sk-SK"/>
          </a:p>
        </p:txBody>
      </p:sp>
      <p:sp>
        <p:nvSpPr>
          <p:cNvPr id="9" name="Zástupný symbol čísla snímky 8"/>
          <p:cNvSpPr>
            <a:spLocks noGrp="1"/>
          </p:cNvSpPr>
          <p:nvPr>
            <p:ph type="sldNum" sz="quarter" idx="12"/>
          </p:nvPr>
        </p:nvSpPr>
        <p:spPr/>
        <p:txBody>
          <a:bodyPr/>
          <a:lstStyle>
            <a:lvl1pPr>
              <a:defRPr/>
            </a:lvl1pPr>
          </a:lstStyle>
          <a:p>
            <a:fld id="{733E2AAD-1251-4FFE-B4B2-B242FAE1B5E2}" type="slidenum">
              <a:rPr lang="sk-SK"/>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dátumu 2"/>
          <p:cNvSpPr>
            <a:spLocks noGrp="1"/>
          </p:cNvSpPr>
          <p:nvPr>
            <p:ph type="dt" sz="half" idx="10"/>
          </p:nvPr>
        </p:nvSpPr>
        <p:spPr/>
        <p:txBody>
          <a:bodyPr/>
          <a:lstStyle>
            <a:lvl1pPr>
              <a:defRPr/>
            </a:lvl1pPr>
          </a:lstStyle>
          <a:p>
            <a:endParaRPr lang="sk-SK"/>
          </a:p>
        </p:txBody>
      </p:sp>
      <p:sp>
        <p:nvSpPr>
          <p:cNvPr id="4" name="Zástupný symbol päty 3"/>
          <p:cNvSpPr>
            <a:spLocks noGrp="1"/>
          </p:cNvSpPr>
          <p:nvPr>
            <p:ph type="ftr" sz="quarter" idx="11"/>
          </p:nvPr>
        </p:nvSpPr>
        <p:spPr/>
        <p:txBody>
          <a:bodyPr/>
          <a:lstStyle>
            <a:lvl1pPr>
              <a:defRPr/>
            </a:lvl1pPr>
          </a:lstStyle>
          <a:p>
            <a:endParaRPr lang="sk-SK"/>
          </a:p>
        </p:txBody>
      </p:sp>
      <p:sp>
        <p:nvSpPr>
          <p:cNvPr id="5" name="Zástupný symbol čísla snímky 4"/>
          <p:cNvSpPr>
            <a:spLocks noGrp="1"/>
          </p:cNvSpPr>
          <p:nvPr>
            <p:ph type="sldNum" sz="quarter" idx="12"/>
          </p:nvPr>
        </p:nvSpPr>
        <p:spPr/>
        <p:txBody>
          <a:bodyPr/>
          <a:lstStyle>
            <a:lvl1pPr>
              <a:defRPr/>
            </a:lvl1pPr>
          </a:lstStyle>
          <a:p>
            <a:fld id="{D29FF3FD-1E52-4B46-9C87-F88AE987E5D8}" type="slidenum">
              <a:rPr lang="sk-SK"/>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lvl1pPr>
              <a:defRPr/>
            </a:lvl1pPr>
          </a:lstStyle>
          <a:p>
            <a:endParaRPr lang="sk-SK"/>
          </a:p>
        </p:txBody>
      </p:sp>
      <p:sp>
        <p:nvSpPr>
          <p:cNvPr id="3" name="Zástupný symbol päty 2"/>
          <p:cNvSpPr>
            <a:spLocks noGrp="1"/>
          </p:cNvSpPr>
          <p:nvPr>
            <p:ph type="ftr" sz="quarter" idx="11"/>
          </p:nvPr>
        </p:nvSpPr>
        <p:spPr/>
        <p:txBody>
          <a:bodyPr/>
          <a:lstStyle>
            <a:lvl1pPr>
              <a:defRPr/>
            </a:lvl1pPr>
          </a:lstStyle>
          <a:p>
            <a:endParaRPr lang="sk-SK"/>
          </a:p>
        </p:txBody>
      </p:sp>
      <p:sp>
        <p:nvSpPr>
          <p:cNvPr id="4" name="Zástupný symbol čísla snímky 3"/>
          <p:cNvSpPr>
            <a:spLocks noGrp="1"/>
          </p:cNvSpPr>
          <p:nvPr>
            <p:ph type="sldNum" sz="quarter" idx="12"/>
          </p:nvPr>
        </p:nvSpPr>
        <p:spPr/>
        <p:txBody>
          <a:bodyPr/>
          <a:lstStyle>
            <a:lvl1pPr>
              <a:defRPr/>
            </a:lvl1pPr>
          </a:lstStyle>
          <a:p>
            <a:fld id="{C91E2C9D-6F2C-4BCA-95EC-0700EC22660D}" type="slidenum">
              <a:rPr lang="sk-SK"/>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069975" y="1204913"/>
            <a:ext cx="7035800" cy="5130800"/>
          </a:xfrm>
        </p:spPr>
        <p:txBody>
          <a:bodyPr anchor="b"/>
          <a:lstStyle>
            <a:lvl1pPr algn="l">
              <a:defRPr sz="2000" b="1"/>
            </a:lvl1pPr>
          </a:lstStyle>
          <a:p>
            <a:r>
              <a:rPr lang="sk-SK" smtClean="0"/>
              <a:t>Kliknite sem a upravte štýl predlohy nadpisov.</a:t>
            </a:r>
            <a:endParaRPr lang="sk-SK"/>
          </a:p>
        </p:txBody>
      </p:sp>
      <p:sp>
        <p:nvSpPr>
          <p:cNvPr id="3" name="Zástupný symbol obsahu 2"/>
          <p:cNvSpPr>
            <a:spLocks noGrp="1"/>
          </p:cNvSpPr>
          <p:nvPr>
            <p:ph idx="1"/>
          </p:nvPr>
        </p:nvSpPr>
        <p:spPr>
          <a:xfrm>
            <a:off x="8361363" y="1204913"/>
            <a:ext cx="11955462" cy="258445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1069975" y="6335713"/>
            <a:ext cx="7035800" cy="20713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lvl1pPr>
              <a:defRPr/>
            </a:lvl1pPr>
          </a:lstStyle>
          <a:p>
            <a:endParaRPr lang="sk-SK"/>
          </a:p>
        </p:txBody>
      </p:sp>
      <p:sp>
        <p:nvSpPr>
          <p:cNvPr id="6" name="Zástupný symbol päty 5"/>
          <p:cNvSpPr>
            <a:spLocks noGrp="1"/>
          </p:cNvSpPr>
          <p:nvPr>
            <p:ph type="ftr" sz="quarter" idx="11"/>
          </p:nvPr>
        </p:nvSpPr>
        <p:spPr/>
        <p:txBody>
          <a:bodyPr/>
          <a:lstStyle>
            <a:lvl1pPr>
              <a:defRPr/>
            </a:lvl1pPr>
          </a:lstStyle>
          <a:p>
            <a:endParaRPr lang="sk-SK"/>
          </a:p>
        </p:txBody>
      </p:sp>
      <p:sp>
        <p:nvSpPr>
          <p:cNvPr id="7" name="Zástupný symbol čísla snímky 6"/>
          <p:cNvSpPr>
            <a:spLocks noGrp="1"/>
          </p:cNvSpPr>
          <p:nvPr>
            <p:ph type="sldNum" sz="quarter" idx="12"/>
          </p:nvPr>
        </p:nvSpPr>
        <p:spPr/>
        <p:txBody>
          <a:bodyPr/>
          <a:lstStyle>
            <a:lvl1pPr>
              <a:defRPr/>
            </a:lvl1pPr>
          </a:lstStyle>
          <a:p>
            <a:fld id="{A002792F-74BB-4C2A-9719-D839AA9568AE}" type="slidenum">
              <a:rPr lang="sk-SK"/>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192588" y="21196300"/>
            <a:ext cx="12831762" cy="2501900"/>
          </a:xfrm>
        </p:spPr>
        <p:txBody>
          <a:bodyPr anchor="b"/>
          <a:lstStyle>
            <a:lvl1pPr algn="l">
              <a:defRPr sz="2000" b="1"/>
            </a:lvl1pPr>
          </a:lstStyle>
          <a:p>
            <a:r>
              <a:rPr lang="sk-SK" smtClean="0"/>
              <a:t>Kliknite sem a upravte štýl predlohy nadpisov.</a:t>
            </a:r>
            <a:endParaRPr lang="sk-SK"/>
          </a:p>
        </p:txBody>
      </p:sp>
      <p:sp>
        <p:nvSpPr>
          <p:cNvPr id="3" name="Zástupný symbol obrázka 2"/>
          <p:cNvSpPr>
            <a:spLocks noGrp="1"/>
          </p:cNvSpPr>
          <p:nvPr>
            <p:ph type="pic" idx="1"/>
          </p:nvPr>
        </p:nvSpPr>
        <p:spPr>
          <a:xfrm>
            <a:off x="4192588" y="2705100"/>
            <a:ext cx="12831762" cy="181689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4192588" y="23698200"/>
            <a:ext cx="12831762" cy="3554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lvl1pPr>
              <a:defRPr/>
            </a:lvl1pPr>
          </a:lstStyle>
          <a:p>
            <a:endParaRPr lang="sk-SK"/>
          </a:p>
        </p:txBody>
      </p:sp>
      <p:sp>
        <p:nvSpPr>
          <p:cNvPr id="6" name="Zástupný symbol päty 5"/>
          <p:cNvSpPr>
            <a:spLocks noGrp="1"/>
          </p:cNvSpPr>
          <p:nvPr>
            <p:ph type="ftr" sz="quarter" idx="11"/>
          </p:nvPr>
        </p:nvSpPr>
        <p:spPr/>
        <p:txBody>
          <a:bodyPr/>
          <a:lstStyle>
            <a:lvl1pPr>
              <a:defRPr/>
            </a:lvl1pPr>
          </a:lstStyle>
          <a:p>
            <a:endParaRPr lang="sk-SK"/>
          </a:p>
        </p:txBody>
      </p:sp>
      <p:sp>
        <p:nvSpPr>
          <p:cNvPr id="7" name="Zástupný symbol čísla snímky 6"/>
          <p:cNvSpPr>
            <a:spLocks noGrp="1"/>
          </p:cNvSpPr>
          <p:nvPr>
            <p:ph type="sldNum" sz="quarter" idx="12"/>
          </p:nvPr>
        </p:nvSpPr>
        <p:spPr/>
        <p:txBody>
          <a:bodyPr/>
          <a:lstStyle>
            <a:lvl1pPr>
              <a:defRPr/>
            </a:lvl1pPr>
          </a:lstStyle>
          <a:p>
            <a:fld id="{5CCB8F41-4263-42F5-B316-58F20B59DDDE}" type="slidenum">
              <a:rPr lang="sk-SK"/>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lvl1pPr>
              <a:defRPr/>
            </a:lvl1pPr>
          </a:lstStyle>
          <a:p>
            <a:endParaRPr lang="sk-SK"/>
          </a:p>
        </p:txBody>
      </p:sp>
      <p:sp>
        <p:nvSpPr>
          <p:cNvPr id="5" name="Zástupný symbol päty 4"/>
          <p:cNvSpPr>
            <a:spLocks noGrp="1"/>
          </p:cNvSpPr>
          <p:nvPr>
            <p:ph type="ftr" sz="quarter" idx="11"/>
          </p:nvPr>
        </p:nvSpPr>
        <p:spPr/>
        <p:txBody>
          <a:bodyPr/>
          <a:lstStyle>
            <a:lvl1pPr>
              <a:defRPr/>
            </a:lvl1pPr>
          </a:lstStyle>
          <a:p>
            <a:endParaRPr lang="sk-SK"/>
          </a:p>
        </p:txBody>
      </p:sp>
      <p:sp>
        <p:nvSpPr>
          <p:cNvPr id="6" name="Zástupný symbol čísla snímky 5"/>
          <p:cNvSpPr>
            <a:spLocks noGrp="1"/>
          </p:cNvSpPr>
          <p:nvPr>
            <p:ph type="sldNum" sz="quarter" idx="12"/>
          </p:nvPr>
        </p:nvSpPr>
        <p:spPr/>
        <p:txBody>
          <a:bodyPr/>
          <a:lstStyle>
            <a:lvl1pPr>
              <a:defRPr/>
            </a:lvl1pPr>
          </a:lstStyle>
          <a:p>
            <a:fld id="{EAB2D4BB-A7D3-4E78-9BB9-6B44B8282423}" type="slidenum">
              <a:rPr lang="sk-SK"/>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15505113" y="1212850"/>
            <a:ext cx="4810125" cy="25836563"/>
          </a:xfrm>
        </p:spPr>
        <p:txBody>
          <a:bodyPr vert="eaVert"/>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a:xfrm>
            <a:off x="1071563" y="1212850"/>
            <a:ext cx="14281150" cy="25836563"/>
          </a:xfrm>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lvl1pPr>
              <a:defRPr/>
            </a:lvl1pPr>
          </a:lstStyle>
          <a:p>
            <a:endParaRPr lang="sk-SK"/>
          </a:p>
        </p:txBody>
      </p:sp>
      <p:sp>
        <p:nvSpPr>
          <p:cNvPr id="5" name="Zástupný symbol päty 4"/>
          <p:cNvSpPr>
            <a:spLocks noGrp="1"/>
          </p:cNvSpPr>
          <p:nvPr>
            <p:ph type="ftr" sz="quarter" idx="11"/>
          </p:nvPr>
        </p:nvSpPr>
        <p:spPr/>
        <p:txBody>
          <a:bodyPr/>
          <a:lstStyle>
            <a:lvl1pPr>
              <a:defRPr/>
            </a:lvl1pPr>
          </a:lstStyle>
          <a:p>
            <a:endParaRPr lang="sk-SK"/>
          </a:p>
        </p:txBody>
      </p:sp>
      <p:sp>
        <p:nvSpPr>
          <p:cNvPr id="6" name="Zástupný symbol čísla snímky 5"/>
          <p:cNvSpPr>
            <a:spLocks noGrp="1"/>
          </p:cNvSpPr>
          <p:nvPr>
            <p:ph type="sldNum" sz="quarter" idx="12"/>
          </p:nvPr>
        </p:nvSpPr>
        <p:spPr/>
        <p:txBody>
          <a:bodyPr/>
          <a:lstStyle>
            <a:lvl1pPr>
              <a:defRPr/>
            </a:lvl1pPr>
          </a:lstStyle>
          <a:p>
            <a:fld id="{11696775-625F-42F3-9179-56F9AC55DBAB}" type="slidenum">
              <a:rPr lang="sk-SK"/>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71563" y="1212850"/>
            <a:ext cx="19243675" cy="5046663"/>
          </a:xfrm>
          <a:prstGeom prst="rect">
            <a:avLst/>
          </a:prstGeom>
          <a:noFill/>
          <a:ln w="9525">
            <a:noFill/>
            <a:miter lim="800000"/>
            <a:headEnd/>
            <a:tailEnd/>
          </a:ln>
          <a:effectLst/>
        </p:spPr>
        <p:txBody>
          <a:bodyPr vert="horz" wrap="square" lIns="296025" tIns="148013" rIns="296025" bIns="148013" numCol="1" anchor="ctr" anchorCtr="0" compatLnSpc="1">
            <a:prstTxWarp prst="textNoShape">
              <a:avLst/>
            </a:prstTxWarp>
          </a:bodyPr>
          <a:lstStyle/>
          <a:p>
            <a:pPr lvl="0"/>
            <a:r>
              <a:rPr lang="sk-SK" smtClean="0"/>
              <a:t>Kliknite sem a upravte štýl predlohy nadpisov.</a:t>
            </a:r>
          </a:p>
        </p:txBody>
      </p:sp>
      <p:sp>
        <p:nvSpPr>
          <p:cNvPr id="1027" name="Rectangle 3"/>
          <p:cNvSpPr>
            <a:spLocks noGrp="1" noChangeArrowheads="1"/>
          </p:cNvSpPr>
          <p:nvPr>
            <p:ph type="body" idx="1"/>
          </p:nvPr>
        </p:nvSpPr>
        <p:spPr bwMode="auto">
          <a:xfrm>
            <a:off x="1071563" y="7065963"/>
            <a:ext cx="19243675" cy="19983450"/>
          </a:xfrm>
          <a:prstGeom prst="rect">
            <a:avLst/>
          </a:prstGeom>
          <a:noFill/>
          <a:ln w="9525">
            <a:noFill/>
            <a:miter lim="800000"/>
            <a:headEnd/>
            <a:tailEnd/>
          </a:ln>
          <a:effectLst/>
        </p:spPr>
        <p:txBody>
          <a:bodyPr vert="horz" wrap="square" lIns="296025" tIns="148013" rIns="296025" bIns="148013" numCol="1" anchor="t" anchorCtr="0" compatLnSpc="1">
            <a:prstTxWarp prst="textNoShape">
              <a:avLst/>
            </a:prstTxWarp>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p>
        </p:txBody>
      </p:sp>
      <p:sp>
        <p:nvSpPr>
          <p:cNvPr id="1028" name="Rectangle 4"/>
          <p:cNvSpPr>
            <a:spLocks noGrp="1" noChangeArrowheads="1"/>
          </p:cNvSpPr>
          <p:nvPr>
            <p:ph type="dt" sz="half" idx="2"/>
          </p:nvPr>
        </p:nvSpPr>
        <p:spPr bwMode="auto">
          <a:xfrm>
            <a:off x="1071563" y="27574875"/>
            <a:ext cx="4989512" cy="2101850"/>
          </a:xfrm>
          <a:prstGeom prst="rect">
            <a:avLst/>
          </a:prstGeom>
          <a:noFill/>
          <a:ln w="9525">
            <a:noFill/>
            <a:miter lim="800000"/>
            <a:headEnd/>
            <a:tailEnd/>
          </a:ln>
          <a:effectLst/>
        </p:spPr>
        <p:txBody>
          <a:bodyPr vert="horz" wrap="square" lIns="296025" tIns="148013" rIns="296025" bIns="148013" numCol="1" anchor="t" anchorCtr="0" compatLnSpc="1">
            <a:prstTxWarp prst="textNoShape">
              <a:avLst/>
            </a:prstTxWarp>
          </a:bodyPr>
          <a:lstStyle>
            <a:lvl1pPr defTabSz="2960688">
              <a:defRPr sz="4500"/>
            </a:lvl1pPr>
          </a:lstStyle>
          <a:p>
            <a:endParaRPr lang="sk-SK"/>
          </a:p>
        </p:txBody>
      </p:sp>
      <p:sp>
        <p:nvSpPr>
          <p:cNvPr id="1029" name="Rectangle 5"/>
          <p:cNvSpPr>
            <a:spLocks noGrp="1" noChangeArrowheads="1"/>
          </p:cNvSpPr>
          <p:nvPr>
            <p:ph type="ftr" sz="quarter" idx="3"/>
          </p:nvPr>
        </p:nvSpPr>
        <p:spPr bwMode="auto">
          <a:xfrm>
            <a:off x="7305675" y="27574875"/>
            <a:ext cx="6775450" cy="2101850"/>
          </a:xfrm>
          <a:prstGeom prst="rect">
            <a:avLst/>
          </a:prstGeom>
          <a:noFill/>
          <a:ln w="9525">
            <a:noFill/>
            <a:miter lim="800000"/>
            <a:headEnd/>
            <a:tailEnd/>
          </a:ln>
          <a:effectLst/>
        </p:spPr>
        <p:txBody>
          <a:bodyPr vert="horz" wrap="square" lIns="296025" tIns="148013" rIns="296025" bIns="148013" numCol="1" anchor="t" anchorCtr="0" compatLnSpc="1">
            <a:prstTxWarp prst="textNoShape">
              <a:avLst/>
            </a:prstTxWarp>
          </a:bodyPr>
          <a:lstStyle>
            <a:lvl1pPr algn="ctr" defTabSz="2960688">
              <a:defRPr sz="4500"/>
            </a:lvl1pPr>
          </a:lstStyle>
          <a:p>
            <a:endParaRPr lang="sk-SK"/>
          </a:p>
        </p:txBody>
      </p:sp>
      <p:sp>
        <p:nvSpPr>
          <p:cNvPr id="1030" name="Rectangle 6"/>
          <p:cNvSpPr>
            <a:spLocks noGrp="1" noChangeArrowheads="1"/>
          </p:cNvSpPr>
          <p:nvPr>
            <p:ph type="sldNum" sz="quarter" idx="4"/>
          </p:nvPr>
        </p:nvSpPr>
        <p:spPr bwMode="auto">
          <a:xfrm>
            <a:off x="15325725" y="27574875"/>
            <a:ext cx="4989513" cy="2101850"/>
          </a:xfrm>
          <a:prstGeom prst="rect">
            <a:avLst/>
          </a:prstGeom>
          <a:noFill/>
          <a:ln w="9525">
            <a:noFill/>
            <a:miter lim="800000"/>
            <a:headEnd/>
            <a:tailEnd/>
          </a:ln>
          <a:effectLst/>
        </p:spPr>
        <p:txBody>
          <a:bodyPr vert="horz" wrap="square" lIns="296025" tIns="148013" rIns="296025" bIns="148013" numCol="1" anchor="t" anchorCtr="0" compatLnSpc="1">
            <a:prstTxWarp prst="textNoShape">
              <a:avLst/>
            </a:prstTxWarp>
          </a:bodyPr>
          <a:lstStyle>
            <a:lvl1pPr algn="r" defTabSz="2960688">
              <a:defRPr sz="4500"/>
            </a:lvl1pPr>
          </a:lstStyle>
          <a:p>
            <a:fld id="{A6E41F3F-2BF3-4F32-AE78-F0EA44FA399A}" type="slidenum">
              <a:rPr lang="sk-SK"/>
              <a:pPr/>
              <a:t>‹#›</a:t>
            </a:fld>
            <a:endParaRPr lang="sk-S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60688" rtl="0" fontAlgn="base">
        <a:spcBef>
          <a:spcPct val="0"/>
        </a:spcBef>
        <a:spcAft>
          <a:spcPct val="0"/>
        </a:spcAft>
        <a:defRPr sz="14200">
          <a:solidFill>
            <a:schemeClr val="tx2"/>
          </a:solidFill>
          <a:latin typeface="+mj-lt"/>
          <a:ea typeface="+mj-ea"/>
          <a:cs typeface="+mj-cs"/>
        </a:defRPr>
      </a:lvl1pPr>
      <a:lvl2pPr algn="ctr" defTabSz="2960688" rtl="0" fontAlgn="base">
        <a:spcBef>
          <a:spcPct val="0"/>
        </a:spcBef>
        <a:spcAft>
          <a:spcPct val="0"/>
        </a:spcAft>
        <a:defRPr sz="14200">
          <a:solidFill>
            <a:schemeClr val="tx2"/>
          </a:solidFill>
          <a:latin typeface="Arial" charset="0"/>
        </a:defRPr>
      </a:lvl2pPr>
      <a:lvl3pPr algn="ctr" defTabSz="2960688" rtl="0" fontAlgn="base">
        <a:spcBef>
          <a:spcPct val="0"/>
        </a:spcBef>
        <a:spcAft>
          <a:spcPct val="0"/>
        </a:spcAft>
        <a:defRPr sz="14200">
          <a:solidFill>
            <a:schemeClr val="tx2"/>
          </a:solidFill>
          <a:latin typeface="Arial" charset="0"/>
        </a:defRPr>
      </a:lvl3pPr>
      <a:lvl4pPr algn="ctr" defTabSz="2960688" rtl="0" fontAlgn="base">
        <a:spcBef>
          <a:spcPct val="0"/>
        </a:spcBef>
        <a:spcAft>
          <a:spcPct val="0"/>
        </a:spcAft>
        <a:defRPr sz="14200">
          <a:solidFill>
            <a:schemeClr val="tx2"/>
          </a:solidFill>
          <a:latin typeface="Arial" charset="0"/>
        </a:defRPr>
      </a:lvl4pPr>
      <a:lvl5pPr algn="ctr" defTabSz="2960688" rtl="0" fontAlgn="base">
        <a:spcBef>
          <a:spcPct val="0"/>
        </a:spcBef>
        <a:spcAft>
          <a:spcPct val="0"/>
        </a:spcAft>
        <a:defRPr sz="14200">
          <a:solidFill>
            <a:schemeClr val="tx2"/>
          </a:solidFill>
          <a:latin typeface="Arial" charset="0"/>
        </a:defRPr>
      </a:lvl5pPr>
      <a:lvl6pPr marL="457200" algn="ctr" defTabSz="2960688" rtl="0" fontAlgn="base">
        <a:spcBef>
          <a:spcPct val="0"/>
        </a:spcBef>
        <a:spcAft>
          <a:spcPct val="0"/>
        </a:spcAft>
        <a:defRPr sz="14200">
          <a:solidFill>
            <a:schemeClr val="tx2"/>
          </a:solidFill>
          <a:latin typeface="Arial" charset="0"/>
        </a:defRPr>
      </a:lvl6pPr>
      <a:lvl7pPr marL="914400" algn="ctr" defTabSz="2960688" rtl="0" fontAlgn="base">
        <a:spcBef>
          <a:spcPct val="0"/>
        </a:spcBef>
        <a:spcAft>
          <a:spcPct val="0"/>
        </a:spcAft>
        <a:defRPr sz="14200">
          <a:solidFill>
            <a:schemeClr val="tx2"/>
          </a:solidFill>
          <a:latin typeface="Arial" charset="0"/>
        </a:defRPr>
      </a:lvl7pPr>
      <a:lvl8pPr marL="1371600" algn="ctr" defTabSz="2960688" rtl="0" fontAlgn="base">
        <a:spcBef>
          <a:spcPct val="0"/>
        </a:spcBef>
        <a:spcAft>
          <a:spcPct val="0"/>
        </a:spcAft>
        <a:defRPr sz="14200">
          <a:solidFill>
            <a:schemeClr val="tx2"/>
          </a:solidFill>
          <a:latin typeface="Arial" charset="0"/>
        </a:defRPr>
      </a:lvl8pPr>
      <a:lvl9pPr marL="1828800" algn="ctr" defTabSz="2960688" rtl="0" fontAlgn="base">
        <a:spcBef>
          <a:spcPct val="0"/>
        </a:spcBef>
        <a:spcAft>
          <a:spcPct val="0"/>
        </a:spcAft>
        <a:defRPr sz="14200">
          <a:solidFill>
            <a:schemeClr val="tx2"/>
          </a:solidFill>
          <a:latin typeface="Arial" charset="0"/>
        </a:defRPr>
      </a:lvl9pPr>
    </p:titleStyle>
    <p:bodyStyle>
      <a:lvl1pPr marL="1109663" indent="-1109663" algn="l" defTabSz="2960688" rtl="0" fontAlgn="base">
        <a:spcBef>
          <a:spcPct val="20000"/>
        </a:spcBef>
        <a:spcAft>
          <a:spcPct val="0"/>
        </a:spcAft>
        <a:buChar char="•"/>
        <a:defRPr sz="10300">
          <a:solidFill>
            <a:schemeClr val="tx1"/>
          </a:solidFill>
          <a:latin typeface="+mn-lt"/>
          <a:ea typeface="+mn-ea"/>
          <a:cs typeface="+mn-cs"/>
        </a:defRPr>
      </a:lvl1pPr>
      <a:lvl2pPr marL="2405063" indent="-925513" algn="l" defTabSz="2960688" rtl="0" fontAlgn="base">
        <a:spcBef>
          <a:spcPct val="20000"/>
        </a:spcBef>
        <a:spcAft>
          <a:spcPct val="0"/>
        </a:spcAft>
        <a:buChar char="–"/>
        <a:defRPr sz="9000">
          <a:solidFill>
            <a:schemeClr val="tx1"/>
          </a:solidFill>
          <a:latin typeface="+mn-lt"/>
        </a:defRPr>
      </a:lvl2pPr>
      <a:lvl3pPr marL="3700463" indent="-739775" algn="l" defTabSz="2960688" rtl="0" fontAlgn="base">
        <a:spcBef>
          <a:spcPct val="20000"/>
        </a:spcBef>
        <a:spcAft>
          <a:spcPct val="0"/>
        </a:spcAft>
        <a:buChar char="•"/>
        <a:defRPr sz="7800">
          <a:solidFill>
            <a:schemeClr val="tx1"/>
          </a:solidFill>
          <a:latin typeface="+mn-lt"/>
        </a:defRPr>
      </a:lvl3pPr>
      <a:lvl4pPr marL="5181600" indent="-741363" algn="l" defTabSz="2960688" rtl="0" fontAlgn="base">
        <a:spcBef>
          <a:spcPct val="20000"/>
        </a:spcBef>
        <a:spcAft>
          <a:spcPct val="0"/>
        </a:spcAft>
        <a:buChar char="–"/>
        <a:defRPr sz="6600">
          <a:solidFill>
            <a:schemeClr val="tx1"/>
          </a:solidFill>
          <a:latin typeface="+mn-lt"/>
        </a:defRPr>
      </a:lvl4pPr>
      <a:lvl5pPr marL="6659563" indent="-739775" algn="l" defTabSz="2960688" rtl="0" fontAlgn="base">
        <a:spcBef>
          <a:spcPct val="20000"/>
        </a:spcBef>
        <a:spcAft>
          <a:spcPct val="0"/>
        </a:spcAft>
        <a:buChar char="»"/>
        <a:defRPr sz="6600">
          <a:solidFill>
            <a:schemeClr val="tx1"/>
          </a:solidFill>
          <a:latin typeface="+mn-lt"/>
        </a:defRPr>
      </a:lvl5pPr>
      <a:lvl6pPr marL="7116763" indent="-739775" algn="l" defTabSz="2960688" rtl="0" fontAlgn="base">
        <a:spcBef>
          <a:spcPct val="20000"/>
        </a:spcBef>
        <a:spcAft>
          <a:spcPct val="0"/>
        </a:spcAft>
        <a:buChar char="»"/>
        <a:defRPr sz="6600">
          <a:solidFill>
            <a:schemeClr val="tx1"/>
          </a:solidFill>
          <a:latin typeface="+mn-lt"/>
        </a:defRPr>
      </a:lvl6pPr>
      <a:lvl7pPr marL="7573963" indent="-739775" algn="l" defTabSz="2960688" rtl="0" fontAlgn="base">
        <a:spcBef>
          <a:spcPct val="20000"/>
        </a:spcBef>
        <a:spcAft>
          <a:spcPct val="0"/>
        </a:spcAft>
        <a:buChar char="»"/>
        <a:defRPr sz="6600">
          <a:solidFill>
            <a:schemeClr val="tx1"/>
          </a:solidFill>
          <a:latin typeface="+mn-lt"/>
        </a:defRPr>
      </a:lvl7pPr>
      <a:lvl8pPr marL="8031163" indent="-739775" algn="l" defTabSz="2960688" rtl="0" fontAlgn="base">
        <a:spcBef>
          <a:spcPct val="20000"/>
        </a:spcBef>
        <a:spcAft>
          <a:spcPct val="0"/>
        </a:spcAft>
        <a:buChar char="»"/>
        <a:defRPr sz="6600">
          <a:solidFill>
            <a:schemeClr val="tx1"/>
          </a:solidFill>
          <a:latin typeface="+mn-lt"/>
        </a:defRPr>
      </a:lvl8pPr>
      <a:lvl9pPr marL="8488363" indent="-739775" algn="l" defTabSz="2960688" rtl="0" fontAlgn="base">
        <a:spcBef>
          <a:spcPct val="20000"/>
        </a:spcBef>
        <a:spcAft>
          <a:spcPct val="0"/>
        </a:spcAft>
        <a:buChar char="»"/>
        <a:defRPr sz="66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6627" name="Rectangle 3"/>
          <p:cNvSpPr>
            <a:spLocks noGrp="1" noChangeArrowheads="1"/>
          </p:cNvSpPr>
          <p:nvPr>
            <p:ph type="ctrTitle"/>
          </p:nvPr>
        </p:nvSpPr>
        <p:spPr>
          <a:xfrm>
            <a:off x="747713" y="-125709"/>
            <a:ext cx="20050125" cy="2319866"/>
          </a:xfrm>
        </p:spPr>
        <p:txBody>
          <a:bodyPr/>
          <a:lstStyle/>
          <a:p>
            <a:r>
              <a:rPr lang="en-GB" sz="3800" b="1" dirty="0">
                <a:solidFill>
                  <a:srgbClr val="C00000"/>
                </a:solidFill>
                <a:latin typeface="Times New Roman" panose="02020603050405020304" pitchFamily="18" charset="0"/>
                <a:cs typeface="Times New Roman" panose="02020603050405020304" pitchFamily="18" charset="0"/>
              </a:rPr>
              <a:t>Knowledge on health protection in the use of information and communications technologies (ICT)  - a condition of the students' motivation and optimization of physical </a:t>
            </a:r>
            <a:r>
              <a:rPr lang="en-GB" sz="3800" b="1" dirty="0" smtClean="0">
                <a:solidFill>
                  <a:srgbClr val="C00000"/>
                </a:solidFill>
                <a:latin typeface="Times New Roman" panose="02020603050405020304" pitchFamily="18" charset="0"/>
                <a:cs typeface="Times New Roman" panose="02020603050405020304" pitchFamily="18" charset="0"/>
              </a:rPr>
              <a:t>curriculum</a:t>
            </a:r>
            <a:endParaRPr lang="en-GB" sz="3800" dirty="0">
              <a:solidFill>
                <a:srgbClr val="C00000"/>
              </a:solidFill>
              <a:latin typeface="Times New Roman" pitchFamily="18" charset="0"/>
            </a:endParaRPr>
          </a:p>
        </p:txBody>
      </p:sp>
      <p:sp>
        <p:nvSpPr>
          <p:cNvPr id="26628" name="Text Box 4"/>
          <p:cNvSpPr txBox="1">
            <a:spLocks noChangeArrowheads="1"/>
          </p:cNvSpPr>
          <p:nvPr/>
        </p:nvSpPr>
        <p:spPr bwMode="auto">
          <a:xfrm>
            <a:off x="406328" y="6524908"/>
            <a:ext cx="10052050" cy="2062351"/>
          </a:xfrm>
          <a:prstGeom prst="rect">
            <a:avLst/>
          </a:prstGeom>
          <a:noFill/>
          <a:ln w="9525">
            <a:noFill/>
            <a:miter lim="800000"/>
            <a:headEnd/>
            <a:tailEnd/>
          </a:ln>
          <a:effectLst/>
        </p:spPr>
        <p:txBody>
          <a:bodyPr lIns="91686" tIns="45843" rIns="91686" bIns="45843">
            <a:spAutoFit/>
          </a:bodyPr>
          <a:lstStyle/>
          <a:p>
            <a:pPr algn="ctr" defTabSz="2960688"/>
            <a:r>
              <a:rPr lang="en-GB" sz="3200" b="1" dirty="0" smtClean="0">
                <a:solidFill>
                  <a:srgbClr val="C00000"/>
                </a:solidFill>
                <a:latin typeface="Times New Roman" pitchFamily="18" charset="0"/>
              </a:rPr>
              <a:t>Aim</a:t>
            </a:r>
            <a:endParaRPr lang="sk-SK" sz="3200" b="1" dirty="0" smtClean="0">
              <a:solidFill>
                <a:srgbClr val="C00000"/>
              </a:solidFill>
              <a:latin typeface="Times New Roman" pitchFamily="18" charset="0"/>
            </a:endParaRPr>
          </a:p>
          <a:p>
            <a:pPr algn="just" defTabSz="2960688"/>
            <a:r>
              <a:rPr lang="en-GB" sz="3200" dirty="0">
                <a:latin typeface="Times New Roman" panose="02020603050405020304" pitchFamily="18" charset="0"/>
                <a:cs typeface="Times New Roman" panose="02020603050405020304" pitchFamily="18" charset="0"/>
              </a:rPr>
              <a:t>The aim of our study was determine the students´ knowledge level on health protection </a:t>
            </a:r>
            <a:r>
              <a:rPr lang="sk-SK" sz="3200" dirty="0">
                <a:latin typeface="Times New Roman" panose="02020603050405020304" pitchFamily="18" charset="0"/>
                <a:cs typeface="Times New Roman" panose="02020603050405020304" pitchFamily="18" charset="0"/>
              </a:rPr>
              <a:t>in </a:t>
            </a:r>
            <a:r>
              <a:rPr lang="en-GB" sz="3200" dirty="0">
                <a:latin typeface="Times New Roman" panose="02020603050405020304" pitchFamily="18" charset="0"/>
                <a:cs typeface="Times New Roman" panose="02020603050405020304" pitchFamily="18" charset="0"/>
              </a:rPr>
              <a:t>use</a:t>
            </a:r>
            <a:r>
              <a:rPr lang="sk-SK" sz="3200" dirty="0">
                <a:latin typeface="Times New Roman" panose="02020603050405020304" pitchFamily="18" charset="0"/>
                <a:cs typeface="Times New Roman" panose="02020603050405020304" pitchFamily="18" charset="0"/>
              </a:rPr>
              <a:t> </a:t>
            </a:r>
            <a:r>
              <a:rPr lang="sk-SK" sz="3200" dirty="0" smtClean="0">
                <a:latin typeface="Times New Roman" panose="02020603050405020304" pitchFamily="18" charset="0"/>
                <a:cs typeface="Times New Roman" panose="02020603050405020304" pitchFamily="18" charset="0"/>
              </a:rPr>
              <a:t>ICT on </a:t>
            </a:r>
            <a:r>
              <a:rPr lang="en-GB" sz="3200" dirty="0" smtClean="0">
                <a:latin typeface="Times New Roman" panose="02020603050405020304" pitchFamily="18" charset="0"/>
                <a:cs typeface="Times New Roman" panose="02020603050405020304" pitchFamily="18" charset="0"/>
              </a:rPr>
              <a:t>the</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beginning</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of</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University</a:t>
            </a:r>
            <a:r>
              <a:rPr lang="sk-SK" sz="3200" dirty="0" smtClean="0">
                <a:latin typeface="Times New Roman" panose="02020603050405020304" pitchFamily="18" charset="0"/>
                <a:cs typeface="Times New Roman" panose="02020603050405020304" pitchFamily="18" charset="0"/>
              </a:rPr>
              <a:t> study.</a:t>
            </a:r>
            <a:endParaRPr lang="en-GB" sz="3200" b="1" dirty="0">
              <a:solidFill>
                <a:srgbClr val="C00000"/>
              </a:solidFill>
              <a:latin typeface="Times New Roman" pitchFamily="18" charset="0"/>
              <a:cs typeface="Times New Roman" panose="02020603050405020304" pitchFamily="18" charset="0"/>
            </a:endParaRPr>
          </a:p>
        </p:txBody>
      </p:sp>
      <p:sp>
        <p:nvSpPr>
          <p:cNvPr id="26629" name="Text Box 5"/>
          <p:cNvSpPr txBox="1">
            <a:spLocks noChangeArrowheads="1"/>
          </p:cNvSpPr>
          <p:nvPr/>
        </p:nvSpPr>
        <p:spPr bwMode="auto">
          <a:xfrm>
            <a:off x="477766" y="8515251"/>
            <a:ext cx="9890125" cy="6494334"/>
          </a:xfrm>
          <a:prstGeom prst="rect">
            <a:avLst/>
          </a:prstGeom>
          <a:noFill/>
          <a:ln w="9525">
            <a:noFill/>
            <a:miter lim="800000"/>
            <a:headEnd/>
            <a:tailEnd/>
          </a:ln>
          <a:effectLst/>
        </p:spPr>
        <p:txBody>
          <a:bodyPr lIns="91686" tIns="45843" rIns="91686" bIns="45843">
            <a:spAutoFit/>
          </a:bodyPr>
          <a:lstStyle/>
          <a:p>
            <a:pPr algn="ctr" defTabSz="2960688"/>
            <a:r>
              <a:rPr lang="en-GB" sz="3200" b="1" dirty="0" smtClean="0">
                <a:solidFill>
                  <a:srgbClr val="C00000"/>
                </a:solidFill>
                <a:latin typeface="Times New Roman" pitchFamily="18" charset="0"/>
              </a:rPr>
              <a:t>Methods</a:t>
            </a:r>
            <a:endParaRPr lang="sk-SK" sz="3200" b="1" dirty="0" smtClean="0">
              <a:solidFill>
                <a:srgbClr val="C00000"/>
              </a:solidFill>
              <a:latin typeface="Times New Roman" pitchFamily="18" charset="0"/>
            </a:endParaRPr>
          </a:p>
          <a:p>
            <a:pPr algn="just" defTabSz="2960688"/>
            <a:r>
              <a:rPr lang="sk-SK" sz="3200" b="1" dirty="0" smtClean="0">
                <a:solidFill>
                  <a:srgbClr val="C00000"/>
                </a:solidFill>
                <a:latin typeface="Times New Roman" pitchFamily="18" charset="0"/>
              </a:rPr>
              <a:t> </a:t>
            </a:r>
            <a:r>
              <a:rPr lang="en-GB" sz="3200" dirty="0">
                <a:latin typeface="Times New Roman" panose="02020603050405020304" pitchFamily="18" charset="0"/>
                <a:cs typeface="Times New Roman" panose="02020603050405020304" pitchFamily="18" charset="0"/>
              </a:rPr>
              <a:t>The research sample included 57 men and 128 women - students of the 1</a:t>
            </a:r>
            <a:r>
              <a:rPr lang="en-GB" sz="3200" baseline="30000" dirty="0">
                <a:latin typeface="Times New Roman" panose="02020603050405020304" pitchFamily="18" charset="0"/>
                <a:cs typeface="Times New Roman" panose="02020603050405020304" pitchFamily="18" charset="0"/>
              </a:rPr>
              <a:t>st</a:t>
            </a:r>
            <a:r>
              <a:rPr lang="en-GB" sz="3200" dirty="0">
                <a:latin typeface="Times New Roman" panose="02020603050405020304" pitchFamily="18" charset="0"/>
                <a:cs typeface="Times New Roman" panose="02020603050405020304" pitchFamily="18" charset="0"/>
              </a:rPr>
              <a:t> year of medicine study. Original questionnaire was used. </a:t>
            </a:r>
            <a:r>
              <a:rPr lang="sk-SK" sz="3200" dirty="0" err="1">
                <a:latin typeface="Times New Roman" panose="02020603050405020304" pitchFamily="18" charset="0"/>
                <a:cs typeface="Times New Roman" panose="02020603050405020304" pitchFamily="18" charset="0"/>
              </a:rPr>
              <a:t>Respondents</a:t>
            </a:r>
            <a:r>
              <a:rPr lang="sk-SK" sz="3200" dirty="0">
                <a:latin typeface="Times New Roman" panose="02020603050405020304" pitchFamily="18" charset="0"/>
                <a:cs typeface="Times New Roman" panose="02020603050405020304" pitchFamily="18" charset="0"/>
              </a:rPr>
              <a:t> </a:t>
            </a:r>
            <a:r>
              <a:rPr lang="sk-SK" sz="3200" dirty="0" err="1">
                <a:latin typeface="Times New Roman" panose="02020603050405020304" pitchFamily="18" charset="0"/>
                <a:cs typeface="Times New Roman" panose="02020603050405020304" pitchFamily="18" charset="0"/>
              </a:rPr>
              <a:t>answered</a:t>
            </a:r>
            <a:r>
              <a:rPr lang="sk-SK" sz="3200" dirty="0">
                <a:latin typeface="Times New Roman" panose="02020603050405020304" pitchFamily="18" charset="0"/>
                <a:cs typeface="Times New Roman" panose="02020603050405020304" pitchFamily="18" charset="0"/>
              </a:rPr>
              <a:t> in </a:t>
            </a:r>
            <a:r>
              <a:rPr lang="sk-SK" sz="3200" dirty="0" err="1">
                <a:latin typeface="Times New Roman" panose="02020603050405020304" pitchFamily="18" charset="0"/>
                <a:cs typeface="Times New Roman" panose="02020603050405020304" pitchFamily="18" charset="0"/>
              </a:rPr>
              <a:t>written</a:t>
            </a:r>
            <a:r>
              <a:rPr lang="en-GB" sz="3200" dirty="0">
                <a:latin typeface="Times New Roman" panose="02020603050405020304" pitchFamily="18" charset="0"/>
                <a:cs typeface="Times New Roman" panose="02020603050405020304" pitchFamily="18" charset="0"/>
              </a:rPr>
              <a:t> form</a:t>
            </a:r>
            <a:r>
              <a:rPr lang="sk-SK" sz="3200" dirty="0">
                <a:latin typeface="Times New Roman" panose="02020603050405020304" pitchFamily="18" charset="0"/>
                <a:cs typeface="Times New Roman" panose="02020603050405020304" pitchFamily="18" charset="0"/>
              </a:rPr>
              <a:t> to </a:t>
            </a:r>
            <a:r>
              <a:rPr lang="en-GB" sz="3200" dirty="0">
                <a:latin typeface="Times New Roman" panose="02020603050405020304" pitchFamily="18" charset="0"/>
                <a:cs typeface="Times New Roman" panose="02020603050405020304" pitchFamily="18" charset="0"/>
              </a:rPr>
              <a:t>the question: </a:t>
            </a:r>
            <a:r>
              <a:rPr lang="en-GB" sz="3200" i="1" dirty="0">
                <a:latin typeface="Times New Roman" panose="02020603050405020304" pitchFamily="18" charset="0"/>
                <a:cs typeface="Times New Roman" panose="02020603050405020304" pitchFamily="18" charset="0"/>
              </a:rPr>
              <a:t>“Please list the principles of protecting your health and safety during the work on your computers and other electronic devices.“ </a:t>
            </a:r>
            <a:r>
              <a:rPr lang="en-GB" sz="3200" dirty="0">
                <a:latin typeface="Times New Roman" panose="02020603050405020304" pitchFamily="18" charset="0"/>
                <a:cs typeface="Times New Roman" panose="02020603050405020304" pitchFamily="18" charset="0"/>
              </a:rPr>
              <a:t>All responses were categorized according to the formulated reason: a) vision and hearing protection and ergonomics, b) safety of working with electricity, c) software and hardware protection, d) occupational hygiene and </a:t>
            </a:r>
            <a:r>
              <a:rPr lang="sk-SK" sz="3200" dirty="0" err="1" smtClean="0">
                <a:latin typeface="Times New Roman" panose="02020603050405020304" pitchFamily="18" charset="0"/>
                <a:cs typeface="Times New Roman" panose="02020603050405020304" pitchFamily="18" charset="0"/>
              </a:rPr>
              <a:t>fire</a:t>
            </a:r>
            <a:r>
              <a:rPr lang="sk-SK" sz="3200" dirty="0" smtClean="0">
                <a:latin typeface="Times New Roman" panose="02020603050405020304" pitchFamily="18" charset="0"/>
                <a:cs typeface="Times New Roman" panose="02020603050405020304" pitchFamily="18" charset="0"/>
              </a:rPr>
              <a:t> </a:t>
            </a:r>
            <a:r>
              <a:rPr lang="sk-SK" sz="3200" dirty="0" err="1" smtClean="0">
                <a:latin typeface="Times New Roman" panose="02020603050405020304" pitchFamily="18" charset="0"/>
                <a:cs typeface="Times New Roman" panose="02020603050405020304" pitchFamily="18" charset="0"/>
              </a:rPr>
              <a:t>protection</a:t>
            </a:r>
            <a:r>
              <a:rPr lang="sk-SK" sz="3200" dirty="0" smtClean="0">
                <a:latin typeface="Times New Roman" panose="02020603050405020304" pitchFamily="18" charset="0"/>
                <a:cs typeface="Times New Roman" panose="02020603050405020304" pitchFamily="18" charset="0"/>
              </a:rPr>
              <a:t>. </a:t>
            </a:r>
            <a:r>
              <a:rPr lang="sk-SK" sz="3200" dirty="0" err="1" smtClean="0">
                <a:latin typeface="Times New Roman" panose="02020603050405020304" pitchFamily="18" charset="0"/>
                <a:cs typeface="Times New Roman" panose="02020603050405020304" pitchFamily="18" charset="0"/>
              </a:rPr>
              <a:t>Quantity</a:t>
            </a:r>
            <a:r>
              <a:rPr lang="sk-SK" sz="3200" dirty="0" smtClean="0">
                <a:latin typeface="Times New Roman" panose="02020603050405020304" pitchFamily="18" charset="0"/>
                <a:cs typeface="Times New Roman" panose="02020603050405020304" pitchFamily="18" charset="0"/>
              </a:rPr>
              <a:t> and </a:t>
            </a:r>
            <a:r>
              <a:rPr lang="sk-SK" sz="3200" dirty="0" err="1" smtClean="0">
                <a:latin typeface="Times New Roman" panose="02020603050405020304" pitchFamily="18" charset="0"/>
                <a:cs typeface="Times New Roman" panose="02020603050405020304" pitchFamily="18" charset="0"/>
              </a:rPr>
              <a:t>quality</a:t>
            </a:r>
            <a:r>
              <a:rPr lang="sk-SK" sz="3200" dirty="0" smtClean="0">
                <a:latin typeface="Times New Roman" panose="02020603050405020304" pitchFamily="18" charset="0"/>
                <a:cs typeface="Times New Roman" panose="02020603050405020304" pitchFamily="18" charset="0"/>
              </a:rPr>
              <a:t> </a:t>
            </a:r>
            <a:r>
              <a:rPr lang="sk-SK" sz="3200" dirty="0" err="1" smtClean="0">
                <a:latin typeface="Times New Roman" panose="02020603050405020304" pitchFamily="18" charset="0"/>
                <a:cs typeface="Times New Roman" panose="02020603050405020304" pitchFamily="18" charset="0"/>
              </a:rPr>
              <a:t>of</a:t>
            </a:r>
            <a:r>
              <a:rPr lang="sk-SK" sz="3200" dirty="0" smtClean="0">
                <a:latin typeface="Times New Roman" panose="02020603050405020304" pitchFamily="18" charset="0"/>
                <a:cs typeface="Times New Roman" panose="02020603050405020304" pitchFamily="18" charset="0"/>
              </a:rPr>
              <a:t> </a:t>
            </a:r>
            <a:r>
              <a:rPr lang="sk-SK" sz="3200" dirty="0" err="1" smtClean="0">
                <a:latin typeface="Times New Roman" panose="02020603050405020304" pitchFamily="18" charset="0"/>
                <a:cs typeface="Times New Roman" panose="02020603050405020304" pitchFamily="18" charset="0"/>
              </a:rPr>
              <a:t>respondent´s</a:t>
            </a:r>
            <a:r>
              <a:rPr lang="sk-SK" sz="3200" dirty="0" smtClean="0">
                <a:latin typeface="Times New Roman" panose="02020603050405020304" pitchFamily="18" charset="0"/>
                <a:cs typeface="Times New Roman" panose="02020603050405020304" pitchFamily="18" charset="0"/>
              </a:rPr>
              <a:t> </a:t>
            </a:r>
            <a:r>
              <a:rPr lang="sk-SK" sz="3200" dirty="0" err="1" smtClean="0">
                <a:latin typeface="Times New Roman" panose="02020603050405020304" pitchFamily="18" charset="0"/>
                <a:cs typeface="Times New Roman" panose="02020603050405020304" pitchFamily="18" charset="0"/>
              </a:rPr>
              <a:t>answers</a:t>
            </a:r>
            <a:r>
              <a:rPr lang="sk-SK" sz="3200" dirty="0" smtClean="0">
                <a:latin typeface="Times New Roman" panose="02020603050405020304" pitchFamily="18" charset="0"/>
                <a:cs typeface="Times New Roman" panose="02020603050405020304" pitchFamily="18" charset="0"/>
              </a:rPr>
              <a:t> </a:t>
            </a:r>
            <a:r>
              <a:rPr lang="sk-SK" sz="3200" dirty="0" err="1" smtClean="0">
                <a:latin typeface="Times New Roman" panose="02020603050405020304" pitchFamily="18" charset="0"/>
                <a:cs typeface="Times New Roman" panose="02020603050405020304" pitchFamily="18" charset="0"/>
              </a:rPr>
              <a:t>were</a:t>
            </a:r>
            <a:r>
              <a:rPr lang="sk-SK" sz="3200" dirty="0" smtClean="0">
                <a:latin typeface="Times New Roman" panose="02020603050405020304" pitchFamily="18" charset="0"/>
                <a:cs typeface="Times New Roman" panose="02020603050405020304" pitchFamily="18" charset="0"/>
              </a:rPr>
              <a:t> </a:t>
            </a:r>
            <a:r>
              <a:rPr lang="sk-SK" sz="3200" dirty="0" err="1" smtClean="0">
                <a:latin typeface="Times New Roman" panose="02020603050405020304" pitchFamily="18" charset="0"/>
                <a:cs typeface="Times New Roman" panose="02020603050405020304" pitchFamily="18" charset="0"/>
              </a:rPr>
              <a:t>analysed</a:t>
            </a:r>
            <a:r>
              <a:rPr lang="sk-SK" sz="3200" dirty="0" smtClean="0">
                <a:latin typeface="Times New Roman" panose="02020603050405020304" pitchFamily="18" charset="0"/>
                <a:cs typeface="Times New Roman" panose="02020603050405020304" pitchFamily="18" charset="0"/>
              </a:rPr>
              <a:t>.</a:t>
            </a:r>
            <a:endParaRPr lang="sk-SK" sz="3200" dirty="0">
              <a:latin typeface="Times New Roman" panose="02020603050405020304" pitchFamily="18" charset="0"/>
              <a:cs typeface="Times New Roman" panose="02020603050405020304" pitchFamily="18" charset="0"/>
            </a:endParaRPr>
          </a:p>
        </p:txBody>
      </p:sp>
      <p:sp>
        <p:nvSpPr>
          <p:cNvPr id="26631" name="Text Box 7"/>
          <p:cNvSpPr txBox="1">
            <a:spLocks noChangeArrowheads="1"/>
          </p:cNvSpPr>
          <p:nvPr/>
        </p:nvSpPr>
        <p:spPr bwMode="auto">
          <a:xfrm>
            <a:off x="406329" y="15284003"/>
            <a:ext cx="10265570" cy="1508354"/>
          </a:xfrm>
          <a:prstGeom prst="rect">
            <a:avLst/>
          </a:prstGeom>
          <a:noFill/>
          <a:ln w="9525">
            <a:noFill/>
            <a:miter lim="800000"/>
            <a:headEnd/>
            <a:tailEnd/>
          </a:ln>
          <a:effectLst/>
        </p:spPr>
        <p:txBody>
          <a:bodyPr wrap="square" lIns="91686" tIns="45843" rIns="91686" bIns="45843">
            <a:spAutoFit/>
          </a:bodyPr>
          <a:lstStyle/>
          <a:p>
            <a:pPr marL="344488" indent="-344488" algn="ctr" defTabSz="2960688"/>
            <a:r>
              <a:rPr lang="en-GB" sz="3200" b="1" dirty="0" smtClean="0">
                <a:solidFill>
                  <a:srgbClr val="C00000"/>
                </a:solidFill>
                <a:latin typeface="Times New Roman" pitchFamily="18" charset="0"/>
              </a:rPr>
              <a:t>Results</a:t>
            </a:r>
            <a:endParaRPr lang="en-GB" sz="3200" b="1" dirty="0" smtClean="0">
              <a:solidFill>
                <a:srgbClr val="C00000"/>
              </a:solidFill>
            </a:endParaRPr>
          </a:p>
          <a:p>
            <a:pPr marL="344488" indent="-344488" algn="just" defTabSz="2960688"/>
            <a:r>
              <a:rPr lang="sk-SK" sz="3000" b="1" dirty="0" smtClean="0">
                <a:solidFill>
                  <a:srgbClr val="663300"/>
                </a:solidFill>
                <a:latin typeface="Times New Roman" pitchFamily="18" charset="0"/>
              </a:rPr>
              <a:t>1. </a:t>
            </a:r>
            <a:r>
              <a:rPr lang="sk-SK" sz="3000" b="1" dirty="0" err="1" smtClean="0">
                <a:solidFill>
                  <a:srgbClr val="663300"/>
                </a:solidFill>
                <a:latin typeface="Times New Roman" pitchFamily="18" charset="0"/>
              </a:rPr>
              <a:t>Quantitative</a:t>
            </a:r>
            <a:r>
              <a:rPr lang="sk-SK" sz="3000" b="1" dirty="0" smtClean="0">
                <a:solidFill>
                  <a:srgbClr val="663300"/>
                </a:solidFill>
                <a:latin typeface="Times New Roman" pitchFamily="18" charset="0"/>
              </a:rPr>
              <a:t> </a:t>
            </a:r>
            <a:r>
              <a:rPr lang="sk-SK" sz="3000" b="1" dirty="0" err="1" smtClean="0">
                <a:solidFill>
                  <a:srgbClr val="663300"/>
                </a:solidFill>
                <a:latin typeface="Times New Roman" pitchFamily="18" charset="0"/>
              </a:rPr>
              <a:t>analysis</a:t>
            </a:r>
            <a:r>
              <a:rPr lang="sk-SK" sz="3000" b="1" dirty="0" smtClean="0">
                <a:solidFill>
                  <a:srgbClr val="663300"/>
                </a:solidFill>
                <a:latin typeface="Times New Roman" pitchFamily="18" charset="0"/>
              </a:rPr>
              <a:t>:</a:t>
            </a:r>
            <a:r>
              <a:rPr lang="sk-SK" sz="3000" b="1" dirty="0">
                <a:solidFill>
                  <a:srgbClr val="663300"/>
                </a:solidFill>
                <a:latin typeface="Times New Roman" pitchFamily="18" charset="0"/>
              </a:rPr>
              <a:t> </a:t>
            </a:r>
            <a:r>
              <a:rPr lang="sk-SK" sz="3000" b="1" dirty="0" smtClean="0">
                <a:solidFill>
                  <a:srgbClr val="663300"/>
                </a:solidFill>
                <a:latin typeface="Times New Roman" pitchFamily="18" charset="0"/>
              </a:rPr>
              <a:t>a) </a:t>
            </a:r>
            <a:r>
              <a:rPr lang="sk-SK" sz="3000" b="1" dirty="0" err="1" smtClean="0">
                <a:solidFill>
                  <a:srgbClr val="663300"/>
                </a:solidFill>
                <a:latin typeface="Times New Roman" pitchFamily="18" charset="0"/>
              </a:rPr>
              <a:t>distribution</a:t>
            </a:r>
            <a:r>
              <a:rPr lang="sk-SK" sz="3000" b="1" dirty="0" smtClean="0">
                <a:solidFill>
                  <a:srgbClr val="663300"/>
                </a:solidFill>
                <a:latin typeface="Times New Roman" pitchFamily="18" charset="0"/>
              </a:rPr>
              <a:t> </a:t>
            </a:r>
            <a:r>
              <a:rPr lang="sk-SK" sz="3000" b="1" dirty="0" err="1" smtClean="0">
                <a:solidFill>
                  <a:srgbClr val="663300"/>
                </a:solidFill>
                <a:latin typeface="Times New Roman" pitchFamily="18" charset="0"/>
              </a:rPr>
              <a:t>of</a:t>
            </a:r>
            <a:r>
              <a:rPr lang="sk-SK" sz="3000" b="1" dirty="0" smtClean="0">
                <a:solidFill>
                  <a:srgbClr val="663300"/>
                </a:solidFill>
                <a:latin typeface="Times New Roman" pitchFamily="18" charset="0"/>
              </a:rPr>
              <a:t> </a:t>
            </a:r>
            <a:r>
              <a:rPr lang="sk-SK" sz="3000" b="1" dirty="0" err="1" smtClean="0">
                <a:solidFill>
                  <a:srgbClr val="663300"/>
                </a:solidFill>
                <a:latin typeface="Times New Roman" pitchFamily="18" charset="0"/>
              </a:rPr>
              <a:t>the</a:t>
            </a:r>
            <a:r>
              <a:rPr lang="sk-SK" sz="3000" b="1" dirty="0" smtClean="0">
                <a:solidFill>
                  <a:srgbClr val="663300"/>
                </a:solidFill>
                <a:latin typeface="Times New Roman" pitchFamily="18" charset="0"/>
              </a:rPr>
              <a:t> </a:t>
            </a:r>
            <a:r>
              <a:rPr lang="sk-SK" sz="3000" b="1" dirty="0" err="1" smtClean="0">
                <a:solidFill>
                  <a:srgbClr val="663300"/>
                </a:solidFill>
                <a:latin typeface="Times New Roman" pitchFamily="18" charset="0"/>
              </a:rPr>
              <a:t>response</a:t>
            </a:r>
            <a:r>
              <a:rPr lang="sk-SK" sz="3000" b="1" dirty="0" smtClean="0">
                <a:solidFill>
                  <a:srgbClr val="663300"/>
                </a:solidFill>
                <a:latin typeface="Times New Roman" pitchFamily="18" charset="0"/>
              </a:rPr>
              <a:t> rate </a:t>
            </a:r>
            <a:r>
              <a:rPr lang="sk-SK" sz="3000" b="1" dirty="0" err="1" smtClean="0">
                <a:solidFill>
                  <a:srgbClr val="663300"/>
                </a:solidFill>
                <a:latin typeface="Times New Roman" pitchFamily="18" charset="0"/>
              </a:rPr>
              <a:t>according</a:t>
            </a:r>
            <a:r>
              <a:rPr lang="sk-SK" sz="3000" b="1" dirty="0" smtClean="0">
                <a:solidFill>
                  <a:srgbClr val="663300"/>
                </a:solidFill>
                <a:latin typeface="Times New Roman" pitchFamily="18" charset="0"/>
              </a:rPr>
              <a:t> to </a:t>
            </a:r>
            <a:r>
              <a:rPr lang="sk-SK" sz="3000" b="1" dirty="0" err="1" smtClean="0">
                <a:solidFill>
                  <a:srgbClr val="663300"/>
                </a:solidFill>
                <a:latin typeface="Times New Roman" pitchFamily="18" charset="0"/>
              </a:rPr>
              <a:t>gender</a:t>
            </a:r>
            <a:endParaRPr lang="sk-SK" sz="3000" b="1" dirty="0" smtClean="0">
              <a:solidFill>
                <a:srgbClr val="663300"/>
              </a:solidFill>
              <a:latin typeface="Times New Roman" pitchFamily="18" charset="0"/>
            </a:endParaRPr>
          </a:p>
        </p:txBody>
      </p:sp>
      <p:sp>
        <p:nvSpPr>
          <p:cNvPr id="26635" name="Text Box 11"/>
          <p:cNvSpPr txBox="1">
            <a:spLocks noChangeArrowheads="1"/>
          </p:cNvSpPr>
          <p:nvPr/>
        </p:nvSpPr>
        <p:spPr bwMode="auto">
          <a:xfrm>
            <a:off x="1620774" y="1818507"/>
            <a:ext cx="17205496" cy="2228248"/>
          </a:xfrm>
          <a:prstGeom prst="rect">
            <a:avLst/>
          </a:prstGeom>
          <a:noFill/>
          <a:ln w="9525">
            <a:noFill/>
            <a:miter lim="800000"/>
            <a:headEnd/>
            <a:tailEnd/>
          </a:ln>
          <a:effectLst/>
        </p:spPr>
        <p:txBody>
          <a:bodyPr wrap="none" lIns="73097" tIns="36549" rIns="73097" bIns="36549">
            <a:spAutoFit/>
          </a:bodyPr>
          <a:lstStyle/>
          <a:p>
            <a:pPr algn="ctr" defTabSz="2960688"/>
            <a:r>
              <a:rPr lang="en-GB" sz="3500" dirty="0">
                <a:solidFill>
                  <a:srgbClr val="C00000"/>
                </a:solidFill>
                <a:latin typeface="Times New Roman" pitchFamily="18" charset="0"/>
              </a:rPr>
              <a:t>Zuzana </a:t>
            </a:r>
            <a:r>
              <a:rPr lang="en-GB" sz="3500" dirty="0" err="1" smtClean="0">
                <a:solidFill>
                  <a:srgbClr val="C00000"/>
                </a:solidFill>
                <a:latin typeface="Times New Roman" pitchFamily="18" charset="0"/>
              </a:rPr>
              <a:t>Balázsiová</a:t>
            </a:r>
            <a:r>
              <a:rPr lang="en-US" sz="3500" dirty="0">
                <a:solidFill>
                  <a:srgbClr val="C00000"/>
                </a:solidFill>
                <a:latin typeface="Times New Roman" pitchFamily="18" charset="0"/>
              </a:rPr>
              <a:t/>
            </a:r>
            <a:br>
              <a:rPr lang="en-US" sz="3500" dirty="0">
                <a:solidFill>
                  <a:srgbClr val="C00000"/>
                </a:solidFill>
                <a:latin typeface="Times New Roman" pitchFamily="18" charset="0"/>
              </a:rPr>
            </a:br>
            <a:r>
              <a:rPr lang="en-GB" sz="3500" dirty="0" smtClean="0">
                <a:solidFill>
                  <a:srgbClr val="C00000"/>
                </a:solidFill>
                <a:latin typeface="Times New Roman" pitchFamily="18" charset="0"/>
              </a:rPr>
              <a:t>Institute</a:t>
            </a:r>
            <a:r>
              <a:rPr lang="en-US" sz="3500" dirty="0" smtClean="0">
                <a:solidFill>
                  <a:srgbClr val="C00000"/>
                </a:solidFill>
                <a:latin typeface="Times New Roman" pitchFamily="18" charset="0"/>
              </a:rPr>
              <a:t> </a:t>
            </a:r>
            <a:r>
              <a:rPr lang="en-US" sz="3500" dirty="0">
                <a:solidFill>
                  <a:srgbClr val="C00000"/>
                </a:solidFill>
                <a:latin typeface="Times New Roman" pitchFamily="18" charset="0"/>
              </a:rPr>
              <a:t>of Medical Physics, Biophysics, Informatics and Telemedicine,</a:t>
            </a:r>
            <a:r>
              <a:rPr lang="sk-SK" sz="3500" dirty="0">
                <a:solidFill>
                  <a:srgbClr val="C00000"/>
                </a:solidFill>
                <a:latin typeface="Times New Roman" pitchFamily="18" charset="0"/>
              </a:rPr>
              <a:t> </a:t>
            </a:r>
            <a:r>
              <a:rPr lang="en-US" sz="3500" dirty="0">
                <a:solidFill>
                  <a:srgbClr val="C00000"/>
                </a:solidFill>
                <a:latin typeface="Times New Roman" pitchFamily="18" charset="0"/>
              </a:rPr>
              <a:t>Comenius University, </a:t>
            </a:r>
            <a:endParaRPr lang="sk-SK" sz="3500" dirty="0" smtClean="0">
              <a:solidFill>
                <a:srgbClr val="C00000"/>
              </a:solidFill>
              <a:latin typeface="Times New Roman" pitchFamily="18" charset="0"/>
            </a:endParaRPr>
          </a:p>
          <a:p>
            <a:pPr algn="ctr" defTabSz="2960688"/>
            <a:r>
              <a:rPr lang="en-US" sz="3500" dirty="0" smtClean="0">
                <a:solidFill>
                  <a:srgbClr val="C00000"/>
                </a:solidFill>
                <a:latin typeface="Times New Roman" pitchFamily="18" charset="0"/>
              </a:rPr>
              <a:t>Faculty </a:t>
            </a:r>
            <a:r>
              <a:rPr lang="en-US" sz="3500" dirty="0">
                <a:solidFill>
                  <a:srgbClr val="C00000"/>
                </a:solidFill>
                <a:latin typeface="Times New Roman" pitchFamily="18" charset="0"/>
              </a:rPr>
              <a:t>of Medicine, </a:t>
            </a:r>
            <a:r>
              <a:rPr lang="en-US" sz="3500" dirty="0" smtClean="0">
                <a:solidFill>
                  <a:srgbClr val="C00000"/>
                </a:solidFill>
                <a:latin typeface="Times New Roman" pitchFamily="18" charset="0"/>
              </a:rPr>
              <a:t>Bratislava</a:t>
            </a:r>
            <a:r>
              <a:rPr lang="en-US" sz="3500" dirty="0">
                <a:solidFill>
                  <a:srgbClr val="C00000"/>
                </a:solidFill>
                <a:latin typeface="Times New Roman" pitchFamily="18" charset="0"/>
              </a:rPr>
              <a:t>, Slovak Republic,</a:t>
            </a:r>
            <a:br>
              <a:rPr lang="en-US" sz="3500" dirty="0">
                <a:solidFill>
                  <a:srgbClr val="C00000"/>
                </a:solidFill>
                <a:latin typeface="Times New Roman" pitchFamily="18" charset="0"/>
              </a:rPr>
            </a:br>
            <a:r>
              <a:rPr lang="en-US" sz="3500" dirty="0">
                <a:solidFill>
                  <a:srgbClr val="C00000"/>
                </a:solidFill>
                <a:latin typeface="Times New Roman" pitchFamily="18" charset="0"/>
              </a:rPr>
              <a:t> </a:t>
            </a:r>
            <a:r>
              <a:rPr lang="en-US" sz="3500" i="1" dirty="0">
                <a:solidFill>
                  <a:srgbClr val="C00000"/>
                </a:solidFill>
                <a:latin typeface="Times New Roman" pitchFamily="18" charset="0"/>
              </a:rPr>
              <a:t>e-mail: zuzana.balazsiova@fmed.uniba.sk</a:t>
            </a:r>
            <a:endParaRPr lang="sk-SK" sz="3500" i="1" dirty="0">
              <a:solidFill>
                <a:srgbClr val="C00000"/>
              </a:solidFill>
              <a:latin typeface="Times New Roman" pitchFamily="18" charset="0"/>
            </a:endParaRPr>
          </a:p>
        </p:txBody>
      </p:sp>
      <p:sp>
        <p:nvSpPr>
          <p:cNvPr id="26636" name="Text Box 12"/>
          <p:cNvSpPr txBox="1">
            <a:spLocks noChangeArrowheads="1"/>
          </p:cNvSpPr>
          <p:nvPr/>
        </p:nvSpPr>
        <p:spPr bwMode="auto">
          <a:xfrm>
            <a:off x="491820" y="20685251"/>
            <a:ext cx="9217092" cy="1058697"/>
          </a:xfrm>
          <a:prstGeom prst="rect">
            <a:avLst/>
          </a:prstGeom>
          <a:noFill/>
          <a:ln w="9525">
            <a:noFill/>
            <a:miter lim="800000"/>
            <a:headEnd/>
            <a:tailEnd/>
          </a:ln>
          <a:effectLst/>
        </p:spPr>
        <p:txBody>
          <a:bodyPr wrap="square" lIns="73097" tIns="36549" rIns="73097" bIns="36549">
            <a:spAutoFit/>
          </a:bodyPr>
          <a:lstStyle/>
          <a:p>
            <a:pPr marL="344488" indent="-344488" algn="just" defTabSz="2960688"/>
            <a:r>
              <a:rPr lang="sk-SK" sz="3200" b="1" dirty="0">
                <a:solidFill>
                  <a:srgbClr val="663300"/>
                </a:solidFill>
                <a:latin typeface="Times New Roman" pitchFamily="18" charset="0"/>
              </a:rPr>
              <a:t>2</a:t>
            </a:r>
            <a:r>
              <a:rPr lang="sk-SK" sz="3000" b="1" dirty="0">
                <a:solidFill>
                  <a:srgbClr val="663300"/>
                </a:solidFill>
                <a:latin typeface="Times New Roman" pitchFamily="18" charset="0"/>
              </a:rPr>
              <a:t>. </a:t>
            </a:r>
            <a:r>
              <a:rPr lang="sk-SK" sz="3000" b="1" dirty="0" err="1">
                <a:solidFill>
                  <a:srgbClr val="663300"/>
                </a:solidFill>
                <a:latin typeface="Times New Roman" pitchFamily="18" charset="0"/>
              </a:rPr>
              <a:t>Qualitative</a:t>
            </a:r>
            <a:r>
              <a:rPr lang="sk-SK" sz="3000" b="1" dirty="0">
                <a:solidFill>
                  <a:srgbClr val="663300"/>
                </a:solidFill>
                <a:latin typeface="Times New Roman" pitchFamily="18" charset="0"/>
              </a:rPr>
              <a:t> </a:t>
            </a:r>
            <a:r>
              <a:rPr lang="sk-SK" sz="3000" b="1" dirty="0" err="1">
                <a:solidFill>
                  <a:srgbClr val="663300"/>
                </a:solidFill>
                <a:latin typeface="Times New Roman" pitchFamily="18" charset="0"/>
              </a:rPr>
              <a:t>analysis</a:t>
            </a:r>
            <a:r>
              <a:rPr lang="sk-SK" sz="3000" b="1" dirty="0">
                <a:solidFill>
                  <a:srgbClr val="663300"/>
                </a:solidFill>
                <a:latin typeface="Times New Roman" pitchFamily="18" charset="0"/>
              </a:rPr>
              <a:t>: </a:t>
            </a:r>
            <a:r>
              <a:rPr lang="en-US" sz="3000" b="1" dirty="0">
                <a:solidFill>
                  <a:srgbClr val="663300"/>
                </a:solidFill>
                <a:latin typeface="Times New Roman" pitchFamily="18" charset="0"/>
              </a:rPr>
              <a:t>frequency of the terms in examined categories</a:t>
            </a:r>
            <a:endParaRPr lang="sk-SK" sz="3000" b="1" dirty="0">
              <a:solidFill>
                <a:srgbClr val="663300"/>
              </a:solidFill>
              <a:latin typeface="Times New Roman" pitchFamily="18" charset="0"/>
            </a:endParaRPr>
          </a:p>
        </p:txBody>
      </p:sp>
      <p:sp>
        <p:nvSpPr>
          <p:cNvPr id="26637" name="Text Box 13"/>
          <p:cNvSpPr txBox="1">
            <a:spLocks noChangeArrowheads="1"/>
          </p:cNvSpPr>
          <p:nvPr/>
        </p:nvSpPr>
        <p:spPr bwMode="auto">
          <a:xfrm>
            <a:off x="11187037" y="24232091"/>
            <a:ext cx="9515475" cy="4013352"/>
          </a:xfrm>
          <a:prstGeom prst="rect">
            <a:avLst/>
          </a:prstGeom>
          <a:noFill/>
          <a:ln w="9525">
            <a:noFill/>
            <a:miter lim="800000"/>
            <a:headEnd/>
            <a:tailEnd/>
          </a:ln>
          <a:effectLst/>
        </p:spPr>
        <p:txBody>
          <a:bodyPr lIns="73097" tIns="36549" rIns="73097" bIns="36549">
            <a:spAutoFit/>
          </a:bodyPr>
          <a:lstStyle/>
          <a:p>
            <a:pPr algn="ctr" defTabSz="2960688"/>
            <a:r>
              <a:rPr lang="en-GB" sz="3200" b="1" dirty="0" smtClean="0">
                <a:solidFill>
                  <a:srgbClr val="C00000"/>
                </a:solidFill>
                <a:latin typeface="Times New Roman" pitchFamily="18" charset="0"/>
              </a:rPr>
              <a:t>Discussion</a:t>
            </a:r>
            <a:r>
              <a:rPr lang="sk-SK" sz="3200" b="1" dirty="0" smtClean="0">
                <a:solidFill>
                  <a:srgbClr val="C00000"/>
                </a:solidFill>
                <a:latin typeface="Times New Roman" pitchFamily="18" charset="0"/>
              </a:rPr>
              <a:t> </a:t>
            </a:r>
            <a:r>
              <a:rPr lang="sk-SK" sz="3200" b="1" dirty="0">
                <a:solidFill>
                  <a:srgbClr val="C00000"/>
                </a:solidFill>
                <a:latin typeface="Times New Roman" pitchFamily="18" charset="0"/>
              </a:rPr>
              <a:t>and </a:t>
            </a:r>
            <a:r>
              <a:rPr lang="en-GB" sz="3200" b="1" dirty="0" smtClean="0">
                <a:solidFill>
                  <a:srgbClr val="C00000"/>
                </a:solidFill>
                <a:latin typeface="Times New Roman" pitchFamily="18" charset="0"/>
              </a:rPr>
              <a:t>conclusion</a:t>
            </a:r>
            <a:endParaRPr lang="sk-SK" sz="3200" b="1" dirty="0" smtClean="0">
              <a:solidFill>
                <a:srgbClr val="C00000"/>
              </a:solidFill>
              <a:latin typeface="Times New Roman" pitchFamily="18" charset="0"/>
            </a:endParaRPr>
          </a:p>
          <a:p>
            <a:pPr algn="just" defTabSz="2960688"/>
            <a:r>
              <a:rPr lang="en-GB" sz="3200" dirty="0" smtClean="0">
                <a:solidFill>
                  <a:srgbClr val="663300"/>
                </a:solidFill>
                <a:latin typeface="Times New Roman" pitchFamily="18" charset="0"/>
              </a:rPr>
              <a:t>Despite </a:t>
            </a:r>
            <a:r>
              <a:rPr lang="en-GB" sz="3200" dirty="0">
                <a:solidFill>
                  <a:srgbClr val="663300"/>
                </a:solidFill>
                <a:latin typeface="Times New Roman" pitchFamily="18" charset="0"/>
              </a:rPr>
              <a:t>the fact, that students use not only computer, but cell phone and other ICT every day, a large part of them have </a:t>
            </a:r>
            <a:r>
              <a:rPr lang="sk-SK" sz="3200" dirty="0" smtClean="0">
                <a:solidFill>
                  <a:srgbClr val="663300"/>
                </a:solidFill>
                <a:latin typeface="Times New Roman" pitchFamily="18" charset="0"/>
              </a:rPr>
              <a:t>n</a:t>
            </a:r>
            <a:r>
              <a:rPr lang="en-GB" sz="3200" dirty="0" err="1" smtClean="0">
                <a:solidFill>
                  <a:srgbClr val="663300"/>
                </a:solidFill>
                <a:latin typeface="Times New Roman" pitchFamily="18" charset="0"/>
              </a:rPr>
              <a:t>ot</a:t>
            </a:r>
            <a:r>
              <a:rPr lang="en-GB" sz="3200" dirty="0" smtClean="0">
                <a:solidFill>
                  <a:srgbClr val="663300"/>
                </a:solidFill>
                <a:latin typeface="Times New Roman" pitchFamily="18" charset="0"/>
              </a:rPr>
              <a:t> </a:t>
            </a:r>
            <a:r>
              <a:rPr lang="en-GB" sz="3200" dirty="0">
                <a:solidFill>
                  <a:srgbClr val="663300"/>
                </a:solidFill>
                <a:latin typeface="Times New Roman" pitchFamily="18" charset="0"/>
              </a:rPr>
              <a:t>knowledge about their health and safety.  We consider that topic the health protection and safety in use of ICT could be taught on the human biology (body posture) and physics (impact of electromagnetic wave on human body</a:t>
            </a:r>
            <a:r>
              <a:rPr lang="en-GB" sz="3200" dirty="0" smtClean="0">
                <a:solidFill>
                  <a:srgbClr val="663300"/>
                </a:solidFill>
                <a:latin typeface="Times New Roman" pitchFamily="18" charset="0"/>
              </a:rPr>
              <a:t>).</a:t>
            </a:r>
            <a:endParaRPr lang="sk-SK" sz="3200" dirty="0">
              <a:solidFill>
                <a:srgbClr val="663300"/>
              </a:solidFill>
              <a:latin typeface="Times New Roman" pitchFamily="18" charset="0"/>
            </a:endParaRPr>
          </a:p>
        </p:txBody>
      </p:sp>
      <p:sp>
        <p:nvSpPr>
          <p:cNvPr id="26641" name="Text Box 17"/>
          <p:cNvSpPr txBox="1">
            <a:spLocks noChangeArrowheads="1"/>
          </p:cNvSpPr>
          <p:nvPr/>
        </p:nvSpPr>
        <p:spPr bwMode="auto">
          <a:xfrm>
            <a:off x="549204" y="29808071"/>
            <a:ext cx="20288392" cy="381588"/>
          </a:xfrm>
          <a:prstGeom prst="rect">
            <a:avLst/>
          </a:prstGeom>
          <a:noFill/>
          <a:ln w="9525">
            <a:noFill/>
            <a:miter lim="800000"/>
            <a:headEnd/>
            <a:tailEnd/>
          </a:ln>
          <a:effectLst/>
        </p:spPr>
        <p:txBody>
          <a:bodyPr wrap="square" lIns="73097" tIns="36549" rIns="73097" bIns="36549">
            <a:spAutoFit/>
          </a:bodyPr>
          <a:lstStyle/>
          <a:p>
            <a:pPr algn="just" defTabSz="2960688"/>
            <a:r>
              <a:rPr lang="en-GB" sz="2000" dirty="0">
                <a:solidFill>
                  <a:srgbClr val="663300"/>
                </a:solidFill>
                <a:latin typeface="Times New Roman" pitchFamily="18" charset="0"/>
                <a:cs typeface="Times New Roman" pitchFamily="18" charset="0"/>
              </a:rPr>
              <a:t>Contribution was supported by GP KEGA Ministry of Education, Science, Research and Sport of the Slovak Republic № </a:t>
            </a:r>
            <a:r>
              <a:rPr lang="en-GB" sz="2000" dirty="0" smtClean="0">
                <a:solidFill>
                  <a:srgbClr val="663300"/>
                </a:solidFill>
                <a:latin typeface="Times New Roman" pitchFamily="18" charset="0"/>
                <a:cs typeface="Times New Roman" pitchFamily="18" charset="0"/>
              </a:rPr>
              <a:t>0</a:t>
            </a:r>
            <a:r>
              <a:rPr lang="sk-SK" sz="2000" dirty="0" smtClean="0">
                <a:solidFill>
                  <a:srgbClr val="663300"/>
                </a:solidFill>
                <a:latin typeface="Times New Roman" pitchFamily="18" charset="0"/>
                <a:cs typeface="Times New Roman" pitchFamily="18" charset="0"/>
              </a:rPr>
              <a:t>03</a:t>
            </a:r>
            <a:r>
              <a:rPr lang="en-GB" sz="2000" dirty="0" smtClean="0">
                <a:solidFill>
                  <a:srgbClr val="663300"/>
                </a:solidFill>
                <a:latin typeface="Times New Roman" pitchFamily="18" charset="0"/>
                <a:cs typeface="Times New Roman" pitchFamily="18" charset="0"/>
              </a:rPr>
              <a:t>UK-4/201</a:t>
            </a:r>
            <a:r>
              <a:rPr lang="sk-SK" sz="2000" dirty="0" smtClean="0">
                <a:solidFill>
                  <a:srgbClr val="663300"/>
                </a:solidFill>
                <a:latin typeface="Times New Roman" pitchFamily="18" charset="0"/>
                <a:cs typeface="Times New Roman" pitchFamily="18" charset="0"/>
              </a:rPr>
              <a:t>6</a:t>
            </a:r>
            <a:r>
              <a:rPr lang="en-GB" sz="2000" dirty="0" smtClean="0">
                <a:solidFill>
                  <a:srgbClr val="663300"/>
                </a:solidFill>
                <a:latin typeface="Times New Roman" pitchFamily="18" charset="0"/>
                <a:cs typeface="Times New Roman" pitchFamily="18" charset="0"/>
              </a:rPr>
              <a:t>.</a:t>
            </a:r>
            <a:endParaRPr lang="sk-SK" sz="2000" dirty="0">
              <a:solidFill>
                <a:srgbClr val="663300"/>
              </a:solidFill>
              <a:latin typeface="Times New Roman" pitchFamily="18" charset="0"/>
              <a:cs typeface="Times New Roman" pitchFamily="18" charset="0"/>
            </a:endParaRPr>
          </a:p>
        </p:txBody>
      </p:sp>
      <p:sp>
        <p:nvSpPr>
          <p:cNvPr id="28" name="Text Box 19"/>
          <p:cNvSpPr txBox="1">
            <a:spLocks noChangeArrowheads="1"/>
          </p:cNvSpPr>
          <p:nvPr/>
        </p:nvSpPr>
        <p:spPr bwMode="auto">
          <a:xfrm>
            <a:off x="620642" y="4338787"/>
            <a:ext cx="20102512" cy="2043582"/>
          </a:xfrm>
          <a:prstGeom prst="rect">
            <a:avLst/>
          </a:prstGeom>
          <a:noFill/>
          <a:ln w="9525">
            <a:noFill/>
            <a:miter lim="800000"/>
            <a:headEnd/>
            <a:tailEnd/>
          </a:ln>
          <a:effectLst/>
        </p:spPr>
        <p:txBody>
          <a:bodyPr lIns="73097" tIns="36549" rIns="73097" bIns="36549">
            <a:spAutoFit/>
          </a:bodyPr>
          <a:lstStyle/>
          <a:p>
            <a:pPr algn="ctr" defTabSz="2960688"/>
            <a:r>
              <a:rPr lang="en-GB" sz="3200" b="1" dirty="0" smtClean="0">
                <a:solidFill>
                  <a:srgbClr val="C00000"/>
                </a:solidFill>
                <a:latin typeface="Times New Roman" pitchFamily="18" charset="0"/>
              </a:rPr>
              <a:t>Introduction</a:t>
            </a:r>
            <a:endParaRPr lang="sk-SK" sz="3200" b="1" dirty="0" smtClean="0">
              <a:solidFill>
                <a:srgbClr val="C00000"/>
              </a:solidFill>
              <a:latin typeface="Times New Roman" pitchFamily="18" charset="0"/>
            </a:endParaRPr>
          </a:p>
          <a:p>
            <a:pPr algn="just" defTabSz="2960688"/>
            <a:r>
              <a:rPr lang="en-GB" sz="3200" dirty="0">
                <a:latin typeface="Times New Roman" panose="02020603050405020304" pitchFamily="18" charset="0"/>
                <a:cs typeface="Times New Roman" panose="02020603050405020304" pitchFamily="18" charset="0"/>
              </a:rPr>
              <a:t>Young people are increasingly using computers, mobile, GPS and other ICT, which is motivated by quick navigation, quick contact, quickly available information... Health safety during work with computer is not emphasis in teaching process at school. Pupils and students are poorly informed about possible negative health effects.</a:t>
            </a:r>
            <a:r>
              <a:rPr lang="en-GB" sz="3200" b="1" dirty="0">
                <a:latin typeface="Times New Roman" panose="02020603050405020304" pitchFamily="18" charset="0"/>
                <a:cs typeface="Times New Roman" panose="02020603050405020304" pitchFamily="18" charset="0"/>
              </a:rPr>
              <a:t> </a:t>
            </a:r>
            <a:endParaRPr lang="en-GB" sz="3200" b="1" dirty="0">
              <a:solidFill>
                <a:srgbClr val="C00000"/>
              </a:solidFill>
              <a:latin typeface="Times New Roman" pitchFamily="18" charset="0"/>
              <a:cs typeface="Times New Roman" panose="02020603050405020304" pitchFamily="18" charset="0"/>
            </a:endParaRPr>
          </a:p>
        </p:txBody>
      </p:sp>
      <p:graphicFrame>
        <p:nvGraphicFramePr>
          <p:cNvPr id="8" name="Tabuľka 7"/>
          <p:cNvGraphicFramePr>
            <a:graphicFrameLocks noGrp="1"/>
          </p:cNvGraphicFramePr>
          <p:nvPr>
            <p:extLst>
              <p:ext uri="{D42A27DB-BD31-4B8C-83A1-F6EECF244321}">
                <p14:modId xmlns:p14="http://schemas.microsoft.com/office/powerpoint/2010/main" val="2635511620"/>
              </p:ext>
            </p:extLst>
          </p:nvPr>
        </p:nvGraphicFramePr>
        <p:xfrm>
          <a:off x="603116" y="16868179"/>
          <a:ext cx="9827618" cy="3528392"/>
        </p:xfrm>
        <a:graphic>
          <a:graphicData uri="http://schemas.openxmlformats.org/drawingml/2006/table">
            <a:tbl>
              <a:tblPr/>
              <a:tblGrid>
                <a:gridCol w="2605016"/>
                <a:gridCol w="774464"/>
                <a:gridCol w="1408116"/>
                <a:gridCol w="844870"/>
                <a:gridCol w="1337711"/>
                <a:gridCol w="915276"/>
                <a:gridCol w="1942165"/>
              </a:tblGrid>
              <a:tr h="507646">
                <a:tc>
                  <a:txBody>
                    <a:bodyPr/>
                    <a:lstStyle/>
                    <a:p>
                      <a:pPr algn="ctr" fontAlgn="b"/>
                      <a:r>
                        <a:rPr lang="sk-SK" sz="2600" b="1" i="0" u="none" strike="noStrike" baseline="0" dirty="0" err="1">
                          <a:solidFill>
                            <a:schemeClr val="tx1"/>
                          </a:solidFill>
                          <a:effectLst/>
                          <a:latin typeface="Calibri"/>
                        </a:rPr>
                        <a:t>number</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of</a:t>
                      </a:r>
                      <a:r>
                        <a:rPr lang="sk-SK" sz="2600" b="1" i="0" u="none" strike="noStrike" baseline="0" dirty="0">
                          <a:solidFill>
                            <a:schemeClr val="tx1"/>
                          </a:solidFill>
                          <a:effectLst/>
                          <a:latin typeface="Calibri"/>
                        </a:rPr>
                        <a:t> </a:t>
                      </a:r>
                      <a:r>
                        <a:rPr lang="sk-SK" sz="2600" b="1" i="0" u="none" strike="noStrike" baseline="0" dirty="0" err="1" smtClean="0">
                          <a:solidFill>
                            <a:schemeClr val="tx1"/>
                          </a:solidFill>
                          <a:effectLst/>
                          <a:latin typeface="Calibri"/>
                        </a:rPr>
                        <a:t>notions</a:t>
                      </a:r>
                      <a:r>
                        <a:rPr lang="sk-SK" sz="2600" b="1" i="0" u="none" strike="noStrike" baseline="0" dirty="0" smtClean="0">
                          <a:solidFill>
                            <a:schemeClr val="tx1"/>
                          </a:solidFill>
                          <a:effectLst/>
                          <a:latin typeface="Calibri"/>
                        </a:rPr>
                        <a:t> </a:t>
                      </a:r>
                      <a:endParaRPr lang="sk-SK" sz="2600" b="1" i="0" u="none" strike="noStrike" baseline="0" dirty="0">
                        <a:solidFill>
                          <a:schemeClr val="tx1"/>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sk-SK" sz="2600" b="1" i="0" u="none" strike="noStrike" baseline="0" dirty="0" smtClean="0">
                          <a:solidFill>
                            <a:schemeClr val="tx1"/>
                          </a:solidFill>
                          <a:effectLst/>
                          <a:latin typeface="Calibri"/>
                        </a:rPr>
                        <a:t>n(men)=57</a:t>
                      </a:r>
                      <a:endParaRPr lang="sk-SK" sz="2600" b="1" i="0" u="none" strike="noStrike" baseline="0" dirty="0">
                        <a:solidFill>
                          <a:schemeClr val="tx1"/>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k-SK"/>
                    </a:p>
                  </a:txBody>
                  <a:tcPr/>
                </a:tc>
                <a:tc gridSpan="2">
                  <a:txBody>
                    <a:bodyPr/>
                    <a:lstStyle/>
                    <a:p>
                      <a:pPr algn="ctr" fontAlgn="b"/>
                      <a:r>
                        <a:rPr lang="sk-SK" sz="2600" b="1" i="0" u="none" strike="noStrike" baseline="0" dirty="0" smtClean="0">
                          <a:solidFill>
                            <a:schemeClr val="tx1"/>
                          </a:solidFill>
                          <a:effectLst/>
                          <a:latin typeface="Calibri"/>
                        </a:rPr>
                        <a:t>n (</a:t>
                      </a:r>
                      <a:r>
                        <a:rPr lang="sk-SK" sz="2600" b="1" i="0" u="none" strike="noStrike" baseline="0" dirty="0">
                          <a:solidFill>
                            <a:schemeClr val="tx1"/>
                          </a:solidFill>
                          <a:effectLst/>
                          <a:latin typeface="Calibri"/>
                        </a:rPr>
                        <a:t>women)=128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k-SK"/>
                    </a:p>
                  </a:txBody>
                  <a:tcPr/>
                </a:tc>
                <a:tc gridSpan="2">
                  <a:txBody>
                    <a:bodyPr/>
                    <a:lstStyle/>
                    <a:p>
                      <a:pPr algn="ctr" fontAlgn="b"/>
                      <a:r>
                        <a:rPr lang="el-GR" sz="2600" b="1" i="0" u="none" strike="noStrike" baseline="0" dirty="0" smtClean="0">
                          <a:solidFill>
                            <a:schemeClr val="tx1"/>
                          </a:solidFill>
                          <a:effectLst/>
                          <a:latin typeface="Calibri"/>
                        </a:rPr>
                        <a:t>Σ</a:t>
                      </a:r>
                      <a:r>
                        <a:rPr lang="sk-SK" sz="2600" b="1" i="0" u="none" strike="noStrike" baseline="0" dirty="0" smtClean="0">
                          <a:solidFill>
                            <a:schemeClr val="tx1"/>
                          </a:solidFill>
                          <a:effectLst/>
                          <a:latin typeface="Calibri"/>
                        </a:rPr>
                        <a:t>n=185</a:t>
                      </a:r>
                      <a:endParaRPr lang="sk-SK" sz="2600" b="1" i="0" u="none" strike="noStrike" baseline="0" dirty="0">
                        <a:solidFill>
                          <a:schemeClr val="tx1"/>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k-SK"/>
                    </a:p>
                  </a:txBody>
                  <a:tcPr/>
                </a:tc>
              </a:tr>
              <a:tr h="507646">
                <a:tc>
                  <a:txBody>
                    <a:bodyPr/>
                    <a:lstStyle/>
                    <a:p>
                      <a:pPr algn="ctr" fontAlgn="b"/>
                      <a:r>
                        <a:rPr lang="sk-SK" sz="2600" b="1" i="0" u="none" strike="noStrike" baseline="0" dirty="0">
                          <a:solidFill>
                            <a:schemeClr val="tx1"/>
                          </a:solidFill>
                          <a:effectLst/>
                          <a:latin typeface="Calibri"/>
                        </a:rPr>
                        <a:t>no </a:t>
                      </a:r>
                      <a:r>
                        <a:rPr lang="sk-SK" sz="2600" b="1" i="0" u="none" strike="noStrike" baseline="0" dirty="0" err="1">
                          <a:solidFill>
                            <a:schemeClr val="tx1"/>
                          </a:solidFill>
                          <a:effectLst/>
                          <a:latin typeface="Calibri"/>
                        </a:rPr>
                        <a:t>answer</a:t>
                      </a:r>
                      <a:endParaRPr lang="sk-SK" sz="2600" b="1" i="0" u="none" strike="noStrike" baseline="0" dirty="0">
                        <a:solidFill>
                          <a:schemeClr val="tx1"/>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7,03%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46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24,86%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59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31,89%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a:solidFill>
                            <a:schemeClr val="tx1"/>
                          </a:solidFill>
                          <a:effectLst/>
                          <a:latin typeface="Calibri"/>
                        </a:rPr>
                        <a:t>1 notion</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4,32%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10,81%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28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15,14%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a:solidFill>
                            <a:schemeClr val="tx1"/>
                          </a:solidFill>
                          <a:effectLst/>
                          <a:latin typeface="Calibri"/>
                        </a:rPr>
                        <a:t>2 notions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8,11%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10,81%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35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18,92%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a:solidFill>
                            <a:schemeClr val="tx1"/>
                          </a:solidFill>
                          <a:effectLst/>
                          <a:latin typeface="Calibri"/>
                        </a:rPr>
                        <a:t>3 notions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2,70%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21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11,35%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26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14,05%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a:solidFill>
                            <a:schemeClr val="tx1"/>
                          </a:solidFill>
                          <a:effectLst/>
                          <a:latin typeface="Calibri"/>
                        </a:rPr>
                        <a:t>4 notions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8,11%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10,81%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35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18,92%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dirty="0">
                          <a:solidFill>
                            <a:schemeClr val="tx1"/>
                          </a:solidFill>
                          <a:effectLst/>
                          <a:latin typeface="Calibri"/>
                        </a:rPr>
                        <a:t>5 </a:t>
                      </a:r>
                      <a:r>
                        <a:rPr lang="sk-SK" sz="2600" b="1" i="0" u="none" strike="noStrike" baseline="0" dirty="0" err="1">
                          <a:solidFill>
                            <a:schemeClr val="tx1"/>
                          </a:solidFill>
                          <a:effectLst/>
                          <a:latin typeface="Calibri"/>
                        </a:rPr>
                        <a:t>notions</a:t>
                      </a:r>
                      <a:endParaRPr lang="sk-SK" sz="2600" b="1" i="0" u="none" strike="noStrike" baseline="0" dirty="0">
                        <a:solidFill>
                          <a:schemeClr val="tx1"/>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0,54%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0,54%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chemeClr val="tx1"/>
                          </a:solidFill>
                          <a:effectLst/>
                          <a:latin typeface="Calibri"/>
                        </a:rPr>
                        <a:t>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chemeClr val="tx1"/>
                          </a:solidFill>
                          <a:effectLst/>
                          <a:latin typeface="Calibri"/>
                        </a:rPr>
                        <a:t>1,08%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 name="Text Box 7"/>
          <p:cNvSpPr txBox="1">
            <a:spLocks noChangeArrowheads="1"/>
          </p:cNvSpPr>
          <p:nvPr/>
        </p:nvSpPr>
        <p:spPr bwMode="auto">
          <a:xfrm>
            <a:off x="405780" y="21941590"/>
            <a:ext cx="10287071" cy="831245"/>
          </a:xfrm>
          <a:prstGeom prst="rect">
            <a:avLst/>
          </a:prstGeom>
          <a:noFill/>
          <a:ln w="9525">
            <a:noFill/>
            <a:miter lim="800000"/>
            <a:headEnd/>
            <a:tailEnd/>
          </a:ln>
          <a:effectLst/>
        </p:spPr>
        <p:txBody>
          <a:bodyPr wrap="square" lIns="91686" tIns="45843" rIns="91686" bIns="45843">
            <a:spAutoFit/>
          </a:bodyPr>
          <a:lstStyle/>
          <a:p>
            <a:pPr marL="344488" indent="-344488" algn="just" defTabSz="2960688"/>
            <a:r>
              <a:rPr lang="sk-SK" sz="2400" b="1" dirty="0">
                <a:solidFill>
                  <a:srgbClr val="663300"/>
                </a:solidFill>
                <a:latin typeface="Times New Roman" pitchFamily="18" charset="0"/>
              </a:rPr>
              <a:t>a</a:t>
            </a:r>
            <a:r>
              <a:rPr lang="sk-SK" sz="2400" b="1" dirty="0" smtClean="0">
                <a:solidFill>
                  <a:srgbClr val="663300"/>
                </a:solidFill>
                <a:latin typeface="Times New Roman" pitchFamily="18" charset="0"/>
              </a:rPr>
              <a:t>) </a:t>
            </a:r>
            <a:r>
              <a:rPr lang="sk-SK" sz="2400" b="1" dirty="0" err="1" smtClean="0">
                <a:solidFill>
                  <a:srgbClr val="663300"/>
                </a:solidFill>
                <a:latin typeface="Times New Roman" pitchFamily="18" charset="0"/>
              </a:rPr>
              <a:t>distribution</a:t>
            </a:r>
            <a:r>
              <a:rPr lang="sk-SK" sz="2400" b="1" dirty="0" smtClean="0">
                <a:solidFill>
                  <a:srgbClr val="663300"/>
                </a:solidFill>
                <a:latin typeface="Times New Roman" pitchFamily="18" charset="0"/>
              </a:rPr>
              <a:t> </a:t>
            </a:r>
            <a:r>
              <a:rPr lang="sk-SK" sz="2400" b="1" dirty="0" err="1" smtClean="0">
                <a:solidFill>
                  <a:srgbClr val="663300"/>
                </a:solidFill>
                <a:latin typeface="Times New Roman" pitchFamily="18" charset="0"/>
              </a:rPr>
              <a:t>of</a:t>
            </a:r>
            <a:r>
              <a:rPr lang="sk-SK" sz="2400" b="1" dirty="0" smtClean="0">
                <a:solidFill>
                  <a:srgbClr val="663300"/>
                </a:solidFill>
                <a:latin typeface="Times New Roman" pitchFamily="18" charset="0"/>
              </a:rPr>
              <a:t> </a:t>
            </a:r>
            <a:r>
              <a:rPr lang="sk-SK" sz="2400" b="1" dirty="0" err="1" smtClean="0">
                <a:solidFill>
                  <a:srgbClr val="663300"/>
                </a:solidFill>
                <a:latin typeface="Times New Roman" pitchFamily="18" charset="0"/>
              </a:rPr>
              <a:t>the</a:t>
            </a:r>
            <a:r>
              <a:rPr lang="sk-SK" sz="2400" b="1" dirty="0" smtClean="0">
                <a:solidFill>
                  <a:srgbClr val="663300"/>
                </a:solidFill>
                <a:latin typeface="Times New Roman" pitchFamily="18" charset="0"/>
              </a:rPr>
              <a:t> </a:t>
            </a:r>
            <a:r>
              <a:rPr lang="sk-SK" sz="2400" b="1" dirty="0" err="1" smtClean="0">
                <a:solidFill>
                  <a:srgbClr val="663300"/>
                </a:solidFill>
                <a:latin typeface="Times New Roman" pitchFamily="18" charset="0"/>
              </a:rPr>
              <a:t>number</a:t>
            </a:r>
            <a:r>
              <a:rPr lang="sk-SK" sz="2400" b="1" dirty="0" smtClean="0">
                <a:solidFill>
                  <a:srgbClr val="663300"/>
                </a:solidFill>
                <a:latin typeface="Times New Roman" pitchFamily="18" charset="0"/>
              </a:rPr>
              <a:t> </a:t>
            </a:r>
            <a:r>
              <a:rPr lang="sk-SK" sz="2400" b="1" dirty="0" err="1" smtClean="0">
                <a:solidFill>
                  <a:srgbClr val="663300"/>
                </a:solidFill>
                <a:latin typeface="Times New Roman" pitchFamily="18" charset="0"/>
              </a:rPr>
              <a:t>of</a:t>
            </a:r>
            <a:r>
              <a:rPr lang="sk-SK" sz="2400" b="1" dirty="0" smtClean="0">
                <a:solidFill>
                  <a:srgbClr val="663300"/>
                </a:solidFill>
                <a:latin typeface="Times New Roman" pitchFamily="18" charset="0"/>
              </a:rPr>
              <a:t> </a:t>
            </a:r>
            <a:r>
              <a:rPr lang="sk-SK" sz="2400" b="1" dirty="0" err="1" smtClean="0">
                <a:solidFill>
                  <a:srgbClr val="663300"/>
                </a:solidFill>
                <a:latin typeface="Times New Roman" pitchFamily="18" charset="0"/>
              </a:rPr>
              <a:t>notion</a:t>
            </a:r>
            <a:r>
              <a:rPr lang="sk-SK" sz="2400" b="1" dirty="0" smtClean="0">
                <a:solidFill>
                  <a:srgbClr val="663300"/>
                </a:solidFill>
                <a:latin typeface="Times New Roman" pitchFamily="18" charset="0"/>
              </a:rPr>
              <a:t> rate </a:t>
            </a:r>
            <a:r>
              <a:rPr lang="sk-SK" sz="2400" b="1" dirty="0" err="1" smtClean="0">
                <a:solidFill>
                  <a:srgbClr val="663300"/>
                </a:solidFill>
                <a:latin typeface="Times New Roman" pitchFamily="18" charset="0"/>
              </a:rPr>
              <a:t>according</a:t>
            </a:r>
            <a:r>
              <a:rPr lang="sk-SK" sz="2400" b="1" dirty="0" smtClean="0">
                <a:solidFill>
                  <a:srgbClr val="663300"/>
                </a:solidFill>
                <a:latin typeface="Times New Roman" pitchFamily="18" charset="0"/>
              </a:rPr>
              <a:t> </a:t>
            </a:r>
            <a:r>
              <a:rPr lang="sk-SK" sz="2400" b="1" dirty="0" err="1" smtClean="0">
                <a:solidFill>
                  <a:srgbClr val="663300"/>
                </a:solidFill>
                <a:latin typeface="Times New Roman" pitchFamily="18" charset="0"/>
              </a:rPr>
              <a:t>formulated</a:t>
            </a:r>
            <a:r>
              <a:rPr lang="sk-SK" sz="2400" b="1" dirty="0" smtClean="0">
                <a:solidFill>
                  <a:srgbClr val="663300"/>
                </a:solidFill>
                <a:latin typeface="Times New Roman" pitchFamily="18" charset="0"/>
              </a:rPr>
              <a:t> </a:t>
            </a:r>
            <a:r>
              <a:rPr lang="sk-SK" sz="2400" b="1" dirty="0" err="1" smtClean="0">
                <a:solidFill>
                  <a:srgbClr val="663300"/>
                </a:solidFill>
                <a:latin typeface="Times New Roman" pitchFamily="18" charset="0"/>
              </a:rPr>
              <a:t>reason</a:t>
            </a:r>
            <a:r>
              <a:rPr lang="sk-SK" sz="2400" b="1" dirty="0" smtClean="0">
                <a:solidFill>
                  <a:srgbClr val="663300"/>
                </a:solidFill>
                <a:latin typeface="Times New Roman" pitchFamily="18" charset="0"/>
              </a:rPr>
              <a:t> – </a:t>
            </a:r>
            <a:r>
              <a:rPr lang="sk-SK" sz="2400" b="1" dirty="0" err="1" smtClean="0">
                <a:solidFill>
                  <a:srgbClr val="663300"/>
                </a:solidFill>
                <a:latin typeface="Times New Roman" pitchFamily="18" charset="0"/>
              </a:rPr>
              <a:t>independent</a:t>
            </a:r>
            <a:r>
              <a:rPr lang="sk-SK" sz="2400" b="1" dirty="0" smtClean="0">
                <a:solidFill>
                  <a:srgbClr val="663300"/>
                </a:solidFill>
                <a:latin typeface="Times New Roman" pitchFamily="18" charset="0"/>
              </a:rPr>
              <a:t> on </a:t>
            </a:r>
            <a:r>
              <a:rPr lang="sk-SK" sz="2400" b="1" dirty="0" err="1" smtClean="0">
                <a:solidFill>
                  <a:srgbClr val="663300"/>
                </a:solidFill>
                <a:latin typeface="Times New Roman" pitchFamily="18" charset="0"/>
              </a:rPr>
              <a:t>gender</a:t>
            </a:r>
            <a:endParaRPr lang="sk-SK" sz="2400" b="1" dirty="0" smtClean="0">
              <a:solidFill>
                <a:srgbClr val="663300"/>
              </a:solidFill>
              <a:latin typeface="Times New Roman" pitchFamily="18" charset="0"/>
            </a:endParaRPr>
          </a:p>
        </p:txBody>
      </p:sp>
      <p:graphicFrame>
        <p:nvGraphicFramePr>
          <p:cNvPr id="2" name="Tabuľka 1"/>
          <p:cNvGraphicFramePr>
            <a:graphicFrameLocks noGrp="1"/>
          </p:cNvGraphicFramePr>
          <p:nvPr>
            <p:extLst>
              <p:ext uri="{D42A27DB-BD31-4B8C-83A1-F6EECF244321}">
                <p14:modId xmlns:p14="http://schemas.microsoft.com/office/powerpoint/2010/main" val="3163951577"/>
              </p:ext>
            </p:extLst>
          </p:nvPr>
        </p:nvGraphicFramePr>
        <p:xfrm>
          <a:off x="11197454" y="18865527"/>
          <a:ext cx="9525700" cy="5045345"/>
        </p:xfrm>
        <a:graphic>
          <a:graphicData uri="http://schemas.openxmlformats.org/drawingml/2006/table">
            <a:tbl>
              <a:tblPr/>
              <a:tblGrid>
                <a:gridCol w="3715861"/>
                <a:gridCol w="1900765"/>
                <a:gridCol w="2304256"/>
                <a:gridCol w="1604818"/>
              </a:tblGrid>
              <a:tr h="996312">
                <a:tc>
                  <a:txBody>
                    <a:bodyPr/>
                    <a:lstStyle/>
                    <a:p>
                      <a:pPr algn="l" fontAlgn="b"/>
                      <a:r>
                        <a:rPr lang="sk-SK" sz="2600" b="1" i="0" u="none" strike="noStrike" baseline="0" dirty="0" err="1">
                          <a:solidFill>
                            <a:schemeClr val="bg1"/>
                          </a:solidFill>
                          <a:effectLst/>
                          <a:latin typeface="Calibri"/>
                        </a:rPr>
                        <a:t>meaning</a:t>
                      </a:r>
                      <a:r>
                        <a:rPr lang="sk-SK" sz="2600" b="1" i="0" u="none" strike="noStrike" baseline="0" dirty="0">
                          <a:solidFill>
                            <a:schemeClr val="bg1"/>
                          </a:solidFill>
                          <a:effectLst/>
                          <a:latin typeface="Calibri"/>
                        </a:rPr>
                        <a:t> </a:t>
                      </a:r>
                      <a:r>
                        <a:rPr lang="sk-SK" sz="2600" b="1" i="0" u="none" strike="noStrike" baseline="0" dirty="0" err="1">
                          <a:solidFill>
                            <a:schemeClr val="bg1"/>
                          </a:solidFill>
                          <a:effectLst/>
                          <a:latin typeface="Calibri"/>
                        </a:rPr>
                        <a:t>of</a:t>
                      </a:r>
                      <a:r>
                        <a:rPr lang="sk-SK" sz="2600" b="1" i="0" u="none" strike="noStrike" baseline="0" dirty="0">
                          <a:solidFill>
                            <a:schemeClr val="bg1"/>
                          </a:solidFill>
                          <a:effectLst/>
                          <a:latin typeface="Calibri"/>
                        </a:rPr>
                        <a:t> </a:t>
                      </a:r>
                      <a:r>
                        <a:rPr lang="sk-SK" sz="2600" b="1" i="0" u="none" strike="noStrike" baseline="0" dirty="0" err="1">
                          <a:solidFill>
                            <a:schemeClr val="bg1"/>
                          </a:solidFill>
                          <a:effectLst/>
                          <a:latin typeface="Calibri"/>
                        </a:rPr>
                        <a:t>the</a:t>
                      </a:r>
                      <a:r>
                        <a:rPr lang="sk-SK" sz="2600" b="1" i="0" u="none" strike="noStrike" baseline="0" dirty="0">
                          <a:solidFill>
                            <a:schemeClr val="bg1"/>
                          </a:solidFill>
                          <a:effectLst/>
                          <a:latin typeface="Calibri"/>
                        </a:rPr>
                        <a:t> term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men´s</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dirty="0" smtClean="0">
                        <a:solidFill>
                          <a:schemeClr val="bg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women´s</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dirty="0" smtClean="0">
                        <a:solidFill>
                          <a:schemeClr val="bg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9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baseline="0" dirty="0" err="1" smtClean="0">
                          <a:solidFill>
                            <a:schemeClr val="bg1"/>
                          </a:solidFill>
                          <a:effectLst/>
                          <a:latin typeface="Calibri"/>
                        </a:rPr>
                        <a:t>total</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baseline="0" dirty="0" smtClean="0">
                        <a:solidFill>
                          <a:schemeClr val="bg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9900"/>
                    </a:solidFill>
                  </a:tcPr>
                </a:tc>
              </a:tr>
              <a:tr h="505742">
                <a:tc>
                  <a:txBody>
                    <a:bodyPr/>
                    <a:lstStyle/>
                    <a:p>
                      <a:pPr algn="l" fontAlgn="b"/>
                      <a:r>
                        <a:rPr lang="en-US" sz="2600" b="1" i="0" u="none" strike="noStrike" baseline="0" dirty="0">
                          <a:solidFill>
                            <a:schemeClr val="tx1"/>
                          </a:solidFill>
                          <a:effectLst/>
                          <a:latin typeface="Calibri"/>
                        </a:rPr>
                        <a:t>do not eat or drink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05742">
                <a:tc>
                  <a:txBody>
                    <a:bodyPr/>
                    <a:lstStyle/>
                    <a:p>
                      <a:pPr algn="l" fontAlgn="b"/>
                      <a:r>
                        <a:rPr lang="sk-SK" sz="2600" b="1" i="0" u="none" strike="noStrike" baseline="0" dirty="0" err="1">
                          <a:solidFill>
                            <a:schemeClr val="tx1"/>
                          </a:solidFill>
                          <a:effectLst/>
                          <a:latin typeface="Calibri"/>
                        </a:rPr>
                        <a:t>reading</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the</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manual</a:t>
                      </a:r>
                      <a:endParaRPr lang="sk-SK" sz="2600" b="1" i="0" u="none" strike="noStrike" baseline="0" dirty="0">
                        <a:solidFill>
                          <a:schemeClr val="tx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16385">
                <a:tc>
                  <a:txBody>
                    <a:bodyPr/>
                    <a:lstStyle/>
                    <a:p>
                      <a:pPr algn="l" fontAlgn="b"/>
                      <a:r>
                        <a:rPr lang="sk-SK" sz="2600" b="1" i="0" u="none" strike="noStrike" baseline="0" dirty="0" err="1">
                          <a:solidFill>
                            <a:schemeClr val="tx1"/>
                          </a:solidFill>
                          <a:effectLst/>
                          <a:latin typeface="Calibri"/>
                        </a:rPr>
                        <a:t>data</a:t>
                      </a:r>
                      <a:r>
                        <a:rPr lang="sk-SK" sz="2600" b="1" i="0" u="none" strike="noStrike" baseline="0" dirty="0">
                          <a:solidFill>
                            <a:schemeClr val="tx1"/>
                          </a:solidFill>
                          <a:effectLst/>
                          <a:latin typeface="Calibri"/>
                        </a:rPr>
                        <a:t> </a:t>
                      </a:r>
                      <a:r>
                        <a:rPr lang="sk-SK" sz="2600" b="1" i="0" u="none" strike="noStrike" baseline="0" dirty="0" err="1" smtClean="0">
                          <a:solidFill>
                            <a:schemeClr val="tx1"/>
                          </a:solidFill>
                          <a:effectLst/>
                          <a:latin typeface="Calibri"/>
                        </a:rPr>
                        <a:t>protection</a:t>
                      </a:r>
                      <a:endParaRPr lang="sk-SK" sz="2600" b="1" i="0" u="none" strike="noStrike" baseline="0" dirty="0">
                        <a:solidFill>
                          <a:schemeClr val="tx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05742">
                <a:tc>
                  <a:txBody>
                    <a:bodyPr/>
                    <a:lstStyle/>
                    <a:p>
                      <a:pPr algn="l" fontAlgn="b"/>
                      <a:r>
                        <a:rPr lang="sk-SK" sz="2600" b="1" i="0" u="none" strike="noStrike" baseline="0" dirty="0" err="1">
                          <a:solidFill>
                            <a:schemeClr val="tx1"/>
                          </a:solidFill>
                          <a:effectLst/>
                          <a:latin typeface="Calibri"/>
                        </a:rPr>
                        <a:t>protection</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from</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mechanical</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damage</a:t>
                      </a:r>
                      <a:endParaRPr lang="sk-SK" sz="2600" b="1" i="0" u="none" strike="noStrike" baseline="0" dirty="0">
                        <a:solidFill>
                          <a:schemeClr val="tx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05742">
                <a:tc>
                  <a:txBody>
                    <a:bodyPr/>
                    <a:lstStyle/>
                    <a:p>
                      <a:pPr algn="l" fontAlgn="b"/>
                      <a:r>
                        <a:rPr lang="sk-SK" sz="2600" b="1" i="0" u="none" strike="noStrike" baseline="0" dirty="0" err="1">
                          <a:solidFill>
                            <a:schemeClr val="tx1"/>
                          </a:solidFill>
                          <a:effectLst/>
                          <a:latin typeface="Calibri"/>
                        </a:rPr>
                        <a:t>using</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authirized</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services</a:t>
                      </a:r>
                      <a:endParaRPr lang="sk-SK" sz="2600" b="1" i="0" u="none" strike="noStrike" baseline="0" dirty="0">
                        <a:solidFill>
                          <a:schemeClr val="tx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a:solidFill>
                            <a:schemeClr val="tx1"/>
                          </a:solidFill>
                          <a:effectLst/>
                          <a:latin typeface="Calibri"/>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05742">
                <a:tc>
                  <a:txBody>
                    <a:bodyPr/>
                    <a:lstStyle/>
                    <a:p>
                      <a:pPr algn="l" fontAlgn="b"/>
                      <a:r>
                        <a:rPr lang="sk-SK" sz="2600" b="1" i="0" u="none" strike="noStrike" baseline="0" dirty="0" err="1">
                          <a:solidFill>
                            <a:schemeClr val="tx1"/>
                          </a:solidFill>
                          <a:effectLst/>
                          <a:latin typeface="Calibri"/>
                        </a:rPr>
                        <a:t>warranty</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tracking</a:t>
                      </a:r>
                      <a:endParaRPr lang="sk-SK" sz="2600" b="1" i="0" u="none" strike="noStrike" baseline="0" dirty="0">
                        <a:solidFill>
                          <a:schemeClr val="tx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05742">
                <a:tc>
                  <a:txBody>
                    <a:bodyPr/>
                    <a:lstStyle/>
                    <a:p>
                      <a:pPr algn="l" fontAlgn="b"/>
                      <a:r>
                        <a:rPr lang="sk-SK" sz="2600" b="1" i="0" u="none" strike="noStrike" baseline="0" dirty="0" err="1">
                          <a:solidFill>
                            <a:schemeClr val="tx1"/>
                          </a:solidFill>
                          <a:effectLst/>
                          <a:latin typeface="Calibri"/>
                        </a:rPr>
                        <a:t>total</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number</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of</a:t>
                      </a:r>
                      <a:r>
                        <a:rPr lang="sk-SK" sz="2600" b="1" i="0" u="none" strike="noStrike" baseline="0" dirty="0">
                          <a:solidFill>
                            <a:schemeClr val="tx1"/>
                          </a:solidFill>
                          <a:effectLst/>
                          <a:latin typeface="Calibri"/>
                        </a:rPr>
                        <a:t> </a:t>
                      </a:r>
                      <a:r>
                        <a:rPr lang="sk-SK" sz="2600" b="1" i="0" u="none" strike="noStrike" baseline="0" dirty="0" err="1">
                          <a:solidFill>
                            <a:schemeClr val="tx1"/>
                          </a:solidFill>
                          <a:effectLst/>
                          <a:latin typeface="Calibri"/>
                        </a:rPr>
                        <a:t>notions</a:t>
                      </a:r>
                      <a:endParaRPr lang="sk-SK" sz="2600" b="1" i="0" u="none" strike="noStrike" baseline="0" dirty="0">
                        <a:solidFill>
                          <a:schemeClr val="tx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a:solidFill>
                            <a:schemeClr val="tx1"/>
                          </a:solidFill>
                          <a:effectLst/>
                          <a:latin typeface="Calibri"/>
                        </a:rPr>
                        <a:t>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a:solidFill>
                            <a:schemeClr val="tx1"/>
                          </a:solidFill>
                          <a:effectLst/>
                          <a:latin typeface="Calibri"/>
                        </a:rPr>
                        <a:t>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sk-SK" sz="2600" b="1" i="0" u="none" strike="noStrike" baseline="0" dirty="0" smtClean="0">
                          <a:solidFill>
                            <a:schemeClr val="tx1"/>
                          </a:solidFill>
                          <a:effectLst/>
                          <a:latin typeface="Calibri"/>
                        </a:rPr>
                        <a:t>50</a:t>
                      </a:r>
                      <a:endParaRPr lang="sk-SK" sz="2600" b="1" i="0" u="none" strike="noStrike" baseline="0" dirty="0">
                        <a:solidFill>
                          <a:schemeClr val="tx1"/>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3" name="Tabuľka 2"/>
          <p:cNvGraphicFramePr>
            <a:graphicFrameLocks noGrp="1"/>
          </p:cNvGraphicFramePr>
          <p:nvPr>
            <p:extLst>
              <p:ext uri="{D42A27DB-BD31-4B8C-83A1-F6EECF244321}">
                <p14:modId xmlns:p14="http://schemas.microsoft.com/office/powerpoint/2010/main" val="4133889886"/>
              </p:ext>
            </p:extLst>
          </p:nvPr>
        </p:nvGraphicFramePr>
        <p:xfrm>
          <a:off x="11197455" y="12452969"/>
          <a:ext cx="9525698" cy="5711354"/>
        </p:xfrm>
        <a:graphic>
          <a:graphicData uri="http://schemas.openxmlformats.org/drawingml/2006/table">
            <a:tbl>
              <a:tblPr/>
              <a:tblGrid>
                <a:gridCol w="3523621"/>
                <a:gridCol w="1907981"/>
                <a:gridCol w="2289577"/>
                <a:gridCol w="1804519"/>
              </a:tblGrid>
              <a:tr h="888618">
                <a:tc>
                  <a:txBody>
                    <a:bodyPr/>
                    <a:lstStyle/>
                    <a:p>
                      <a:pPr algn="l" fontAlgn="b"/>
                      <a:r>
                        <a:rPr lang="sk-SK" sz="2600" b="1" i="0" u="none" strike="noStrike" baseline="0" dirty="0" err="1">
                          <a:solidFill>
                            <a:schemeClr val="bg1"/>
                          </a:solidFill>
                          <a:effectLst/>
                          <a:latin typeface="Calibri"/>
                        </a:rPr>
                        <a:t>meaning</a:t>
                      </a:r>
                      <a:r>
                        <a:rPr lang="sk-SK" sz="2600" b="1" i="0" u="none" strike="noStrike" baseline="0" dirty="0">
                          <a:solidFill>
                            <a:schemeClr val="bg1"/>
                          </a:solidFill>
                          <a:effectLst/>
                          <a:latin typeface="Calibri"/>
                        </a:rPr>
                        <a:t> </a:t>
                      </a:r>
                      <a:r>
                        <a:rPr lang="sk-SK" sz="2600" b="1" i="0" u="none" strike="noStrike" baseline="0" dirty="0" err="1">
                          <a:solidFill>
                            <a:schemeClr val="bg1"/>
                          </a:solidFill>
                          <a:effectLst/>
                          <a:latin typeface="Calibri"/>
                        </a:rPr>
                        <a:t>of</a:t>
                      </a:r>
                      <a:r>
                        <a:rPr lang="sk-SK" sz="2600" b="1" i="0" u="none" strike="noStrike" baseline="0" dirty="0">
                          <a:solidFill>
                            <a:schemeClr val="bg1"/>
                          </a:solidFill>
                          <a:effectLst/>
                          <a:latin typeface="Calibri"/>
                        </a:rPr>
                        <a:t> </a:t>
                      </a:r>
                      <a:r>
                        <a:rPr lang="sk-SK" sz="2600" b="1" i="0" u="none" strike="noStrike" baseline="0" dirty="0" err="1">
                          <a:solidFill>
                            <a:schemeClr val="bg1"/>
                          </a:solidFill>
                          <a:effectLst/>
                          <a:latin typeface="Calibri"/>
                        </a:rPr>
                        <a:t>the</a:t>
                      </a:r>
                      <a:r>
                        <a:rPr lang="sk-SK" sz="2600" b="1" i="0" u="none" strike="noStrike" baseline="0" dirty="0">
                          <a:solidFill>
                            <a:schemeClr val="bg1"/>
                          </a:solidFill>
                          <a:effectLst/>
                          <a:latin typeface="Calibri"/>
                        </a:rPr>
                        <a:t> term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men´s</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dirty="0" smtClean="0">
                        <a:solidFill>
                          <a:schemeClr val="bg1"/>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women´s</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dirty="0" smtClean="0">
                        <a:solidFill>
                          <a:schemeClr val="bg1"/>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baseline="0" dirty="0" err="1" smtClean="0">
                          <a:solidFill>
                            <a:schemeClr val="bg1"/>
                          </a:solidFill>
                          <a:effectLst/>
                          <a:latin typeface="Calibri"/>
                        </a:rPr>
                        <a:t>total</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baseline="0" dirty="0" smtClean="0">
                        <a:solidFill>
                          <a:schemeClr val="bg1"/>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r>
              <a:tr h="839573">
                <a:tc>
                  <a:txBody>
                    <a:bodyPr/>
                    <a:lstStyle/>
                    <a:p>
                      <a:pPr algn="l" fontAlgn="b"/>
                      <a:r>
                        <a:rPr lang="sk-SK" sz="2600" b="1" i="0" u="none" strike="noStrike" dirty="0" err="1">
                          <a:solidFill>
                            <a:srgbClr val="000000"/>
                          </a:solidFill>
                          <a:effectLst/>
                          <a:latin typeface="Calibri"/>
                        </a:rPr>
                        <a:t>working</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with</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electrical</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equipment</a:t>
                      </a:r>
                      <a:endParaRPr lang="sk-SK" sz="2600" b="1" i="0" u="none" strike="noStrike"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2600" b="1" i="0" u="none" strike="noStrike">
                          <a:solidFill>
                            <a:srgbClr val="000000"/>
                          </a:solidFill>
                          <a:effectLst/>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rgbClr val="000000"/>
                          </a:solidFill>
                          <a:effectLst/>
                          <a:latin typeface="Calibri"/>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1075">
                <a:tc>
                  <a:txBody>
                    <a:bodyPr/>
                    <a:lstStyle/>
                    <a:p>
                      <a:pPr algn="l" fontAlgn="b"/>
                      <a:r>
                        <a:rPr lang="en-US" sz="2600" b="1" i="0" u="none" strike="noStrike" dirty="0" smtClean="0">
                          <a:solidFill>
                            <a:srgbClr val="000000"/>
                          </a:solidFill>
                          <a:effectLst/>
                          <a:latin typeface="Calibri"/>
                        </a:rPr>
                        <a:t>avoid contact of devices with liquids</a:t>
                      </a:r>
                      <a:endParaRPr lang="pl-PL" sz="2600" b="1" i="0" u="none" strike="noStrike"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rgbClr val="000000"/>
                          </a:solidFill>
                          <a:effectLst/>
                          <a:latin typeface="Calibri"/>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1075">
                <a:tc>
                  <a:txBody>
                    <a:bodyPr/>
                    <a:lstStyle/>
                    <a:p>
                      <a:pPr algn="l" fontAlgn="b"/>
                      <a:r>
                        <a:rPr lang="sk-SK" sz="2600" b="1" i="0" u="none" strike="noStrike" dirty="0" err="1">
                          <a:solidFill>
                            <a:srgbClr val="000000"/>
                          </a:solidFill>
                          <a:effectLst/>
                          <a:latin typeface="Calibri"/>
                        </a:rPr>
                        <a:t>connecting</a:t>
                      </a:r>
                      <a:r>
                        <a:rPr lang="sk-SK" sz="2600" b="1" i="0" u="none" strike="noStrike" dirty="0">
                          <a:solidFill>
                            <a:srgbClr val="000000"/>
                          </a:solidFill>
                          <a:effectLst/>
                          <a:latin typeface="Calibri"/>
                        </a:rPr>
                        <a:t> to </a:t>
                      </a:r>
                      <a:r>
                        <a:rPr lang="sk-SK" sz="2600" b="1" i="0" u="none" strike="noStrike" dirty="0" err="1">
                          <a:solidFill>
                            <a:srgbClr val="000000"/>
                          </a:solidFill>
                          <a:effectLst/>
                          <a:latin typeface="Calibri"/>
                        </a:rPr>
                        <a:t>electric</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circiut</a:t>
                      </a:r>
                      <a:endParaRPr lang="sk-SK" sz="2600" b="1" i="0" u="none" strike="noStrike"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rgbClr val="000000"/>
                          </a:solidFill>
                          <a:effectLst/>
                          <a:latin typeface="Calibri"/>
                        </a:rPr>
                        <a:t>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16446">
                <a:tc>
                  <a:txBody>
                    <a:bodyPr/>
                    <a:lstStyle/>
                    <a:p>
                      <a:pPr algn="l" fontAlgn="b"/>
                      <a:r>
                        <a:rPr lang="en-US" sz="2600" b="1" i="0" u="none" strike="noStrike" dirty="0" err="1" smtClean="0">
                          <a:solidFill>
                            <a:srgbClr val="000000"/>
                          </a:solidFill>
                          <a:effectLst/>
                          <a:latin typeface="Calibri"/>
                        </a:rPr>
                        <a:t>switchin</a:t>
                      </a:r>
                      <a:r>
                        <a:rPr lang="sk-SK" sz="2600" b="1" i="0" u="none" strike="noStrike" dirty="0" smtClean="0">
                          <a:solidFill>
                            <a:srgbClr val="000000"/>
                          </a:solidFill>
                          <a:effectLst/>
                          <a:latin typeface="Calibri"/>
                        </a:rPr>
                        <a:t>g</a:t>
                      </a:r>
                      <a:r>
                        <a:rPr lang="en-US" sz="2600" b="1" i="0" u="none" strike="noStrike" dirty="0" smtClean="0">
                          <a:solidFill>
                            <a:srgbClr val="000000"/>
                          </a:solidFill>
                          <a:effectLst/>
                          <a:latin typeface="Calibri"/>
                        </a:rPr>
                        <a:t> </a:t>
                      </a:r>
                      <a:r>
                        <a:rPr lang="en-US" sz="2600" b="1" i="0" u="none" strike="noStrike" dirty="0">
                          <a:solidFill>
                            <a:srgbClr val="000000"/>
                          </a:solidFill>
                          <a:effectLst/>
                          <a:latin typeface="Calibri"/>
                        </a:rPr>
                        <a:t>off devices during storm and at night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rgbClr val="000000"/>
                          </a:solidFill>
                          <a:effectLst/>
                          <a:latin typeface="Calibri"/>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0">
                <a:tc>
                  <a:txBody>
                    <a:bodyPr/>
                    <a:lstStyle/>
                    <a:p>
                      <a:pPr algn="l" fontAlgn="b"/>
                      <a:r>
                        <a:rPr lang="sk-SK" sz="2600" b="1" i="0" u="none" strike="noStrike" dirty="0" err="1">
                          <a:solidFill>
                            <a:srgbClr val="000000"/>
                          </a:solidFill>
                          <a:effectLst/>
                          <a:latin typeface="Calibri"/>
                        </a:rPr>
                        <a:t>checking</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devices</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before</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turning</a:t>
                      </a:r>
                      <a:endParaRPr lang="sk-SK" sz="2600" b="1" i="0" u="none" strike="noStrike"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rgbClr val="000000"/>
                          </a:solidFill>
                          <a:effectLst/>
                          <a:latin typeface="Calibri"/>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1075">
                <a:tc>
                  <a:txBody>
                    <a:bodyPr/>
                    <a:lstStyle/>
                    <a:p>
                      <a:pPr algn="l" fontAlgn="b"/>
                      <a:r>
                        <a:rPr lang="sk-SK" sz="2600" b="1" i="0" u="none" strike="noStrike" dirty="0" err="1">
                          <a:solidFill>
                            <a:srgbClr val="000000"/>
                          </a:solidFill>
                          <a:effectLst/>
                          <a:latin typeface="Calibri"/>
                        </a:rPr>
                        <a:t>total</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number</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of</a:t>
                      </a:r>
                      <a:r>
                        <a:rPr lang="sk-SK" sz="2600" b="1" i="0" u="none" strike="noStrike" dirty="0">
                          <a:solidFill>
                            <a:srgbClr val="000000"/>
                          </a:solidFill>
                          <a:effectLst/>
                          <a:latin typeface="Calibri"/>
                        </a:rPr>
                        <a:t> </a:t>
                      </a:r>
                      <a:r>
                        <a:rPr lang="sk-SK" sz="2600" b="1" i="0" u="none" strike="noStrike" dirty="0" err="1">
                          <a:solidFill>
                            <a:srgbClr val="000000"/>
                          </a:solidFill>
                          <a:effectLst/>
                          <a:latin typeface="Calibri"/>
                        </a:rPr>
                        <a:t>notions</a:t>
                      </a:r>
                      <a:endParaRPr lang="sk-SK" sz="2600" b="1" i="0" u="none" strike="noStrike" dirty="0">
                        <a:solidFill>
                          <a:srgbClr val="000000"/>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rgbClr val="000000"/>
                          </a:solidFill>
                          <a:effectLst/>
                          <a:latin typeface="Calibri"/>
                        </a:rPr>
                        <a:t>26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rgbClr val="000000"/>
                          </a:solidFill>
                          <a:effectLst/>
                          <a:latin typeface="Calibri"/>
                        </a:rPr>
                        <a:t>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rgbClr val="000000"/>
                          </a:solidFill>
                          <a:effectLst/>
                          <a:latin typeface="Calibri"/>
                        </a:rPr>
                        <a:t>69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6" name="Graf 15"/>
          <p:cNvGraphicFramePr>
            <a:graphicFrameLocks/>
          </p:cNvGraphicFramePr>
          <p:nvPr>
            <p:extLst>
              <p:ext uri="{D42A27DB-BD31-4B8C-83A1-F6EECF244321}">
                <p14:modId xmlns:p14="http://schemas.microsoft.com/office/powerpoint/2010/main" val="2638652528"/>
              </p:ext>
            </p:extLst>
          </p:nvPr>
        </p:nvGraphicFramePr>
        <p:xfrm>
          <a:off x="396256" y="22740980"/>
          <a:ext cx="9591172" cy="65125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uľka 3"/>
          <p:cNvGraphicFramePr>
            <a:graphicFrameLocks noGrp="1"/>
          </p:cNvGraphicFramePr>
          <p:nvPr>
            <p:extLst>
              <p:ext uri="{D42A27DB-BD31-4B8C-83A1-F6EECF244321}">
                <p14:modId xmlns:p14="http://schemas.microsoft.com/office/powerpoint/2010/main" val="1115176087"/>
              </p:ext>
            </p:extLst>
          </p:nvPr>
        </p:nvGraphicFramePr>
        <p:xfrm>
          <a:off x="11205839" y="7392779"/>
          <a:ext cx="9496673" cy="4434840"/>
        </p:xfrm>
        <a:graphic>
          <a:graphicData uri="http://schemas.openxmlformats.org/drawingml/2006/table">
            <a:tbl>
              <a:tblPr/>
              <a:tblGrid>
                <a:gridCol w="3798983"/>
                <a:gridCol w="1791140"/>
                <a:gridCol w="2145987"/>
                <a:gridCol w="1760563"/>
              </a:tblGrid>
              <a:tr h="549781">
                <a:tc>
                  <a:txBody>
                    <a:bodyPr/>
                    <a:lstStyle/>
                    <a:p>
                      <a:pPr algn="l" fontAlgn="b"/>
                      <a:r>
                        <a:rPr lang="sk-SK" sz="2600" b="1" i="0" u="none" strike="noStrike" dirty="0" err="1">
                          <a:solidFill>
                            <a:schemeClr val="bg1"/>
                          </a:solidFill>
                          <a:effectLst/>
                          <a:latin typeface="Calibri"/>
                        </a:rPr>
                        <a:t>meaning</a:t>
                      </a:r>
                      <a:r>
                        <a:rPr lang="sk-SK" sz="2600" b="1" i="0" u="none" strike="noStrike" dirty="0">
                          <a:solidFill>
                            <a:schemeClr val="bg1"/>
                          </a:solidFill>
                          <a:effectLst/>
                          <a:latin typeface="Calibri"/>
                        </a:rPr>
                        <a:t> </a:t>
                      </a:r>
                      <a:r>
                        <a:rPr lang="sk-SK" sz="2600" b="1" i="0" u="none" strike="noStrike" dirty="0" err="1">
                          <a:solidFill>
                            <a:schemeClr val="bg1"/>
                          </a:solidFill>
                          <a:effectLst/>
                          <a:latin typeface="Calibri"/>
                        </a:rPr>
                        <a:t>of</a:t>
                      </a:r>
                      <a:r>
                        <a:rPr lang="sk-SK" sz="2600" b="1" i="0" u="none" strike="noStrike" dirty="0">
                          <a:solidFill>
                            <a:schemeClr val="bg1"/>
                          </a:solidFill>
                          <a:effectLst/>
                          <a:latin typeface="Calibri"/>
                        </a:rPr>
                        <a:t> </a:t>
                      </a:r>
                      <a:r>
                        <a:rPr lang="sk-SK" sz="2600" b="1" i="0" u="none" strike="noStrike" dirty="0" err="1">
                          <a:solidFill>
                            <a:schemeClr val="bg1"/>
                          </a:solidFill>
                          <a:effectLst/>
                          <a:latin typeface="Calibri"/>
                        </a:rPr>
                        <a:t>the</a:t>
                      </a:r>
                      <a:r>
                        <a:rPr lang="sk-SK" sz="2600" b="1" i="0" u="none" strike="noStrike" dirty="0">
                          <a:solidFill>
                            <a:schemeClr val="bg1"/>
                          </a:solidFill>
                          <a:effectLst/>
                          <a:latin typeface="Calibri"/>
                        </a:rPr>
                        <a:t> term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9CC"/>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men´s</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dirty="0">
                        <a:solidFill>
                          <a:schemeClr val="bg1"/>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9CC"/>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women´s</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dirty="0" smtClean="0">
                        <a:solidFill>
                          <a:schemeClr val="bg1"/>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9CC"/>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k-SK" sz="2600" b="1" i="0" u="none" strike="noStrike" baseline="0" dirty="0" err="1" smtClean="0">
                          <a:solidFill>
                            <a:schemeClr val="bg1"/>
                          </a:solidFill>
                          <a:effectLst/>
                          <a:latin typeface="Calibri"/>
                        </a:rPr>
                        <a:t>total</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number</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of</a:t>
                      </a:r>
                      <a:r>
                        <a:rPr lang="sk-SK" sz="2600" b="1" i="0" u="none" strike="noStrike" baseline="0" dirty="0" smtClean="0">
                          <a:solidFill>
                            <a:schemeClr val="bg1"/>
                          </a:solidFill>
                          <a:effectLst/>
                          <a:latin typeface="Calibri"/>
                        </a:rPr>
                        <a:t> </a:t>
                      </a:r>
                      <a:r>
                        <a:rPr lang="sk-SK" sz="2600" b="1" i="0" u="none" strike="noStrike" baseline="0" dirty="0" err="1" smtClean="0">
                          <a:solidFill>
                            <a:schemeClr val="bg1"/>
                          </a:solidFill>
                          <a:effectLst/>
                          <a:latin typeface="Calibri"/>
                        </a:rPr>
                        <a:t>notions</a:t>
                      </a:r>
                      <a:endParaRPr lang="sk-SK" sz="2600" b="1" i="0" u="none" strike="noStrike" baseline="0" dirty="0" smtClean="0">
                        <a:solidFill>
                          <a:schemeClr val="bg1"/>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9CC"/>
                    </a:solidFill>
                  </a:tcPr>
                </a:tc>
              </a:tr>
              <a:tr h="190500">
                <a:tc>
                  <a:txBody>
                    <a:bodyPr/>
                    <a:lstStyle/>
                    <a:p>
                      <a:pPr algn="l" fontAlgn="b"/>
                      <a:r>
                        <a:rPr lang="sk-SK" sz="2600" b="1" i="0" u="none" strike="noStrike" dirty="0" err="1">
                          <a:solidFill>
                            <a:schemeClr val="tx1"/>
                          </a:solidFill>
                          <a:effectLst/>
                          <a:latin typeface="Calibri"/>
                        </a:rPr>
                        <a:t>lenght</a:t>
                      </a:r>
                      <a:r>
                        <a:rPr lang="sk-SK" sz="2600" b="1" i="0" u="none" strike="noStrike" dirty="0">
                          <a:solidFill>
                            <a:schemeClr val="tx1"/>
                          </a:solidFill>
                          <a:effectLst/>
                          <a:latin typeface="Calibri"/>
                        </a:rPr>
                        <a:t> </a:t>
                      </a:r>
                      <a:r>
                        <a:rPr lang="sk-SK" sz="2600" b="1" i="0" u="none" strike="noStrike" dirty="0" err="1">
                          <a:solidFill>
                            <a:schemeClr val="tx1"/>
                          </a:solidFill>
                          <a:effectLst/>
                          <a:latin typeface="Calibri"/>
                        </a:rPr>
                        <a:t>of</a:t>
                      </a:r>
                      <a:r>
                        <a:rPr lang="sk-SK" sz="2600" b="1" i="0" u="none" strike="noStrike" dirty="0">
                          <a:solidFill>
                            <a:schemeClr val="tx1"/>
                          </a:solidFill>
                          <a:effectLst/>
                          <a:latin typeface="Calibri"/>
                        </a:rPr>
                        <a:t> </a:t>
                      </a:r>
                      <a:r>
                        <a:rPr lang="sk-SK" sz="2600" b="1" i="0" u="none" strike="noStrike" dirty="0" err="1">
                          <a:solidFill>
                            <a:schemeClr val="tx1"/>
                          </a:solidFill>
                          <a:effectLst/>
                          <a:latin typeface="Calibri"/>
                        </a:rPr>
                        <a:t>computer</a:t>
                      </a:r>
                      <a:r>
                        <a:rPr lang="sk-SK" sz="2600" b="1" i="0" u="none" strike="noStrike" dirty="0">
                          <a:solidFill>
                            <a:schemeClr val="tx1"/>
                          </a:solidFill>
                          <a:effectLst/>
                          <a:latin typeface="Calibri"/>
                        </a:rPr>
                        <a:t> </a:t>
                      </a:r>
                      <a:r>
                        <a:rPr lang="sk-SK" sz="2600" b="1" i="0" u="none" strike="noStrike" dirty="0" err="1">
                          <a:solidFill>
                            <a:schemeClr val="tx1"/>
                          </a:solidFill>
                          <a:effectLst/>
                          <a:latin typeface="Calibri"/>
                        </a:rPr>
                        <a:t>work</a:t>
                      </a:r>
                      <a:endParaRPr lang="sk-SK" sz="2600" b="1" i="0" u="none" strike="noStrike" dirty="0">
                        <a:solidFill>
                          <a:schemeClr val="tx1"/>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k-SK" sz="2600" b="1" i="0" u="none" strike="noStrike" dirty="0">
                          <a:solidFill>
                            <a:schemeClr val="tx1"/>
                          </a:solidFill>
                          <a:effectLst/>
                          <a:latin typeface="Calibri"/>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25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37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en-US" sz="2600" b="1" i="0" u="none" strike="noStrike" dirty="0">
                          <a:solidFill>
                            <a:schemeClr val="tx1"/>
                          </a:solidFill>
                          <a:effectLst/>
                          <a:latin typeface="Calibri"/>
                        </a:rPr>
                        <a:t>body position and distance person-computer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chemeClr val="tx1"/>
                          </a:solidFill>
                          <a:effectLst/>
                          <a:latin typeface="Calibri"/>
                        </a:rPr>
                        <a:t>37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57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sk-SK" sz="2600" b="1" i="0" u="none" strike="noStrike">
                          <a:solidFill>
                            <a:schemeClr val="tx1"/>
                          </a:solidFill>
                          <a:effectLst/>
                          <a:latin typeface="Calibri"/>
                        </a:rPr>
                        <a:t>illumination of workplace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sk-SK" sz="2600" b="1" i="0" u="none" strike="noStrike">
                          <a:solidFill>
                            <a:schemeClr val="tx1"/>
                          </a:solidFill>
                          <a:effectLst/>
                          <a:latin typeface="Calibri"/>
                        </a:rPr>
                        <a:t>any other eye protection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sk-SK" sz="2600" b="1" i="0" u="none" strike="noStrike">
                          <a:solidFill>
                            <a:schemeClr val="tx1"/>
                          </a:solidFill>
                          <a:effectLst/>
                          <a:latin typeface="Calibri"/>
                        </a:rPr>
                        <a:t>hearing protection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chemeClr val="tx1"/>
                          </a:solidFill>
                          <a:effectLst/>
                          <a:latin typeface="Calibri"/>
                        </a:rPr>
                        <a:t>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b"/>
                      <a:r>
                        <a:rPr lang="sk-SK" sz="2600" b="1" i="0" u="none" strike="noStrike">
                          <a:solidFill>
                            <a:schemeClr val="tx1"/>
                          </a:solidFill>
                          <a:effectLst/>
                          <a:latin typeface="Calibri"/>
                        </a:rPr>
                        <a:t>position of computer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chemeClr val="tx1"/>
                          </a:solidFill>
                          <a:effectLst/>
                          <a:latin typeface="Calibri"/>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fontAlgn="b"/>
                      <a:r>
                        <a:rPr lang="sk-SK" sz="2600" b="1" i="0" u="none" strike="noStrike" dirty="0" err="1">
                          <a:solidFill>
                            <a:schemeClr val="tx1"/>
                          </a:solidFill>
                          <a:effectLst/>
                          <a:latin typeface="Calibri"/>
                        </a:rPr>
                        <a:t>total</a:t>
                      </a:r>
                      <a:r>
                        <a:rPr lang="sk-SK" sz="2600" b="1" i="0" u="none" strike="noStrike" dirty="0">
                          <a:solidFill>
                            <a:schemeClr val="tx1"/>
                          </a:solidFill>
                          <a:effectLst/>
                          <a:latin typeface="Calibri"/>
                        </a:rPr>
                        <a:t> </a:t>
                      </a:r>
                      <a:r>
                        <a:rPr lang="sk-SK" sz="2600" b="1" i="0" u="none" strike="noStrike" dirty="0" err="1">
                          <a:solidFill>
                            <a:schemeClr val="tx1"/>
                          </a:solidFill>
                          <a:effectLst/>
                          <a:latin typeface="Calibri"/>
                        </a:rPr>
                        <a:t>number</a:t>
                      </a:r>
                      <a:r>
                        <a:rPr lang="sk-SK" sz="2600" b="1" i="0" u="none" strike="noStrike" dirty="0">
                          <a:solidFill>
                            <a:schemeClr val="tx1"/>
                          </a:solidFill>
                          <a:effectLst/>
                          <a:latin typeface="Calibri"/>
                        </a:rPr>
                        <a:t> </a:t>
                      </a:r>
                      <a:r>
                        <a:rPr lang="sk-SK" sz="2600" b="1" i="0" u="none" strike="noStrike" dirty="0" err="1">
                          <a:solidFill>
                            <a:schemeClr val="tx1"/>
                          </a:solidFill>
                          <a:effectLst/>
                          <a:latin typeface="Calibri"/>
                        </a:rPr>
                        <a:t>of</a:t>
                      </a:r>
                      <a:r>
                        <a:rPr lang="sk-SK" sz="2600" b="1" i="0" u="none" strike="noStrike" dirty="0">
                          <a:solidFill>
                            <a:schemeClr val="tx1"/>
                          </a:solidFill>
                          <a:effectLst/>
                          <a:latin typeface="Calibri"/>
                        </a:rPr>
                        <a:t> </a:t>
                      </a:r>
                      <a:r>
                        <a:rPr lang="sk-SK" sz="2600" b="1" i="0" u="none" strike="noStrike" dirty="0" err="1">
                          <a:solidFill>
                            <a:schemeClr val="tx1"/>
                          </a:solidFill>
                          <a:effectLst/>
                          <a:latin typeface="Calibri"/>
                        </a:rPr>
                        <a:t>notions</a:t>
                      </a:r>
                      <a:endParaRPr lang="sk-SK" sz="2600" b="1" i="0" u="none" strike="noStrike" dirty="0">
                        <a:solidFill>
                          <a:schemeClr val="tx1"/>
                        </a:solidFill>
                        <a:effectLst/>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chemeClr val="tx1"/>
                          </a:solidFill>
                          <a:effectLst/>
                          <a:latin typeface="Calibri"/>
                        </a:rPr>
                        <a:t>41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a:solidFill>
                            <a:schemeClr val="tx1"/>
                          </a:solidFill>
                          <a:effectLst/>
                          <a:latin typeface="Calibri"/>
                        </a:rPr>
                        <a:t>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dirty="0">
                          <a:solidFill>
                            <a:schemeClr val="tx1"/>
                          </a:solidFill>
                          <a:effectLst/>
                          <a:latin typeface="Calibri"/>
                        </a:rPr>
                        <a:t>119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BlokTextu 4"/>
          <p:cNvSpPr txBox="1"/>
          <p:nvPr/>
        </p:nvSpPr>
        <p:spPr>
          <a:xfrm>
            <a:off x="10765408" y="6355011"/>
            <a:ext cx="10440616" cy="954107"/>
          </a:xfrm>
          <a:prstGeom prst="rect">
            <a:avLst/>
          </a:prstGeom>
          <a:noFill/>
        </p:spPr>
        <p:txBody>
          <a:bodyPr wrap="square" rtlCol="0">
            <a:spAutoFit/>
          </a:bodyPr>
          <a:lstStyle/>
          <a:p>
            <a:r>
              <a:rPr lang="sk-SK" sz="2800" b="1" dirty="0">
                <a:solidFill>
                  <a:srgbClr val="663300"/>
                </a:solidFill>
                <a:latin typeface="Times New Roman" panose="02020603050405020304" pitchFamily="18" charset="0"/>
                <a:cs typeface="Times New Roman" panose="02020603050405020304" pitchFamily="18" charset="0"/>
              </a:rPr>
              <a:t>b1) </a:t>
            </a:r>
            <a:r>
              <a:rPr lang="sk-SK" sz="2800" b="1" dirty="0" err="1">
                <a:solidFill>
                  <a:srgbClr val="663300"/>
                </a:solidFill>
                <a:latin typeface="Times New Roman" pitchFamily="18" charset="0"/>
                <a:cs typeface="Times New Roman" panose="02020603050405020304" pitchFamily="18" charset="0"/>
              </a:rPr>
              <a:t>vision</a:t>
            </a:r>
            <a:r>
              <a:rPr lang="sk-SK" sz="2800" b="1" dirty="0">
                <a:solidFill>
                  <a:srgbClr val="663300"/>
                </a:solidFill>
                <a:latin typeface="Times New Roman" pitchFamily="18" charset="0"/>
                <a:cs typeface="Times New Roman" panose="02020603050405020304" pitchFamily="18" charset="0"/>
              </a:rPr>
              <a:t> and </a:t>
            </a:r>
            <a:r>
              <a:rPr lang="sk-SK" sz="2800" b="1" dirty="0" err="1">
                <a:solidFill>
                  <a:srgbClr val="663300"/>
                </a:solidFill>
                <a:latin typeface="Times New Roman" pitchFamily="18" charset="0"/>
                <a:cs typeface="Times New Roman" panose="02020603050405020304" pitchFamily="18" charset="0"/>
              </a:rPr>
              <a:t>hearing</a:t>
            </a:r>
            <a:r>
              <a:rPr lang="sk-SK" sz="2800" b="1" dirty="0">
                <a:solidFill>
                  <a:srgbClr val="663300"/>
                </a:solidFill>
                <a:latin typeface="Times New Roman" pitchFamily="18" charset="0"/>
                <a:cs typeface="Times New Roman" panose="02020603050405020304" pitchFamily="18" charset="0"/>
              </a:rPr>
              <a:t> </a:t>
            </a:r>
            <a:r>
              <a:rPr lang="sk-SK" sz="2800" b="1" dirty="0" err="1">
                <a:solidFill>
                  <a:srgbClr val="663300"/>
                </a:solidFill>
                <a:latin typeface="Times New Roman" pitchFamily="18" charset="0"/>
                <a:cs typeface="Times New Roman" panose="02020603050405020304" pitchFamily="18" charset="0"/>
              </a:rPr>
              <a:t>protection</a:t>
            </a:r>
            <a:r>
              <a:rPr lang="sk-SK" sz="2800" b="1" dirty="0">
                <a:solidFill>
                  <a:srgbClr val="663300"/>
                </a:solidFill>
                <a:latin typeface="Times New Roman" pitchFamily="18" charset="0"/>
                <a:cs typeface="Times New Roman" panose="02020603050405020304" pitchFamily="18" charset="0"/>
              </a:rPr>
              <a:t>, </a:t>
            </a:r>
            <a:r>
              <a:rPr lang="sk-SK" sz="2800" b="1" dirty="0" err="1">
                <a:solidFill>
                  <a:srgbClr val="663300"/>
                </a:solidFill>
                <a:latin typeface="Times New Roman" pitchFamily="18" charset="0"/>
                <a:cs typeface="Times New Roman" panose="02020603050405020304" pitchFamily="18" charset="0"/>
              </a:rPr>
              <a:t>ergonomy</a:t>
            </a:r>
            <a:r>
              <a:rPr lang="sk-SK" sz="2800" b="1" dirty="0">
                <a:solidFill>
                  <a:srgbClr val="663300"/>
                </a:solidFill>
                <a:latin typeface="Times New Roman" pitchFamily="18" charset="0"/>
                <a:cs typeface="Times New Roman" panose="02020603050405020304" pitchFamily="18" charset="0"/>
              </a:rPr>
              <a:t> (29 </a:t>
            </a:r>
            <a:r>
              <a:rPr lang="sk-SK" sz="2800" b="1" dirty="0" err="1">
                <a:solidFill>
                  <a:srgbClr val="663300"/>
                </a:solidFill>
                <a:latin typeface="Times New Roman" pitchFamily="18" charset="0"/>
                <a:cs typeface="Times New Roman" panose="02020603050405020304" pitchFamily="18" charset="0"/>
              </a:rPr>
              <a:t>men</a:t>
            </a:r>
            <a:r>
              <a:rPr lang="sk-SK" sz="2800" b="1" dirty="0">
                <a:solidFill>
                  <a:srgbClr val="663300"/>
                </a:solidFill>
                <a:latin typeface="Times New Roman" pitchFamily="18" charset="0"/>
                <a:cs typeface="Times New Roman" panose="02020603050405020304" pitchFamily="18" charset="0"/>
              </a:rPr>
              <a:t> and 52 </a:t>
            </a:r>
            <a:r>
              <a:rPr lang="sk-SK" sz="2800" b="1" dirty="0" err="1">
                <a:solidFill>
                  <a:srgbClr val="663300"/>
                </a:solidFill>
                <a:latin typeface="Times New Roman" pitchFamily="18" charset="0"/>
                <a:cs typeface="Times New Roman" panose="02020603050405020304" pitchFamily="18" charset="0"/>
              </a:rPr>
              <a:t>women</a:t>
            </a:r>
            <a:r>
              <a:rPr lang="sk-SK" sz="2800" b="1" dirty="0">
                <a:solidFill>
                  <a:srgbClr val="663300"/>
                </a:solidFill>
                <a:latin typeface="Times New Roman" pitchFamily="18" charset="0"/>
                <a:cs typeface="Times New Roman" panose="02020603050405020304" pitchFamily="18" charset="0"/>
              </a:rPr>
              <a:t>)</a:t>
            </a:r>
          </a:p>
        </p:txBody>
      </p:sp>
      <p:sp>
        <p:nvSpPr>
          <p:cNvPr id="19" name="BlokTextu 18"/>
          <p:cNvSpPr txBox="1"/>
          <p:nvPr/>
        </p:nvSpPr>
        <p:spPr>
          <a:xfrm>
            <a:off x="10765408" y="11899627"/>
            <a:ext cx="10617009" cy="523220"/>
          </a:xfrm>
          <a:prstGeom prst="rect">
            <a:avLst/>
          </a:prstGeom>
          <a:noFill/>
        </p:spPr>
        <p:txBody>
          <a:bodyPr wrap="none" rtlCol="0">
            <a:spAutoFit/>
          </a:bodyPr>
          <a:lstStyle/>
          <a:p>
            <a:r>
              <a:rPr lang="sk-SK" sz="2800" b="1" dirty="0" smtClean="0">
                <a:solidFill>
                  <a:srgbClr val="663300"/>
                </a:solidFill>
                <a:latin typeface="Times New Roman" panose="02020603050405020304" pitchFamily="18" charset="0"/>
                <a:cs typeface="Times New Roman" panose="02020603050405020304" pitchFamily="18" charset="0"/>
              </a:rPr>
              <a:t>b2) </a:t>
            </a:r>
            <a:r>
              <a:rPr lang="sk-SK" sz="2800" b="1" dirty="0">
                <a:solidFill>
                  <a:srgbClr val="663300"/>
                </a:solidFill>
                <a:latin typeface="Times New Roman" panose="02020603050405020304" pitchFamily="18" charset="0"/>
                <a:cs typeface="Times New Roman" panose="02020603050405020304" pitchFamily="18" charset="0"/>
              </a:rPr>
              <a:t>s</a:t>
            </a:r>
            <a:r>
              <a:rPr lang="en-US" sz="2800" b="1" dirty="0" err="1" smtClean="0">
                <a:solidFill>
                  <a:srgbClr val="663300"/>
                </a:solidFill>
                <a:latin typeface="Times New Roman" panose="02020603050405020304" pitchFamily="18" charset="0"/>
                <a:cs typeface="Times New Roman" panose="02020603050405020304" pitchFamily="18" charset="0"/>
              </a:rPr>
              <a:t>afety</a:t>
            </a:r>
            <a:r>
              <a:rPr lang="en-US" sz="2800" b="1" dirty="0" smtClean="0">
                <a:solidFill>
                  <a:srgbClr val="663300"/>
                </a:solidFill>
                <a:latin typeface="Times New Roman" panose="02020603050405020304" pitchFamily="18" charset="0"/>
                <a:cs typeface="Times New Roman" panose="02020603050405020304" pitchFamily="18" charset="0"/>
              </a:rPr>
              <a:t> </a:t>
            </a:r>
            <a:r>
              <a:rPr lang="en-US" sz="2800" b="1" dirty="0">
                <a:solidFill>
                  <a:srgbClr val="663300"/>
                </a:solidFill>
                <a:latin typeface="Times New Roman" panose="02020603050405020304" pitchFamily="18" charset="0"/>
                <a:cs typeface="Times New Roman" panose="02020603050405020304" pitchFamily="18" charset="0"/>
              </a:rPr>
              <a:t>of work with electrical </a:t>
            </a:r>
            <a:r>
              <a:rPr lang="en-US" sz="2800" b="1" dirty="0" smtClean="0">
                <a:solidFill>
                  <a:srgbClr val="663300"/>
                </a:solidFill>
                <a:latin typeface="Times New Roman" panose="02020603050405020304" pitchFamily="18" charset="0"/>
                <a:cs typeface="Times New Roman" panose="02020603050405020304" pitchFamily="18" charset="0"/>
              </a:rPr>
              <a:t>equipment</a:t>
            </a:r>
            <a:r>
              <a:rPr lang="sk-SK" sz="2800" b="1" dirty="0" smtClean="0">
                <a:solidFill>
                  <a:srgbClr val="663300"/>
                </a:solidFill>
                <a:latin typeface="Times New Roman" panose="02020603050405020304" pitchFamily="18" charset="0"/>
                <a:cs typeface="Times New Roman" panose="02020603050405020304" pitchFamily="18" charset="0"/>
              </a:rPr>
              <a:t> ( </a:t>
            </a:r>
            <a:r>
              <a:rPr lang="sk-SK" sz="2800" dirty="0" smtClean="0">
                <a:solidFill>
                  <a:srgbClr val="663300"/>
                </a:solidFill>
                <a:latin typeface="Times New Roman" panose="02020603050405020304" pitchFamily="18" charset="0"/>
                <a:cs typeface="Times New Roman" panose="02020603050405020304" pitchFamily="18" charset="0"/>
              </a:rPr>
              <a:t>23 </a:t>
            </a:r>
            <a:r>
              <a:rPr lang="sk-SK" sz="2800" dirty="0" err="1">
                <a:solidFill>
                  <a:srgbClr val="663300"/>
                </a:solidFill>
                <a:latin typeface="Times New Roman" panose="02020603050405020304" pitchFamily="18" charset="0"/>
                <a:cs typeface="Times New Roman" panose="02020603050405020304" pitchFamily="18" charset="0"/>
              </a:rPr>
              <a:t>men</a:t>
            </a:r>
            <a:r>
              <a:rPr lang="sk-SK" sz="2800" dirty="0">
                <a:solidFill>
                  <a:srgbClr val="663300"/>
                </a:solidFill>
                <a:latin typeface="Times New Roman" panose="02020603050405020304" pitchFamily="18" charset="0"/>
                <a:cs typeface="Times New Roman" panose="02020603050405020304" pitchFamily="18" charset="0"/>
              </a:rPr>
              <a:t> and </a:t>
            </a:r>
            <a:r>
              <a:rPr lang="sk-SK" sz="2800" dirty="0" smtClean="0">
                <a:solidFill>
                  <a:srgbClr val="663300"/>
                </a:solidFill>
                <a:latin typeface="Times New Roman" panose="02020603050405020304" pitchFamily="18" charset="0"/>
                <a:cs typeface="Times New Roman" panose="02020603050405020304" pitchFamily="18" charset="0"/>
              </a:rPr>
              <a:t>37 </a:t>
            </a:r>
            <a:r>
              <a:rPr lang="sk-SK" sz="2800" dirty="0" err="1">
                <a:solidFill>
                  <a:srgbClr val="663300"/>
                </a:solidFill>
                <a:latin typeface="Times New Roman" panose="02020603050405020304" pitchFamily="18" charset="0"/>
                <a:cs typeface="Times New Roman" panose="02020603050405020304" pitchFamily="18" charset="0"/>
              </a:rPr>
              <a:t>women</a:t>
            </a:r>
            <a:r>
              <a:rPr lang="sk-SK" sz="2800" b="1" dirty="0" smtClean="0">
                <a:solidFill>
                  <a:srgbClr val="663300"/>
                </a:solidFill>
                <a:latin typeface="Times New Roman" panose="02020603050405020304" pitchFamily="18" charset="0"/>
                <a:cs typeface="Times New Roman" panose="02020603050405020304" pitchFamily="18" charset="0"/>
              </a:rPr>
              <a:t>)</a:t>
            </a:r>
            <a:endParaRPr lang="sk-SK" sz="2800" b="1" dirty="0">
              <a:solidFill>
                <a:srgbClr val="663300"/>
              </a:solidFill>
              <a:latin typeface="Times New Roman" panose="02020603050405020304" pitchFamily="18" charset="0"/>
              <a:cs typeface="Times New Roman" panose="02020603050405020304" pitchFamily="18" charset="0"/>
            </a:endParaRPr>
          </a:p>
        </p:txBody>
      </p:sp>
      <p:sp>
        <p:nvSpPr>
          <p:cNvPr id="22" name="BlokTextu 21"/>
          <p:cNvSpPr txBox="1"/>
          <p:nvPr/>
        </p:nvSpPr>
        <p:spPr>
          <a:xfrm>
            <a:off x="10837416" y="18330405"/>
            <a:ext cx="9695090" cy="523220"/>
          </a:xfrm>
          <a:prstGeom prst="rect">
            <a:avLst/>
          </a:prstGeom>
          <a:noFill/>
        </p:spPr>
        <p:txBody>
          <a:bodyPr wrap="none" rtlCol="0">
            <a:spAutoFit/>
          </a:bodyPr>
          <a:lstStyle/>
          <a:p>
            <a:r>
              <a:rPr lang="sk-SK" sz="2800" b="1" dirty="0" smtClean="0">
                <a:solidFill>
                  <a:srgbClr val="663300"/>
                </a:solidFill>
                <a:latin typeface="Times New Roman" panose="02020603050405020304" pitchFamily="18" charset="0"/>
                <a:cs typeface="Times New Roman" panose="02020603050405020304" pitchFamily="18" charset="0"/>
              </a:rPr>
              <a:t>c3) </a:t>
            </a:r>
            <a:r>
              <a:rPr lang="en-GB" sz="2800" b="1" dirty="0" smtClean="0">
                <a:solidFill>
                  <a:srgbClr val="663300"/>
                </a:solidFill>
                <a:latin typeface="Times New Roman" panose="02020603050405020304" pitchFamily="18" charset="0"/>
                <a:cs typeface="Times New Roman" panose="02020603050405020304" pitchFamily="18" charset="0"/>
              </a:rPr>
              <a:t>soft</a:t>
            </a:r>
            <a:r>
              <a:rPr lang="en-GB" sz="2800" b="1" dirty="0" smtClean="0">
                <a:solidFill>
                  <a:srgbClr val="663300"/>
                </a:solidFill>
                <a:latin typeface="Times New Roman" pitchFamily="18" charset="0"/>
              </a:rPr>
              <a:t>ware and </a:t>
            </a:r>
            <a:r>
              <a:rPr lang="en-GB" sz="2800" b="1" dirty="0">
                <a:solidFill>
                  <a:srgbClr val="663300"/>
                </a:solidFill>
                <a:latin typeface="Times New Roman" pitchFamily="18" charset="0"/>
              </a:rPr>
              <a:t>hardware protection</a:t>
            </a:r>
            <a:r>
              <a:rPr lang="sk-SK" sz="2800" b="1" dirty="0">
                <a:solidFill>
                  <a:srgbClr val="663300"/>
                </a:solidFill>
                <a:latin typeface="Times New Roman" pitchFamily="18" charset="0"/>
              </a:rPr>
              <a:t> (10 </a:t>
            </a:r>
            <a:r>
              <a:rPr lang="sk-SK" sz="2800" b="1" dirty="0" err="1">
                <a:solidFill>
                  <a:srgbClr val="663300"/>
                </a:solidFill>
                <a:latin typeface="Times New Roman" pitchFamily="18" charset="0"/>
              </a:rPr>
              <a:t>men</a:t>
            </a:r>
            <a:r>
              <a:rPr lang="sk-SK" sz="2800" b="1" dirty="0">
                <a:solidFill>
                  <a:srgbClr val="663300"/>
                </a:solidFill>
                <a:latin typeface="Times New Roman" pitchFamily="18" charset="0"/>
              </a:rPr>
              <a:t> and 13 </a:t>
            </a:r>
            <a:r>
              <a:rPr lang="sk-SK" sz="2800" b="1" dirty="0" err="1">
                <a:solidFill>
                  <a:srgbClr val="663300"/>
                </a:solidFill>
                <a:latin typeface="Times New Roman" pitchFamily="18" charset="0"/>
              </a:rPr>
              <a:t>women</a:t>
            </a:r>
            <a:r>
              <a:rPr lang="sk-SK" sz="2800" b="1" dirty="0" smtClean="0">
                <a:solidFill>
                  <a:srgbClr val="663300"/>
                </a:solidFill>
                <a:latin typeface="Times New Roman" pitchFamily="18" charset="0"/>
              </a:rPr>
              <a:t>)</a:t>
            </a:r>
            <a:endParaRPr lang="sk-SK" sz="2800" b="1" dirty="0">
              <a:solidFill>
                <a:srgbClr val="663300"/>
              </a:solidFill>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6627" name="Rectangle 3"/>
          <p:cNvSpPr>
            <a:spLocks noGrp="1" noChangeArrowheads="1"/>
          </p:cNvSpPr>
          <p:nvPr>
            <p:ph type="ctrTitle"/>
          </p:nvPr>
        </p:nvSpPr>
        <p:spPr>
          <a:xfrm>
            <a:off x="747713" y="-125709"/>
            <a:ext cx="20050125" cy="2319866"/>
          </a:xfrm>
        </p:spPr>
        <p:txBody>
          <a:bodyPr/>
          <a:lstStyle/>
          <a:p>
            <a:r>
              <a:rPr lang="en-GB" sz="3800" b="1" dirty="0">
                <a:solidFill>
                  <a:srgbClr val="C00000"/>
                </a:solidFill>
                <a:latin typeface="Times New Roman" panose="02020603050405020304" pitchFamily="18" charset="0"/>
                <a:cs typeface="Times New Roman" panose="02020603050405020304" pitchFamily="18" charset="0"/>
              </a:rPr>
              <a:t>Knowledge on health protection in the use of information and </a:t>
            </a:r>
            <a:r>
              <a:rPr lang="en-GB" sz="3800" b="1" dirty="0" smtClean="0">
                <a:solidFill>
                  <a:srgbClr val="C00000"/>
                </a:solidFill>
                <a:latin typeface="Times New Roman" panose="02020603050405020304" pitchFamily="18" charset="0"/>
                <a:cs typeface="Times New Roman" panose="02020603050405020304" pitchFamily="18" charset="0"/>
              </a:rPr>
              <a:t>communication </a:t>
            </a:r>
            <a:r>
              <a:rPr lang="en-GB" sz="3800" b="1" dirty="0">
                <a:solidFill>
                  <a:srgbClr val="C00000"/>
                </a:solidFill>
                <a:latin typeface="Times New Roman" panose="02020603050405020304" pitchFamily="18" charset="0"/>
                <a:cs typeface="Times New Roman" panose="02020603050405020304" pitchFamily="18" charset="0"/>
              </a:rPr>
              <a:t>technologies (</a:t>
            </a:r>
            <a:r>
              <a:rPr lang="en-GB" sz="3800" b="1" dirty="0" smtClean="0">
                <a:solidFill>
                  <a:srgbClr val="C00000"/>
                </a:solidFill>
                <a:latin typeface="Times New Roman" panose="02020603050405020304" pitchFamily="18" charset="0"/>
                <a:cs typeface="Times New Roman" panose="02020603050405020304" pitchFamily="18" charset="0"/>
              </a:rPr>
              <a:t>ICT</a:t>
            </a:r>
            <a:r>
              <a:rPr lang="sk-SK" sz="3800" b="1" dirty="0" smtClean="0">
                <a:solidFill>
                  <a:srgbClr val="C00000"/>
                </a:solidFill>
                <a:latin typeface="Times New Roman" panose="02020603050405020304" pitchFamily="18" charset="0"/>
                <a:cs typeface="Times New Roman" panose="02020603050405020304" pitchFamily="18" charset="0"/>
              </a:rPr>
              <a:t>s</a:t>
            </a:r>
            <a:r>
              <a:rPr lang="en-GB" sz="3800" b="1" dirty="0" smtClean="0">
                <a:solidFill>
                  <a:srgbClr val="C00000"/>
                </a:solidFill>
                <a:latin typeface="Times New Roman" panose="02020603050405020304" pitchFamily="18" charset="0"/>
                <a:cs typeface="Times New Roman" panose="02020603050405020304" pitchFamily="18" charset="0"/>
              </a:rPr>
              <a:t>)  </a:t>
            </a:r>
            <a:r>
              <a:rPr lang="en-GB" sz="3800" b="1" dirty="0">
                <a:solidFill>
                  <a:srgbClr val="C00000"/>
                </a:solidFill>
                <a:latin typeface="Times New Roman" panose="02020603050405020304" pitchFamily="18" charset="0"/>
                <a:cs typeface="Times New Roman" panose="02020603050405020304" pitchFamily="18" charset="0"/>
              </a:rPr>
              <a:t>- a condition of the students' motivation and optimization of physical </a:t>
            </a:r>
            <a:r>
              <a:rPr lang="en-GB" sz="3800" b="1" dirty="0" smtClean="0">
                <a:solidFill>
                  <a:srgbClr val="C00000"/>
                </a:solidFill>
                <a:latin typeface="Times New Roman" panose="02020603050405020304" pitchFamily="18" charset="0"/>
                <a:cs typeface="Times New Roman" panose="02020603050405020304" pitchFamily="18" charset="0"/>
              </a:rPr>
              <a:t>curriculum</a:t>
            </a:r>
            <a:endParaRPr lang="en-GB" sz="3800" dirty="0">
              <a:solidFill>
                <a:srgbClr val="C00000"/>
              </a:solidFill>
              <a:latin typeface="Times New Roman" pitchFamily="18" charset="0"/>
            </a:endParaRPr>
          </a:p>
        </p:txBody>
      </p:sp>
      <p:sp>
        <p:nvSpPr>
          <p:cNvPr id="26628" name="Text Box 4"/>
          <p:cNvSpPr txBox="1">
            <a:spLocks noChangeArrowheads="1"/>
          </p:cNvSpPr>
          <p:nvPr/>
        </p:nvSpPr>
        <p:spPr bwMode="auto">
          <a:xfrm>
            <a:off x="406328" y="7976681"/>
            <a:ext cx="10052050" cy="2554794"/>
          </a:xfrm>
          <a:prstGeom prst="rect">
            <a:avLst/>
          </a:prstGeom>
          <a:noFill/>
          <a:ln w="9525">
            <a:noFill/>
            <a:miter lim="800000"/>
            <a:headEnd/>
            <a:tailEnd/>
          </a:ln>
          <a:effectLst/>
        </p:spPr>
        <p:txBody>
          <a:bodyPr lIns="91686" tIns="45843" rIns="91686" bIns="45843">
            <a:spAutoFit/>
          </a:bodyPr>
          <a:lstStyle/>
          <a:p>
            <a:pPr algn="ctr" defTabSz="2960688"/>
            <a:r>
              <a:rPr lang="en-GB" sz="3200" b="1" dirty="0" smtClean="0">
                <a:solidFill>
                  <a:srgbClr val="C00000"/>
                </a:solidFill>
                <a:latin typeface="Times New Roman" pitchFamily="18" charset="0"/>
              </a:rPr>
              <a:t>Aim</a:t>
            </a:r>
            <a:endParaRPr lang="sk-SK" sz="3200" b="1" dirty="0" smtClean="0">
              <a:solidFill>
                <a:srgbClr val="C00000"/>
              </a:solidFill>
              <a:latin typeface="Times New Roman" pitchFamily="18" charset="0"/>
            </a:endParaRPr>
          </a:p>
          <a:p>
            <a:pPr algn="just" defTabSz="2960688"/>
            <a:r>
              <a:rPr lang="en-GB" sz="3200" dirty="0" smtClean="0">
                <a:latin typeface="Times New Roman" panose="02020603050405020304" pitchFamily="18" charset="0"/>
                <a:cs typeface="Times New Roman" panose="02020603050405020304" pitchFamily="18" charset="0"/>
              </a:rPr>
              <a:t>The aim of our study was</a:t>
            </a:r>
            <a:r>
              <a:rPr lang="sk-SK" sz="3200" dirty="0" smtClean="0">
                <a:latin typeface="Times New Roman" panose="02020603050405020304" pitchFamily="18" charset="0"/>
                <a:cs typeface="Times New Roman" panose="02020603050405020304" pitchFamily="18" charset="0"/>
              </a:rPr>
              <a:t> to</a:t>
            </a:r>
            <a:r>
              <a:rPr lang="en-GB" sz="3200" dirty="0" smtClean="0">
                <a:latin typeface="Times New Roman" panose="02020603050405020304" pitchFamily="18" charset="0"/>
                <a:cs typeface="Times New Roman" panose="02020603050405020304" pitchFamily="18" charset="0"/>
              </a:rPr>
              <a:t> determine the students´ knowledge level on health protection </a:t>
            </a:r>
            <a:r>
              <a:rPr lang="sk-SK" sz="3200" dirty="0" smtClean="0">
                <a:latin typeface="Times New Roman" panose="02020603050405020304" pitchFamily="18" charset="0"/>
                <a:cs typeface="Times New Roman" panose="02020603050405020304" pitchFamily="18" charset="0"/>
              </a:rPr>
              <a:t>in </a:t>
            </a:r>
            <a:r>
              <a:rPr lang="en-GB" sz="3200" dirty="0" smtClean="0">
                <a:latin typeface="Times New Roman" panose="02020603050405020304" pitchFamily="18" charset="0"/>
                <a:cs typeface="Times New Roman" panose="02020603050405020304" pitchFamily="18" charset="0"/>
              </a:rPr>
              <a:t>use</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ICTs</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at</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the</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beginning</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of</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university</a:t>
            </a:r>
            <a:r>
              <a:rPr lang="sk-SK" sz="3200" dirty="0" smtClean="0">
                <a:latin typeface="Times New Roman" panose="02020603050405020304" pitchFamily="18" charset="0"/>
                <a:cs typeface="Times New Roman" panose="02020603050405020304" pitchFamily="18" charset="0"/>
              </a:rPr>
              <a:t> study.</a:t>
            </a:r>
            <a:endParaRPr lang="en-GB" sz="3200" b="1" dirty="0" smtClean="0">
              <a:solidFill>
                <a:srgbClr val="C00000"/>
              </a:solidFill>
              <a:latin typeface="Times New Roman" pitchFamily="18" charset="0"/>
              <a:cs typeface="Times New Roman" panose="02020603050405020304" pitchFamily="18" charset="0"/>
            </a:endParaRPr>
          </a:p>
          <a:p>
            <a:pPr algn="just" defTabSz="2960688"/>
            <a:r>
              <a:rPr lang="en-GB" sz="3200" dirty="0" smtClean="0">
                <a:latin typeface="Times New Roman" panose="02020603050405020304" pitchFamily="18" charset="0"/>
                <a:cs typeface="Times New Roman" panose="02020603050405020304" pitchFamily="18" charset="0"/>
              </a:rPr>
              <a:t>.</a:t>
            </a:r>
            <a:endParaRPr lang="en-GB" sz="3200" b="1" dirty="0">
              <a:solidFill>
                <a:srgbClr val="C00000"/>
              </a:solidFill>
              <a:latin typeface="Times New Roman" pitchFamily="18" charset="0"/>
              <a:cs typeface="Times New Roman" panose="02020603050405020304" pitchFamily="18" charset="0"/>
            </a:endParaRPr>
          </a:p>
        </p:txBody>
      </p:sp>
      <p:sp>
        <p:nvSpPr>
          <p:cNvPr id="26629" name="Text Box 5"/>
          <p:cNvSpPr txBox="1">
            <a:spLocks noChangeArrowheads="1"/>
          </p:cNvSpPr>
          <p:nvPr/>
        </p:nvSpPr>
        <p:spPr bwMode="auto">
          <a:xfrm>
            <a:off x="477766" y="10099427"/>
            <a:ext cx="9890125" cy="6494334"/>
          </a:xfrm>
          <a:prstGeom prst="rect">
            <a:avLst/>
          </a:prstGeom>
          <a:noFill/>
          <a:ln w="9525">
            <a:noFill/>
            <a:miter lim="800000"/>
            <a:headEnd/>
            <a:tailEnd/>
          </a:ln>
          <a:effectLst/>
        </p:spPr>
        <p:txBody>
          <a:bodyPr lIns="91686" tIns="45843" rIns="91686" bIns="45843">
            <a:spAutoFit/>
          </a:bodyPr>
          <a:lstStyle/>
          <a:p>
            <a:pPr algn="ctr" defTabSz="2960688"/>
            <a:r>
              <a:rPr lang="en-GB" sz="3200" b="1" dirty="0" smtClean="0">
                <a:solidFill>
                  <a:srgbClr val="C00000"/>
                </a:solidFill>
                <a:latin typeface="Times New Roman" pitchFamily="18" charset="0"/>
              </a:rPr>
              <a:t>Methods</a:t>
            </a:r>
            <a:endParaRPr lang="sk-SK" sz="3200" b="1" dirty="0" smtClean="0">
              <a:solidFill>
                <a:srgbClr val="C00000"/>
              </a:solidFill>
              <a:latin typeface="Times New Roman" pitchFamily="18" charset="0"/>
            </a:endParaRPr>
          </a:p>
          <a:p>
            <a:pPr algn="just" defTabSz="2960688"/>
            <a:r>
              <a:rPr lang="en-GB" sz="3200" dirty="0" smtClean="0">
                <a:latin typeface="Times New Roman" panose="02020603050405020304" pitchFamily="18" charset="0"/>
                <a:cs typeface="Times New Roman" panose="02020603050405020304" pitchFamily="18" charset="0"/>
              </a:rPr>
              <a:t>The </a:t>
            </a:r>
            <a:r>
              <a:rPr lang="en-GB" sz="3200" dirty="0">
                <a:latin typeface="Times New Roman" panose="02020603050405020304" pitchFamily="18" charset="0"/>
                <a:cs typeface="Times New Roman" panose="02020603050405020304" pitchFamily="18" charset="0"/>
              </a:rPr>
              <a:t>research sample included 57 men and 128 women - students of the 1</a:t>
            </a:r>
            <a:r>
              <a:rPr lang="en-GB" sz="3200" baseline="30000" dirty="0">
                <a:latin typeface="Times New Roman" panose="02020603050405020304" pitchFamily="18" charset="0"/>
                <a:cs typeface="Times New Roman" panose="02020603050405020304" pitchFamily="18" charset="0"/>
              </a:rPr>
              <a:t>st</a:t>
            </a:r>
            <a:r>
              <a:rPr lang="en-GB" sz="3200" dirty="0">
                <a:latin typeface="Times New Roman" panose="02020603050405020304" pitchFamily="18" charset="0"/>
                <a:cs typeface="Times New Roman" panose="02020603050405020304" pitchFamily="18" charset="0"/>
              </a:rPr>
              <a:t> year of </a:t>
            </a:r>
            <a:r>
              <a:rPr lang="en-GB" sz="3200" dirty="0" smtClean="0">
                <a:latin typeface="Times New Roman" panose="02020603050405020304" pitchFamily="18" charset="0"/>
                <a:cs typeface="Times New Roman" panose="02020603050405020304" pitchFamily="18" charset="0"/>
              </a:rPr>
              <a:t>medic</a:t>
            </a:r>
            <a:r>
              <a:rPr lang="sk-SK" sz="3200" dirty="0" err="1" smtClean="0">
                <a:latin typeface="Times New Roman" panose="02020603050405020304" pitchFamily="18" charset="0"/>
                <a:cs typeface="Times New Roman" panose="02020603050405020304" pitchFamily="18" charset="0"/>
              </a:rPr>
              <a:t>al</a:t>
            </a:r>
            <a:r>
              <a:rPr lang="en-GB" sz="3200" dirty="0" smtClean="0">
                <a:latin typeface="Times New Roman" panose="02020603050405020304" pitchFamily="18" charset="0"/>
                <a:cs typeface="Times New Roman" panose="02020603050405020304" pitchFamily="18" charset="0"/>
              </a:rPr>
              <a:t> </a:t>
            </a:r>
            <a:r>
              <a:rPr lang="en-GB" sz="3200" dirty="0">
                <a:latin typeface="Times New Roman" panose="02020603050405020304" pitchFamily="18" charset="0"/>
                <a:cs typeface="Times New Roman" panose="02020603050405020304" pitchFamily="18" charset="0"/>
              </a:rPr>
              <a:t>study. Original questionnaire was used. </a:t>
            </a:r>
            <a:r>
              <a:rPr lang="en-GB" sz="3200" dirty="0" smtClean="0">
                <a:latin typeface="Times New Roman" panose="02020603050405020304" pitchFamily="18" charset="0"/>
                <a:cs typeface="Times New Roman" panose="02020603050405020304" pitchFamily="18" charset="0"/>
              </a:rPr>
              <a:t>Respondents</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answered</a:t>
            </a:r>
            <a:r>
              <a:rPr lang="sk-SK" sz="3200" dirty="0" smtClean="0">
                <a:latin typeface="Times New Roman" panose="02020603050405020304" pitchFamily="18" charset="0"/>
                <a:cs typeface="Times New Roman" panose="02020603050405020304" pitchFamily="18" charset="0"/>
              </a:rPr>
              <a:t> </a:t>
            </a:r>
            <a:r>
              <a:rPr lang="sk-SK" sz="3200" dirty="0">
                <a:latin typeface="Times New Roman" panose="02020603050405020304" pitchFamily="18" charset="0"/>
                <a:cs typeface="Times New Roman" panose="02020603050405020304" pitchFamily="18" charset="0"/>
              </a:rPr>
              <a:t>in </a:t>
            </a:r>
            <a:r>
              <a:rPr lang="en-GB" sz="3200" dirty="0" smtClean="0">
                <a:latin typeface="Times New Roman" panose="02020603050405020304" pitchFamily="18" charset="0"/>
                <a:cs typeface="Times New Roman" panose="02020603050405020304" pitchFamily="18" charset="0"/>
              </a:rPr>
              <a:t>written </a:t>
            </a:r>
            <a:r>
              <a:rPr lang="en-GB" sz="3200" dirty="0">
                <a:latin typeface="Times New Roman" panose="02020603050405020304" pitchFamily="18" charset="0"/>
                <a:cs typeface="Times New Roman" panose="02020603050405020304" pitchFamily="18" charset="0"/>
              </a:rPr>
              <a:t>form</a:t>
            </a:r>
            <a:r>
              <a:rPr lang="sk-SK" sz="3200" dirty="0">
                <a:latin typeface="Times New Roman" panose="02020603050405020304" pitchFamily="18" charset="0"/>
                <a:cs typeface="Times New Roman" panose="02020603050405020304" pitchFamily="18" charset="0"/>
              </a:rPr>
              <a:t> to </a:t>
            </a:r>
            <a:r>
              <a:rPr lang="en-GB" sz="3200" dirty="0">
                <a:latin typeface="Times New Roman" panose="02020603050405020304" pitchFamily="18" charset="0"/>
                <a:cs typeface="Times New Roman" panose="02020603050405020304" pitchFamily="18" charset="0"/>
              </a:rPr>
              <a:t>the question: </a:t>
            </a:r>
            <a:r>
              <a:rPr lang="en-GB" sz="3200" i="1" dirty="0">
                <a:latin typeface="Times New Roman" panose="02020603050405020304" pitchFamily="18" charset="0"/>
                <a:cs typeface="Times New Roman" panose="02020603050405020304" pitchFamily="18" charset="0"/>
              </a:rPr>
              <a:t>“Please list the principles of protecting your health and safety during the work on your computers and other electronic devices.“ </a:t>
            </a:r>
            <a:r>
              <a:rPr lang="en-GB" sz="3200" dirty="0">
                <a:latin typeface="Times New Roman" panose="02020603050405020304" pitchFamily="18" charset="0"/>
                <a:cs typeface="Times New Roman" panose="02020603050405020304" pitchFamily="18" charset="0"/>
              </a:rPr>
              <a:t>All responses were categorized according to the formulated </a:t>
            </a:r>
            <a:r>
              <a:rPr lang="en-GB" sz="3200" dirty="0" smtClean="0">
                <a:latin typeface="Times New Roman" panose="02020603050405020304" pitchFamily="18" charset="0"/>
                <a:cs typeface="Times New Roman" panose="02020603050405020304" pitchFamily="18" charset="0"/>
              </a:rPr>
              <a:t>principle: </a:t>
            </a:r>
            <a:r>
              <a:rPr lang="en-GB" sz="3200" dirty="0">
                <a:latin typeface="Times New Roman" panose="02020603050405020304" pitchFamily="18" charset="0"/>
                <a:cs typeface="Times New Roman" panose="02020603050405020304" pitchFamily="18" charset="0"/>
              </a:rPr>
              <a:t>a) vision and hearing protection and ergonomics, b) safety of working with electricity, c) software and hardware protection, d) occupational hygiene and </a:t>
            </a:r>
            <a:r>
              <a:rPr lang="en-GB" sz="3200" dirty="0" smtClean="0">
                <a:latin typeface="Times New Roman" panose="02020603050405020304" pitchFamily="18" charset="0"/>
                <a:cs typeface="Times New Roman" panose="02020603050405020304" pitchFamily="18" charset="0"/>
              </a:rPr>
              <a:t>fire protection. Quantity and quality of respondent´s answers were analysed.</a:t>
            </a:r>
            <a:endParaRPr lang="en-GB" sz="3200" dirty="0">
              <a:latin typeface="Times New Roman" panose="02020603050405020304" pitchFamily="18" charset="0"/>
              <a:cs typeface="Times New Roman" panose="02020603050405020304" pitchFamily="18" charset="0"/>
            </a:endParaRPr>
          </a:p>
        </p:txBody>
      </p:sp>
      <p:sp>
        <p:nvSpPr>
          <p:cNvPr id="26631" name="Text Box 7"/>
          <p:cNvSpPr txBox="1">
            <a:spLocks noChangeArrowheads="1"/>
          </p:cNvSpPr>
          <p:nvPr/>
        </p:nvSpPr>
        <p:spPr bwMode="auto">
          <a:xfrm>
            <a:off x="406329" y="16292115"/>
            <a:ext cx="10265570" cy="1508354"/>
          </a:xfrm>
          <a:prstGeom prst="rect">
            <a:avLst/>
          </a:prstGeom>
          <a:noFill/>
          <a:ln w="9525">
            <a:noFill/>
            <a:miter lim="800000"/>
            <a:headEnd/>
            <a:tailEnd/>
          </a:ln>
          <a:effectLst/>
        </p:spPr>
        <p:txBody>
          <a:bodyPr wrap="square" lIns="91686" tIns="45843" rIns="91686" bIns="45843">
            <a:spAutoFit/>
          </a:bodyPr>
          <a:lstStyle/>
          <a:p>
            <a:pPr marL="344488" indent="-344488" algn="ctr" defTabSz="2960688"/>
            <a:r>
              <a:rPr lang="en-GB" sz="3200" b="1" dirty="0" smtClean="0">
                <a:solidFill>
                  <a:srgbClr val="C00000"/>
                </a:solidFill>
                <a:latin typeface="Times New Roman" pitchFamily="18" charset="0"/>
              </a:rPr>
              <a:t>Results</a:t>
            </a:r>
            <a:endParaRPr lang="en-GB" sz="3200" b="1" dirty="0" smtClean="0">
              <a:solidFill>
                <a:srgbClr val="C00000"/>
              </a:solidFill>
            </a:endParaRPr>
          </a:p>
          <a:p>
            <a:pPr marL="344488" indent="-344488" algn="just" defTabSz="2960688"/>
            <a:r>
              <a:rPr lang="sk-SK" sz="3000" b="1" dirty="0" smtClean="0">
                <a:solidFill>
                  <a:srgbClr val="663300"/>
                </a:solidFill>
                <a:latin typeface="Times New Roman" pitchFamily="18" charset="0"/>
              </a:rPr>
              <a:t>1. </a:t>
            </a:r>
            <a:r>
              <a:rPr lang="en-GB" sz="3000" b="1" dirty="0" smtClean="0">
                <a:solidFill>
                  <a:srgbClr val="663300"/>
                </a:solidFill>
                <a:latin typeface="Times New Roman" pitchFamily="18" charset="0"/>
              </a:rPr>
              <a:t>Quantitative analysis: a) distribution of the response rate according to gender</a:t>
            </a:r>
          </a:p>
        </p:txBody>
      </p:sp>
      <p:sp>
        <p:nvSpPr>
          <p:cNvPr id="26635" name="Text Box 11"/>
          <p:cNvSpPr txBox="1">
            <a:spLocks noChangeArrowheads="1"/>
          </p:cNvSpPr>
          <p:nvPr/>
        </p:nvSpPr>
        <p:spPr bwMode="auto">
          <a:xfrm>
            <a:off x="1620774" y="1818507"/>
            <a:ext cx="17205496" cy="2228248"/>
          </a:xfrm>
          <a:prstGeom prst="rect">
            <a:avLst/>
          </a:prstGeom>
          <a:noFill/>
          <a:ln w="9525">
            <a:noFill/>
            <a:miter lim="800000"/>
            <a:headEnd/>
            <a:tailEnd/>
          </a:ln>
          <a:effectLst/>
        </p:spPr>
        <p:txBody>
          <a:bodyPr wrap="none" lIns="73097" tIns="36549" rIns="73097" bIns="36549">
            <a:spAutoFit/>
          </a:bodyPr>
          <a:lstStyle/>
          <a:p>
            <a:pPr algn="ctr" defTabSz="2960688"/>
            <a:r>
              <a:rPr lang="en-GB" sz="3500" dirty="0">
                <a:solidFill>
                  <a:srgbClr val="C00000"/>
                </a:solidFill>
                <a:latin typeface="Times New Roman" pitchFamily="18" charset="0"/>
              </a:rPr>
              <a:t>Zuzana </a:t>
            </a:r>
            <a:r>
              <a:rPr lang="en-GB" sz="3500" dirty="0" err="1" smtClean="0">
                <a:solidFill>
                  <a:srgbClr val="C00000"/>
                </a:solidFill>
                <a:latin typeface="Times New Roman" pitchFamily="18" charset="0"/>
              </a:rPr>
              <a:t>Balázsiová</a:t>
            </a:r>
            <a:r>
              <a:rPr lang="en-US" sz="3500" dirty="0">
                <a:solidFill>
                  <a:srgbClr val="C00000"/>
                </a:solidFill>
                <a:latin typeface="Times New Roman" pitchFamily="18" charset="0"/>
              </a:rPr>
              <a:t/>
            </a:r>
            <a:br>
              <a:rPr lang="en-US" sz="3500" dirty="0">
                <a:solidFill>
                  <a:srgbClr val="C00000"/>
                </a:solidFill>
                <a:latin typeface="Times New Roman" pitchFamily="18" charset="0"/>
              </a:rPr>
            </a:br>
            <a:r>
              <a:rPr lang="en-GB" sz="3500" dirty="0" smtClean="0">
                <a:solidFill>
                  <a:srgbClr val="C00000"/>
                </a:solidFill>
                <a:latin typeface="Times New Roman" pitchFamily="18" charset="0"/>
              </a:rPr>
              <a:t>Institute</a:t>
            </a:r>
            <a:r>
              <a:rPr lang="en-US" sz="3500" dirty="0" smtClean="0">
                <a:solidFill>
                  <a:srgbClr val="C00000"/>
                </a:solidFill>
                <a:latin typeface="Times New Roman" pitchFamily="18" charset="0"/>
              </a:rPr>
              <a:t> </a:t>
            </a:r>
            <a:r>
              <a:rPr lang="en-US" sz="3500" dirty="0">
                <a:solidFill>
                  <a:srgbClr val="C00000"/>
                </a:solidFill>
                <a:latin typeface="Times New Roman" pitchFamily="18" charset="0"/>
              </a:rPr>
              <a:t>of Medical Physics, Biophysics, Informatics and Telemedicine,</a:t>
            </a:r>
            <a:r>
              <a:rPr lang="sk-SK" sz="3500" dirty="0">
                <a:solidFill>
                  <a:srgbClr val="C00000"/>
                </a:solidFill>
                <a:latin typeface="Times New Roman" pitchFamily="18" charset="0"/>
              </a:rPr>
              <a:t> </a:t>
            </a:r>
            <a:r>
              <a:rPr lang="en-US" sz="3500" dirty="0">
                <a:solidFill>
                  <a:srgbClr val="C00000"/>
                </a:solidFill>
                <a:latin typeface="Times New Roman" pitchFamily="18" charset="0"/>
              </a:rPr>
              <a:t>Comenius University, </a:t>
            </a:r>
            <a:endParaRPr lang="sk-SK" sz="3500" dirty="0" smtClean="0">
              <a:solidFill>
                <a:srgbClr val="C00000"/>
              </a:solidFill>
              <a:latin typeface="Times New Roman" pitchFamily="18" charset="0"/>
            </a:endParaRPr>
          </a:p>
          <a:p>
            <a:pPr algn="ctr" defTabSz="2960688"/>
            <a:r>
              <a:rPr lang="en-US" sz="3500" dirty="0" smtClean="0">
                <a:solidFill>
                  <a:srgbClr val="C00000"/>
                </a:solidFill>
                <a:latin typeface="Times New Roman" pitchFamily="18" charset="0"/>
              </a:rPr>
              <a:t>Faculty </a:t>
            </a:r>
            <a:r>
              <a:rPr lang="en-US" sz="3500" dirty="0">
                <a:solidFill>
                  <a:srgbClr val="C00000"/>
                </a:solidFill>
                <a:latin typeface="Times New Roman" pitchFamily="18" charset="0"/>
              </a:rPr>
              <a:t>of Medicine, </a:t>
            </a:r>
            <a:r>
              <a:rPr lang="en-US" sz="3500" dirty="0" smtClean="0">
                <a:solidFill>
                  <a:srgbClr val="C00000"/>
                </a:solidFill>
                <a:latin typeface="Times New Roman" pitchFamily="18" charset="0"/>
              </a:rPr>
              <a:t>Bratislava</a:t>
            </a:r>
            <a:r>
              <a:rPr lang="en-US" sz="3500" dirty="0">
                <a:solidFill>
                  <a:srgbClr val="C00000"/>
                </a:solidFill>
                <a:latin typeface="Times New Roman" pitchFamily="18" charset="0"/>
              </a:rPr>
              <a:t>, Slovak Republic,</a:t>
            </a:r>
            <a:br>
              <a:rPr lang="en-US" sz="3500" dirty="0">
                <a:solidFill>
                  <a:srgbClr val="C00000"/>
                </a:solidFill>
                <a:latin typeface="Times New Roman" pitchFamily="18" charset="0"/>
              </a:rPr>
            </a:br>
            <a:r>
              <a:rPr lang="en-US" sz="3500" dirty="0">
                <a:solidFill>
                  <a:srgbClr val="C00000"/>
                </a:solidFill>
                <a:latin typeface="Times New Roman" pitchFamily="18" charset="0"/>
              </a:rPr>
              <a:t> </a:t>
            </a:r>
            <a:r>
              <a:rPr lang="en-US" sz="3500" i="1" dirty="0">
                <a:solidFill>
                  <a:srgbClr val="C00000"/>
                </a:solidFill>
                <a:latin typeface="Times New Roman" pitchFamily="18" charset="0"/>
              </a:rPr>
              <a:t>e-mail: zuzana.balazsiova@fmed.uniba.sk</a:t>
            </a:r>
            <a:endParaRPr lang="sk-SK" sz="3500" i="1" dirty="0">
              <a:solidFill>
                <a:srgbClr val="C00000"/>
              </a:solidFill>
              <a:latin typeface="Times New Roman" pitchFamily="18" charset="0"/>
            </a:endParaRPr>
          </a:p>
        </p:txBody>
      </p:sp>
      <p:sp>
        <p:nvSpPr>
          <p:cNvPr id="26636" name="Text Box 12"/>
          <p:cNvSpPr txBox="1">
            <a:spLocks noChangeArrowheads="1"/>
          </p:cNvSpPr>
          <p:nvPr/>
        </p:nvSpPr>
        <p:spPr bwMode="auto">
          <a:xfrm>
            <a:off x="491820" y="22074178"/>
            <a:ext cx="9217092" cy="1058697"/>
          </a:xfrm>
          <a:prstGeom prst="rect">
            <a:avLst/>
          </a:prstGeom>
          <a:noFill/>
          <a:ln w="9525">
            <a:noFill/>
            <a:miter lim="800000"/>
            <a:headEnd/>
            <a:tailEnd/>
          </a:ln>
          <a:effectLst/>
        </p:spPr>
        <p:txBody>
          <a:bodyPr wrap="square" lIns="73097" tIns="36549" rIns="73097" bIns="36549">
            <a:spAutoFit/>
          </a:bodyPr>
          <a:lstStyle/>
          <a:p>
            <a:pPr marL="344488" indent="-344488" algn="just" defTabSz="2960688"/>
            <a:r>
              <a:rPr lang="sk-SK" sz="3200" b="1" dirty="0">
                <a:solidFill>
                  <a:srgbClr val="663300"/>
                </a:solidFill>
                <a:latin typeface="Times New Roman" pitchFamily="18" charset="0"/>
              </a:rPr>
              <a:t>2</a:t>
            </a:r>
            <a:r>
              <a:rPr lang="sk-SK" sz="3000" b="1" dirty="0">
                <a:solidFill>
                  <a:srgbClr val="663300"/>
                </a:solidFill>
                <a:latin typeface="Times New Roman" pitchFamily="18" charset="0"/>
              </a:rPr>
              <a:t>. </a:t>
            </a:r>
            <a:r>
              <a:rPr lang="en-GB" sz="3000" b="1" dirty="0" smtClean="0">
                <a:solidFill>
                  <a:srgbClr val="663300"/>
                </a:solidFill>
                <a:latin typeface="Times New Roman" pitchFamily="18" charset="0"/>
              </a:rPr>
              <a:t>Qualitative</a:t>
            </a:r>
            <a:r>
              <a:rPr lang="sk-SK" sz="3000" b="1" dirty="0" smtClean="0">
                <a:solidFill>
                  <a:srgbClr val="663300"/>
                </a:solidFill>
                <a:latin typeface="Times New Roman" pitchFamily="18" charset="0"/>
              </a:rPr>
              <a:t> </a:t>
            </a:r>
            <a:r>
              <a:rPr lang="en-GB" sz="3000" b="1" dirty="0" smtClean="0">
                <a:solidFill>
                  <a:srgbClr val="663300"/>
                </a:solidFill>
                <a:latin typeface="Times New Roman" pitchFamily="18" charset="0"/>
              </a:rPr>
              <a:t>analysis</a:t>
            </a:r>
            <a:r>
              <a:rPr lang="sk-SK" sz="3000" b="1" dirty="0" smtClean="0">
                <a:solidFill>
                  <a:srgbClr val="663300"/>
                </a:solidFill>
                <a:latin typeface="Times New Roman" pitchFamily="18" charset="0"/>
              </a:rPr>
              <a:t>: </a:t>
            </a:r>
            <a:r>
              <a:rPr lang="en-US" sz="3000" b="1" dirty="0">
                <a:solidFill>
                  <a:srgbClr val="663300"/>
                </a:solidFill>
                <a:latin typeface="Times New Roman" pitchFamily="18" charset="0"/>
              </a:rPr>
              <a:t>frequency of </a:t>
            </a:r>
            <a:r>
              <a:rPr lang="en-GB" sz="3000" b="1" dirty="0" smtClean="0">
                <a:solidFill>
                  <a:srgbClr val="663300"/>
                </a:solidFill>
                <a:latin typeface="Times New Roman" pitchFamily="18" charset="0"/>
              </a:rPr>
              <a:t>concepts</a:t>
            </a:r>
            <a:r>
              <a:rPr lang="en-US" sz="3000" b="1" dirty="0" smtClean="0">
                <a:solidFill>
                  <a:srgbClr val="663300"/>
                </a:solidFill>
                <a:latin typeface="Times New Roman" pitchFamily="18" charset="0"/>
              </a:rPr>
              <a:t> </a:t>
            </a:r>
            <a:r>
              <a:rPr lang="en-US" sz="3000" b="1" dirty="0">
                <a:solidFill>
                  <a:srgbClr val="663300"/>
                </a:solidFill>
                <a:latin typeface="Times New Roman" pitchFamily="18" charset="0"/>
              </a:rPr>
              <a:t>in examined categories</a:t>
            </a:r>
            <a:endParaRPr lang="sk-SK" sz="3000" b="1" dirty="0">
              <a:solidFill>
                <a:srgbClr val="663300"/>
              </a:solidFill>
              <a:latin typeface="Times New Roman" pitchFamily="18" charset="0"/>
            </a:endParaRPr>
          </a:p>
        </p:txBody>
      </p:sp>
      <p:sp>
        <p:nvSpPr>
          <p:cNvPr id="26637" name="Text Box 13"/>
          <p:cNvSpPr txBox="1">
            <a:spLocks noChangeArrowheads="1"/>
          </p:cNvSpPr>
          <p:nvPr/>
        </p:nvSpPr>
        <p:spPr bwMode="auto">
          <a:xfrm>
            <a:off x="11187037" y="24736147"/>
            <a:ext cx="9515475" cy="4013352"/>
          </a:xfrm>
          <a:prstGeom prst="rect">
            <a:avLst/>
          </a:prstGeom>
          <a:noFill/>
          <a:ln w="9525">
            <a:noFill/>
            <a:miter lim="800000"/>
            <a:headEnd/>
            <a:tailEnd/>
          </a:ln>
          <a:effectLst/>
        </p:spPr>
        <p:txBody>
          <a:bodyPr lIns="73097" tIns="36549" rIns="73097" bIns="36549">
            <a:spAutoFit/>
          </a:bodyPr>
          <a:lstStyle/>
          <a:p>
            <a:pPr algn="ctr" defTabSz="2960688"/>
            <a:r>
              <a:rPr lang="en-GB" sz="3200" b="1" dirty="0" smtClean="0">
                <a:solidFill>
                  <a:srgbClr val="C00000"/>
                </a:solidFill>
                <a:latin typeface="Times New Roman" pitchFamily="18" charset="0"/>
              </a:rPr>
              <a:t>Discussion</a:t>
            </a:r>
            <a:r>
              <a:rPr lang="sk-SK" sz="3200" b="1" dirty="0" smtClean="0">
                <a:solidFill>
                  <a:srgbClr val="C00000"/>
                </a:solidFill>
                <a:latin typeface="Times New Roman" pitchFamily="18" charset="0"/>
              </a:rPr>
              <a:t> </a:t>
            </a:r>
            <a:r>
              <a:rPr lang="sk-SK" sz="3200" b="1" dirty="0">
                <a:solidFill>
                  <a:srgbClr val="C00000"/>
                </a:solidFill>
                <a:latin typeface="Times New Roman" pitchFamily="18" charset="0"/>
              </a:rPr>
              <a:t>and </a:t>
            </a:r>
            <a:r>
              <a:rPr lang="en-GB" sz="3200" b="1" dirty="0" smtClean="0">
                <a:solidFill>
                  <a:srgbClr val="C00000"/>
                </a:solidFill>
                <a:latin typeface="Times New Roman" pitchFamily="18" charset="0"/>
              </a:rPr>
              <a:t>conclusion</a:t>
            </a:r>
            <a:endParaRPr lang="sk-SK" sz="3200" b="1" dirty="0" smtClean="0">
              <a:solidFill>
                <a:srgbClr val="C00000"/>
              </a:solidFill>
              <a:latin typeface="Times New Roman" pitchFamily="18" charset="0"/>
            </a:endParaRPr>
          </a:p>
          <a:p>
            <a:pPr algn="just" defTabSz="2960688"/>
            <a:r>
              <a:rPr lang="en-GB" sz="3200" dirty="0" smtClean="0">
                <a:solidFill>
                  <a:srgbClr val="663300"/>
                </a:solidFill>
                <a:latin typeface="Times New Roman" pitchFamily="18" charset="0"/>
              </a:rPr>
              <a:t>Despite </a:t>
            </a:r>
            <a:r>
              <a:rPr lang="en-GB" sz="3200" dirty="0">
                <a:solidFill>
                  <a:srgbClr val="663300"/>
                </a:solidFill>
                <a:latin typeface="Times New Roman" pitchFamily="18" charset="0"/>
              </a:rPr>
              <a:t>the fact, that students use not only </a:t>
            </a:r>
            <a:r>
              <a:rPr lang="en-GB" sz="3200" dirty="0" smtClean="0">
                <a:solidFill>
                  <a:srgbClr val="663300"/>
                </a:solidFill>
                <a:latin typeface="Times New Roman" pitchFamily="18" charset="0"/>
              </a:rPr>
              <a:t>computer</a:t>
            </a:r>
            <a:r>
              <a:rPr lang="sk-SK" sz="3200" dirty="0" smtClean="0">
                <a:solidFill>
                  <a:srgbClr val="663300"/>
                </a:solidFill>
                <a:latin typeface="Times New Roman" pitchFamily="18" charset="0"/>
              </a:rPr>
              <a:t>s</a:t>
            </a:r>
            <a:r>
              <a:rPr lang="en-GB" sz="3200" dirty="0" smtClean="0">
                <a:solidFill>
                  <a:srgbClr val="663300"/>
                </a:solidFill>
                <a:latin typeface="Times New Roman" pitchFamily="18" charset="0"/>
              </a:rPr>
              <a:t>, </a:t>
            </a:r>
            <a:r>
              <a:rPr lang="en-GB" sz="3200" dirty="0">
                <a:solidFill>
                  <a:srgbClr val="663300"/>
                </a:solidFill>
                <a:latin typeface="Times New Roman" pitchFamily="18" charset="0"/>
              </a:rPr>
              <a:t>but cell </a:t>
            </a:r>
            <a:r>
              <a:rPr lang="en-GB" sz="3200" dirty="0" smtClean="0">
                <a:solidFill>
                  <a:srgbClr val="663300"/>
                </a:solidFill>
                <a:latin typeface="Times New Roman" pitchFamily="18" charset="0"/>
              </a:rPr>
              <a:t>phone</a:t>
            </a:r>
            <a:r>
              <a:rPr lang="sk-SK" sz="3200" dirty="0" smtClean="0">
                <a:solidFill>
                  <a:srgbClr val="663300"/>
                </a:solidFill>
                <a:latin typeface="Times New Roman" pitchFamily="18" charset="0"/>
              </a:rPr>
              <a:t>s</a:t>
            </a:r>
            <a:r>
              <a:rPr lang="en-GB" sz="3200" dirty="0" smtClean="0">
                <a:solidFill>
                  <a:srgbClr val="663300"/>
                </a:solidFill>
                <a:latin typeface="Times New Roman" pitchFamily="18" charset="0"/>
              </a:rPr>
              <a:t> </a:t>
            </a:r>
            <a:r>
              <a:rPr lang="en-GB" sz="3200" dirty="0">
                <a:solidFill>
                  <a:srgbClr val="663300"/>
                </a:solidFill>
                <a:latin typeface="Times New Roman" pitchFamily="18" charset="0"/>
              </a:rPr>
              <a:t>and other </a:t>
            </a:r>
            <a:r>
              <a:rPr lang="en-GB" sz="3200" dirty="0" smtClean="0">
                <a:solidFill>
                  <a:srgbClr val="663300"/>
                </a:solidFill>
                <a:latin typeface="Times New Roman" pitchFamily="18" charset="0"/>
              </a:rPr>
              <a:t>ICT</a:t>
            </a:r>
            <a:r>
              <a:rPr lang="sk-SK" sz="3200" dirty="0" smtClean="0">
                <a:solidFill>
                  <a:srgbClr val="663300"/>
                </a:solidFill>
                <a:latin typeface="Times New Roman" pitchFamily="18" charset="0"/>
              </a:rPr>
              <a:t>s</a:t>
            </a:r>
            <a:r>
              <a:rPr lang="en-GB" sz="3200" dirty="0" smtClean="0">
                <a:solidFill>
                  <a:srgbClr val="663300"/>
                </a:solidFill>
                <a:latin typeface="Times New Roman" pitchFamily="18" charset="0"/>
              </a:rPr>
              <a:t> </a:t>
            </a:r>
            <a:r>
              <a:rPr lang="en-GB" sz="3200" dirty="0">
                <a:solidFill>
                  <a:srgbClr val="663300"/>
                </a:solidFill>
                <a:latin typeface="Times New Roman" pitchFamily="18" charset="0"/>
              </a:rPr>
              <a:t>every day, a large part of them </a:t>
            </a:r>
            <a:r>
              <a:rPr lang="en-GB" sz="3200" dirty="0" smtClean="0">
                <a:solidFill>
                  <a:srgbClr val="663300"/>
                </a:solidFill>
                <a:latin typeface="Times New Roman" pitchFamily="18" charset="0"/>
              </a:rPr>
              <a:t>have</a:t>
            </a:r>
            <a:r>
              <a:rPr lang="sk-SK" sz="3200" dirty="0" smtClean="0">
                <a:solidFill>
                  <a:srgbClr val="663300"/>
                </a:solidFill>
                <a:latin typeface="Times New Roman" pitchFamily="18" charset="0"/>
              </a:rPr>
              <a:t>´n</a:t>
            </a:r>
            <a:r>
              <a:rPr lang="en-GB" sz="3200" dirty="0" smtClean="0">
                <a:solidFill>
                  <a:srgbClr val="663300"/>
                </a:solidFill>
                <a:latin typeface="Times New Roman" pitchFamily="18" charset="0"/>
              </a:rPr>
              <a:t>t </a:t>
            </a:r>
            <a:r>
              <a:rPr lang="en-GB" sz="3200" dirty="0">
                <a:solidFill>
                  <a:srgbClr val="663300"/>
                </a:solidFill>
                <a:latin typeface="Times New Roman" pitchFamily="18" charset="0"/>
              </a:rPr>
              <a:t>knowledge about their health and safety.  We consider that topic the health protection and safety in use of </a:t>
            </a:r>
            <a:r>
              <a:rPr lang="en-GB" sz="3200" dirty="0" smtClean="0">
                <a:solidFill>
                  <a:srgbClr val="663300"/>
                </a:solidFill>
                <a:latin typeface="Times New Roman" pitchFamily="18" charset="0"/>
              </a:rPr>
              <a:t>ICT</a:t>
            </a:r>
            <a:r>
              <a:rPr lang="sk-SK" sz="3200" dirty="0" smtClean="0">
                <a:solidFill>
                  <a:srgbClr val="663300"/>
                </a:solidFill>
                <a:latin typeface="Times New Roman" pitchFamily="18" charset="0"/>
              </a:rPr>
              <a:t>s</a:t>
            </a:r>
            <a:r>
              <a:rPr lang="en-GB" sz="3200" dirty="0" smtClean="0">
                <a:solidFill>
                  <a:srgbClr val="663300"/>
                </a:solidFill>
                <a:latin typeface="Times New Roman" pitchFamily="18" charset="0"/>
              </a:rPr>
              <a:t> </a:t>
            </a:r>
            <a:r>
              <a:rPr lang="en-GB" sz="3200" dirty="0">
                <a:solidFill>
                  <a:srgbClr val="663300"/>
                </a:solidFill>
                <a:latin typeface="Times New Roman" pitchFamily="18" charset="0"/>
              </a:rPr>
              <a:t>could be taught </a:t>
            </a:r>
            <a:r>
              <a:rPr lang="en-GB" sz="3200" dirty="0" smtClean="0">
                <a:solidFill>
                  <a:srgbClr val="663300"/>
                </a:solidFill>
                <a:latin typeface="Times New Roman" pitchFamily="18" charset="0"/>
              </a:rPr>
              <a:t>at</a:t>
            </a:r>
            <a:r>
              <a:rPr lang="sk-SK" sz="3200" dirty="0" smtClean="0">
                <a:solidFill>
                  <a:srgbClr val="663300"/>
                </a:solidFill>
                <a:latin typeface="Times New Roman" pitchFamily="18" charset="0"/>
              </a:rPr>
              <a:t> a </a:t>
            </a:r>
            <a:r>
              <a:rPr lang="en-GB" sz="3200" dirty="0" smtClean="0">
                <a:solidFill>
                  <a:srgbClr val="663300"/>
                </a:solidFill>
                <a:latin typeface="Times New Roman" pitchFamily="18" charset="0"/>
              </a:rPr>
              <a:t>secondary</a:t>
            </a:r>
            <a:r>
              <a:rPr lang="sk-SK" sz="3200" dirty="0" smtClean="0">
                <a:solidFill>
                  <a:srgbClr val="663300"/>
                </a:solidFill>
                <a:latin typeface="Times New Roman" pitchFamily="18" charset="0"/>
              </a:rPr>
              <a:t> </a:t>
            </a:r>
            <a:r>
              <a:rPr lang="en-GB" sz="3200" dirty="0" smtClean="0">
                <a:solidFill>
                  <a:srgbClr val="663300"/>
                </a:solidFill>
                <a:latin typeface="Times New Roman" pitchFamily="18" charset="0"/>
              </a:rPr>
              <a:t>school</a:t>
            </a:r>
            <a:r>
              <a:rPr lang="sk-SK" sz="3200" dirty="0" smtClean="0">
                <a:solidFill>
                  <a:srgbClr val="663300"/>
                </a:solidFill>
                <a:latin typeface="Times New Roman" pitchFamily="18" charset="0"/>
              </a:rPr>
              <a:t> i</a:t>
            </a:r>
            <a:r>
              <a:rPr lang="en-GB" sz="3200" dirty="0" smtClean="0">
                <a:solidFill>
                  <a:srgbClr val="663300"/>
                </a:solidFill>
                <a:latin typeface="Times New Roman" pitchFamily="18" charset="0"/>
              </a:rPr>
              <a:t>n </a:t>
            </a:r>
            <a:r>
              <a:rPr lang="en-GB" sz="3200" dirty="0">
                <a:solidFill>
                  <a:srgbClr val="663300"/>
                </a:solidFill>
                <a:latin typeface="Times New Roman" pitchFamily="18" charset="0"/>
              </a:rPr>
              <a:t>the human biology (body posture) and physics (impact of electromagnetic wave on human body</a:t>
            </a:r>
            <a:r>
              <a:rPr lang="en-GB" sz="3200" dirty="0" smtClean="0">
                <a:solidFill>
                  <a:srgbClr val="663300"/>
                </a:solidFill>
                <a:latin typeface="Times New Roman" pitchFamily="18" charset="0"/>
              </a:rPr>
              <a:t>).</a:t>
            </a:r>
            <a:endParaRPr lang="sk-SK" sz="3200" dirty="0">
              <a:solidFill>
                <a:srgbClr val="663300"/>
              </a:solidFill>
              <a:latin typeface="Times New Roman" pitchFamily="18" charset="0"/>
            </a:endParaRPr>
          </a:p>
        </p:txBody>
      </p:sp>
      <p:sp>
        <p:nvSpPr>
          <p:cNvPr id="26641" name="Text Box 17"/>
          <p:cNvSpPr txBox="1">
            <a:spLocks noChangeArrowheads="1"/>
          </p:cNvSpPr>
          <p:nvPr/>
        </p:nvSpPr>
        <p:spPr bwMode="auto">
          <a:xfrm>
            <a:off x="117156" y="29880079"/>
            <a:ext cx="14248652" cy="381588"/>
          </a:xfrm>
          <a:prstGeom prst="rect">
            <a:avLst/>
          </a:prstGeom>
          <a:noFill/>
          <a:ln w="9525">
            <a:noFill/>
            <a:miter lim="800000"/>
            <a:headEnd/>
            <a:tailEnd/>
          </a:ln>
          <a:effectLst/>
        </p:spPr>
        <p:txBody>
          <a:bodyPr wrap="square" lIns="73097" tIns="36549" rIns="73097" bIns="36549">
            <a:spAutoFit/>
          </a:bodyPr>
          <a:lstStyle/>
          <a:p>
            <a:pPr algn="just" defTabSz="2960688"/>
            <a:r>
              <a:rPr lang="en-GB" sz="2000" dirty="0">
                <a:solidFill>
                  <a:srgbClr val="663300"/>
                </a:solidFill>
                <a:latin typeface="Times New Roman" pitchFamily="18" charset="0"/>
                <a:cs typeface="Times New Roman" pitchFamily="18" charset="0"/>
              </a:rPr>
              <a:t>Contribution was supported by GP KEGA Ministry of Education, Science, Research and Sport of the Slovak Republic № </a:t>
            </a:r>
            <a:r>
              <a:rPr lang="en-GB" sz="2000" dirty="0" smtClean="0">
                <a:solidFill>
                  <a:srgbClr val="663300"/>
                </a:solidFill>
                <a:latin typeface="Times New Roman" pitchFamily="18" charset="0"/>
                <a:cs typeface="Times New Roman" pitchFamily="18" charset="0"/>
              </a:rPr>
              <a:t>0</a:t>
            </a:r>
            <a:r>
              <a:rPr lang="sk-SK" sz="2000" dirty="0" smtClean="0">
                <a:solidFill>
                  <a:srgbClr val="663300"/>
                </a:solidFill>
                <a:latin typeface="Times New Roman" pitchFamily="18" charset="0"/>
                <a:cs typeface="Times New Roman" pitchFamily="18" charset="0"/>
              </a:rPr>
              <a:t>03</a:t>
            </a:r>
            <a:r>
              <a:rPr lang="en-GB" sz="2000" dirty="0" smtClean="0">
                <a:solidFill>
                  <a:srgbClr val="663300"/>
                </a:solidFill>
                <a:latin typeface="Times New Roman" pitchFamily="18" charset="0"/>
                <a:cs typeface="Times New Roman" pitchFamily="18" charset="0"/>
              </a:rPr>
              <a:t>UK-4/201</a:t>
            </a:r>
            <a:r>
              <a:rPr lang="sk-SK" sz="2000" dirty="0" smtClean="0">
                <a:solidFill>
                  <a:srgbClr val="663300"/>
                </a:solidFill>
                <a:latin typeface="Times New Roman" pitchFamily="18" charset="0"/>
                <a:cs typeface="Times New Roman" pitchFamily="18" charset="0"/>
              </a:rPr>
              <a:t>6</a:t>
            </a:r>
            <a:r>
              <a:rPr lang="en-GB" sz="2000" dirty="0" smtClean="0">
                <a:solidFill>
                  <a:srgbClr val="663300"/>
                </a:solidFill>
                <a:latin typeface="Times New Roman" pitchFamily="18" charset="0"/>
                <a:cs typeface="Times New Roman" pitchFamily="18" charset="0"/>
              </a:rPr>
              <a:t>.</a:t>
            </a:r>
            <a:endParaRPr lang="sk-SK" sz="2000" dirty="0">
              <a:solidFill>
                <a:srgbClr val="663300"/>
              </a:solidFill>
              <a:latin typeface="Times New Roman" pitchFamily="18" charset="0"/>
              <a:cs typeface="Times New Roman" pitchFamily="18" charset="0"/>
            </a:endParaRPr>
          </a:p>
        </p:txBody>
      </p:sp>
      <p:sp>
        <p:nvSpPr>
          <p:cNvPr id="28" name="Text Box 19"/>
          <p:cNvSpPr txBox="1">
            <a:spLocks noChangeArrowheads="1"/>
          </p:cNvSpPr>
          <p:nvPr/>
        </p:nvSpPr>
        <p:spPr bwMode="auto">
          <a:xfrm>
            <a:off x="477766" y="4338787"/>
            <a:ext cx="9980613" cy="3520909"/>
          </a:xfrm>
          <a:prstGeom prst="rect">
            <a:avLst/>
          </a:prstGeom>
          <a:noFill/>
          <a:ln w="9525">
            <a:noFill/>
            <a:miter lim="800000"/>
            <a:headEnd/>
            <a:tailEnd/>
          </a:ln>
          <a:effectLst/>
        </p:spPr>
        <p:txBody>
          <a:bodyPr wrap="square" lIns="73097" tIns="36549" rIns="73097" bIns="36549">
            <a:spAutoFit/>
          </a:bodyPr>
          <a:lstStyle/>
          <a:p>
            <a:pPr algn="ctr" defTabSz="2960688"/>
            <a:r>
              <a:rPr lang="en-GB" sz="3200" b="1" dirty="0" smtClean="0">
                <a:solidFill>
                  <a:srgbClr val="C00000"/>
                </a:solidFill>
                <a:latin typeface="Times New Roman" pitchFamily="18" charset="0"/>
              </a:rPr>
              <a:t>Introduction</a:t>
            </a:r>
            <a:endParaRPr lang="sk-SK" sz="3200" b="1" dirty="0" smtClean="0">
              <a:solidFill>
                <a:srgbClr val="C00000"/>
              </a:solidFill>
              <a:latin typeface="Times New Roman" pitchFamily="18" charset="0"/>
            </a:endParaRPr>
          </a:p>
          <a:p>
            <a:pPr algn="just" defTabSz="2960688"/>
            <a:r>
              <a:rPr lang="en-GB" sz="3200" dirty="0">
                <a:latin typeface="Times New Roman" panose="02020603050405020304" pitchFamily="18" charset="0"/>
                <a:cs typeface="Times New Roman" panose="02020603050405020304" pitchFamily="18" charset="0"/>
              </a:rPr>
              <a:t>Young people are increasingly using </a:t>
            </a:r>
            <a:r>
              <a:rPr lang="en-GB" sz="3200" dirty="0" smtClean="0">
                <a:latin typeface="Times New Roman" panose="02020603050405020304" pitchFamily="18" charset="0"/>
                <a:cs typeface="Times New Roman" panose="02020603050405020304" pitchFamily="18" charset="0"/>
              </a:rPr>
              <a:t>computers,</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cell</a:t>
            </a:r>
            <a:r>
              <a:rPr lang="sk-SK" sz="32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phones, </a:t>
            </a:r>
            <a:r>
              <a:rPr lang="en-GB" sz="3200" dirty="0">
                <a:latin typeface="Times New Roman" panose="02020603050405020304" pitchFamily="18" charset="0"/>
                <a:cs typeface="Times New Roman" panose="02020603050405020304" pitchFamily="18" charset="0"/>
              </a:rPr>
              <a:t>GPS and other </a:t>
            </a:r>
            <a:r>
              <a:rPr lang="en-GB" sz="3200" dirty="0" smtClean="0">
                <a:latin typeface="Times New Roman" panose="02020603050405020304" pitchFamily="18" charset="0"/>
                <a:cs typeface="Times New Roman" panose="02020603050405020304" pitchFamily="18" charset="0"/>
              </a:rPr>
              <a:t>ICT</a:t>
            </a:r>
            <a:r>
              <a:rPr lang="sk-SK" sz="3200" dirty="0" smtClean="0">
                <a:latin typeface="Times New Roman" panose="02020603050405020304" pitchFamily="18" charset="0"/>
                <a:cs typeface="Times New Roman" panose="02020603050405020304" pitchFamily="18" charset="0"/>
              </a:rPr>
              <a:t>s. </a:t>
            </a:r>
            <a:r>
              <a:rPr lang="en-GB" sz="3200" dirty="0" smtClean="0">
                <a:latin typeface="Times New Roman" panose="02020603050405020304" pitchFamily="18" charset="0"/>
                <a:cs typeface="Times New Roman" panose="02020603050405020304" pitchFamily="18" charset="0"/>
              </a:rPr>
              <a:t>They</a:t>
            </a:r>
            <a:r>
              <a:rPr lang="sk-SK" sz="3200" dirty="0" smtClean="0">
                <a:latin typeface="Times New Roman" panose="02020603050405020304" pitchFamily="18" charset="0"/>
                <a:cs typeface="Times New Roman" panose="02020603050405020304" pitchFamily="18" charset="0"/>
              </a:rPr>
              <a:t> are</a:t>
            </a:r>
            <a:r>
              <a:rPr lang="en-GB" sz="3200" dirty="0" smtClean="0">
                <a:latin typeface="Times New Roman" panose="02020603050405020304" pitchFamily="18" charset="0"/>
                <a:cs typeface="Times New Roman" panose="02020603050405020304" pitchFamily="18" charset="0"/>
              </a:rPr>
              <a:t> </a:t>
            </a:r>
            <a:r>
              <a:rPr lang="en-GB" sz="3200" dirty="0">
                <a:latin typeface="Times New Roman" panose="02020603050405020304" pitchFamily="18" charset="0"/>
                <a:cs typeface="Times New Roman" panose="02020603050405020304" pitchFamily="18" charset="0"/>
              </a:rPr>
              <a:t>motivated by quick navigation, quick contact, quickly available information... Health safety during work with computer is not </a:t>
            </a:r>
            <a:r>
              <a:rPr lang="en-GB" sz="3200" dirty="0" smtClean="0">
                <a:latin typeface="Times New Roman" panose="02020603050405020304" pitchFamily="18" charset="0"/>
                <a:cs typeface="Times New Roman" panose="02020603050405020304" pitchFamily="18" charset="0"/>
              </a:rPr>
              <a:t>emphasis</a:t>
            </a:r>
            <a:r>
              <a:rPr lang="sk-SK" sz="3200" dirty="0" err="1" smtClean="0">
                <a:latin typeface="Times New Roman" panose="02020603050405020304" pitchFamily="18" charset="0"/>
                <a:cs typeface="Times New Roman" panose="02020603050405020304" pitchFamily="18" charset="0"/>
              </a:rPr>
              <a:t>ed</a:t>
            </a:r>
            <a:r>
              <a:rPr lang="en-GB" sz="3200" dirty="0" smtClean="0">
                <a:latin typeface="Times New Roman" panose="02020603050405020304" pitchFamily="18" charset="0"/>
                <a:cs typeface="Times New Roman" panose="02020603050405020304" pitchFamily="18" charset="0"/>
              </a:rPr>
              <a:t> </a:t>
            </a:r>
            <a:r>
              <a:rPr lang="en-GB" sz="3200" dirty="0">
                <a:latin typeface="Times New Roman" panose="02020603050405020304" pitchFamily="18" charset="0"/>
                <a:cs typeface="Times New Roman" panose="02020603050405020304" pitchFamily="18" charset="0"/>
              </a:rPr>
              <a:t>in teaching process at school. Pupils and students are poorly informed about possible negative health effects.</a:t>
            </a:r>
            <a:r>
              <a:rPr lang="en-GB" sz="3200" b="1" dirty="0">
                <a:latin typeface="Times New Roman" panose="02020603050405020304" pitchFamily="18" charset="0"/>
                <a:cs typeface="Times New Roman" panose="02020603050405020304" pitchFamily="18" charset="0"/>
              </a:rPr>
              <a:t> </a:t>
            </a:r>
            <a:endParaRPr lang="en-GB" sz="3200" b="1" dirty="0">
              <a:solidFill>
                <a:srgbClr val="C00000"/>
              </a:solidFill>
              <a:latin typeface="Times New Roman" pitchFamily="18" charset="0"/>
              <a:cs typeface="Times New Roman" panose="02020603050405020304" pitchFamily="18" charset="0"/>
            </a:endParaRPr>
          </a:p>
        </p:txBody>
      </p:sp>
      <p:graphicFrame>
        <p:nvGraphicFramePr>
          <p:cNvPr id="8" name="Tabuľka 7"/>
          <p:cNvGraphicFramePr>
            <a:graphicFrameLocks noGrp="1"/>
          </p:cNvGraphicFramePr>
          <p:nvPr>
            <p:extLst>
              <p:ext uri="{D42A27DB-BD31-4B8C-83A1-F6EECF244321}">
                <p14:modId xmlns:p14="http://schemas.microsoft.com/office/powerpoint/2010/main" val="3008462560"/>
              </p:ext>
            </p:extLst>
          </p:nvPr>
        </p:nvGraphicFramePr>
        <p:xfrm>
          <a:off x="603116" y="18020307"/>
          <a:ext cx="9827618" cy="3528392"/>
        </p:xfrm>
        <a:graphic>
          <a:graphicData uri="http://schemas.openxmlformats.org/drawingml/2006/table">
            <a:tbl>
              <a:tblPr/>
              <a:tblGrid>
                <a:gridCol w="2605016"/>
                <a:gridCol w="774464"/>
                <a:gridCol w="1408116"/>
                <a:gridCol w="844870"/>
                <a:gridCol w="1337711"/>
                <a:gridCol w="915276"/>
                <a:gridCol w="1942165"/>
              </a:tblGrid>
              <a:tr h="507646">
                <a:tc>
                  <a:txBody>
                    <a:bodyPr/>
                    <a:lstStyle/>
                    <a:p>
                      <a:pPr algn="ctr" fontAlgn="b"/>
                      <a:r>
                        <a:rPr lang="en-GB" sz="2600" b="1" i="0" u="none" strike="noStrike" baseline="0" noProof="0" dirty="0" smtClean="0">
                          <a:solidFill>
                            <a:srgbClr val="663300"/>
                          </a:solidFill>
                          <a:effectLst/>
                          <a:latin typeface="Calibri"/>
                        </a:rPr>
                        <a:t>number</a:t>
                      </a:r>
                      <a:r>
                        <a:rPr lang="sk-SK" sz="2600" b="1" i="0" u="none" strike="noStrike" baseline="0" dirty="0" smtClean="0">
                          <a:solidFill>
                            <a:srgbClr val="663300"/>
                          </a:solidFill>
                          <a:effectLst/>
                          <a:latin typeface="Calibri"/>
                        </a:rPr>
                        <a:t> </a:t>
                      </a:r>
                      <a:r>
                        <a:rPr lang="en-GB" sz="2600" b="1" i="0" u="none" strike="noStrike" baseline="0" noProof="0" dirty="0" smtClean="0">
                          <a:solidFill>
                            <a:srgbClr val="663300"/>
                          </a:solidFill>
                          <a:effectLst/>
                          <a:latin typeface="Calibri"/>
                        </a:rPr>
                        <a:t>of</a:t>
                      </a:r>
                      <a:r>
                        <a:rPr lang="sk-SK" sz="2600" b="1" i="0" u="none" strike="noStrike" baseline="0" dirty="0" smtClean="0">
                          <a:solidFill>
                            <a:srgbClr val="663300"/>
                          </a:solidFill>
                          <a:effectLst/>
                          <a:latin typeface="Calibri"/>
                        </a:rPr>
                        <a:t> </a:t>
                      </a:r>
                      <a:r>
                        <a:rPr lang="en-GB" sz="2600" b="1" i="0" u="none" strike="noStrike" baseline="0" noProof="0" dirty="0" smtClean="0">
                          <a:solidFill>
                            <a:srgbClr val="663300"/>
                          </a:solidFill>
                          <a:effectLst/>
                          <a:latin typeface="Calibri"/>
                        </a:rPr>
                        <a:t>notions</a:t>
                      </a:r>
                      <a:r>
                        <a:rPr lang="sk-SK" sz="2600" b="1" i="0" u="none" strike="noStrike" baseline="0" dirty="0" smtClean="0">
                          <a:solidFill>
                            <a:srgbClr val="663300"/>
                          </a:solidFill>
                          <a:effectLst/>
                          <a:latin typeface="Calibri"/>
                        </a:rPr>
                        <a:t> </a:t>
                      </a:r>
                      <a:endParaRPr lang="sk-SK" sz="2600" b="1" i="0" u="none" strike="noStrike" baseline="0" dirty="0">
                        <a:solidFill>
                          <a:srgbClr val="6633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GB" sz="2600" b="1" i="0" u="none" strike="noStrike" baseline="0" noProof="0" dirty="0" smtClean="0">
                          <a:solidFill>
                            <a:srgbClr val="663300"/>
                          </a:solidFill>
                          <a:effectLst/>
                          <a:latin typeface="Calibri"/>
                        </a:rPr>
                        <a:t>n</a:t>
                      </a:r>
                      <a:r>
                        <a:rPr lang="en-GB" sz="2000" b="0" i="0" u="none" strike="noStrike" baseline="0" noProof="0" dirty="0" smtClean="0">
                          <a:solidFill>
                            <a:srgbClr val="663300"/>
                          </a:solidFill>
                          <a:effectLst/>
                          <a:latin typeface="Calibri"/>
                        </a:rPr>
                        <a:t>(men</a:t>
                      </a:r>
                      <a:r>
                        <a:rPr lang="sk-SK" sz="2000" b="0" i="0" u="none" strike="noStrike" baseline="0" dirty="0" smtClean="0">
                          <a:solidFill>
                            <a:srgbClr val="663300"/>
                          </a:solidFill>
                          <a:effectLst/>
                          <a:latin typeface="Calibri"/>
                        </a:rPr>
                        <a:t>) </a:t>
                      </a:r>
                      <a:r>
                        <a:rPr lang="sk-SK" sz="2600" b="1" i="0" u="none" strike="noStrike" baseline="0" dirty="0" smtClean="0">
                          <a:solidFill>
                            <a:srgbClr val="663300"/>
                          </a:solidFill>
                          <a:effectLst/>
                          <a:latin typeface="Calibri"/>
                        </a:rPr>
                        <a:t>= 57</a:t>
                      </a:r>
                      <a:endParaRPr lang="sk-SK" sz="2600" b="1" i="0" u="none" strike="noStrike" baseline="0" dirty="0">
                        <a:solidFill>
                          <a:srgbClr val="6633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k-SK"/>
                    </a:p>
                  </a:txBody>
                  <a:tcPr/>
                </a:tc>
                <a:tc gridSpan="2">
                  <a:txBody>
                    <a:bodyPr/>
                    <a:lstStyle/>
                    <a:p>
                      <a:pPr algn="ctr" fontAlgn="b"/>
                      <a:r>
                        <a:rPr lang="sk-SK" sz="2600" b="1" i="0" u="none" strike="noStrike" baseline="0" dirty="0" smtClean="0">
                          <a:solidFill>
                            <a:srgbClr val="663300"/>
                          </a:solidFill>
                          <a:effectLst/>
                          <a:latin typeface="Calibri"/>
                        </a:rPr>
                        <a:t>n </a:t>
                      </a:r>
                      <a:r>
                        <a:rPr lang="sk-SK" sz="2000" b="0" i="0" u="none" strike="noStrike" baseline="0" dirty="0" smtClean="0">
                          <a:solidFill>
                            <a:srgbClr val="663300"/>
                          </a:solidFill>
                          <a:effectLst/>
                          <a:latin typeface="Calibri"/>
                        </a:rPr>
                        <a:t>(</a:t>
                      </a:r>
                      <a:r>
                        <a:rPr lang="en-GB" sz="2000" b="0" i="0" u="none" strike="noStrike" baseline="0" noProof="0" dirty="0" smtClean="0">
                          <a:solidFill>
                            <a:srgbClr val="663300"/>
                          </a:solidFill>
                          <a:effectLst/>
                          <a:latin typeface="Calibri"/>
                        </a:rPr>
                        <a:t>women</a:t>
                      </a:r>
                      <a:r>
                        <a:rPr lang="sk-SK" sz="2000" b="0" i="0" u="none" strike="noStrike" baseline="0" dirty="0" smtClean="0">
                          <a:solidFill>
                            <a:srgbClr val="663300"/>
                          </a:solidFill>
                          <a:effectLst/>
                          <a:latin typeface="Calibri"/>
                        </a:rPr>
                        <a:t>) </a:t>
                      </a:r>
                      <a:r>
                        <a:rPr lang="sk-SK" sz="2600" b="1" i="0" u="none" strike="noStrike" baseline="0" dirty="0" smtClean="0">
                          <a:solidFill>
                            <a:srgbClr val="663300"/>
                          </a:solidFill>
                          <a:effectLst/>
                          <a:latin typeface="Calibri"/>
                        </a:rPr>
                        <a:t>= 128 </a:t>
                      </a:r>
                      <a:endParaRPr lang="sk-SK" sz="2600" b="1" i="0" u="none" strike="noStrike" baseline="0" dirty="0">
                        <a:solidFill>
                          <a:srgbClr val="6633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k-SK"/>
                    </a:p>
                  </a:txBody>
                  <a:tcPr/>
                </a:tc>
                <a:tc gridSpan="2">
                  <a:txBody>
                    <a:bodyPr/>
                    <a:lstStyle/>
                    <a:p>
                      <a:pPr algn="ctr" fontAlgn="b"/>
                      <a:r>
                        <a:rPr lang="el-GR" sz="2600" b="1" i="0" u="none" strike="noStrike" baseline="0" dirty="0" smtClean="0">
                          <a:solidFill>
                            <a:srgbClr val="663300"/>
                          </a:solidFill>
                          <a:effectLst/>
                          <a:latin typeface="Calibri"/>
                        </a:rPr>
                        <a:t>Σ</a:t>
                      </a:r>
                      <a:r>
                        <a:rPr lang="sk-SK" sz="2600" b="1" i="0" u="none" strike="noStrike" baseline="0" dirty="0" smtClean="0">
                          <a:solidFill>
                            <a:srgbClr val="663300"/>
                          </a:solidFill>
                          <a:effectLst/>
                          <a:latin typeface="Calibri"/>
                        </a:rPr>
                        <a:t>n=185</a:t>
                      </a:r>
                      <a:endParaRPr lang="sk-SK" sz="2600" b="1" i="0" u="none" strike="noStrike" baseline="0" dirty="0">
                        <a:solidFill>
                          <a:srgbClr val="6633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k-SK"/>
                    </a:p>
                  </a:txBody>
                  <a:tcPr/>
                </a:tc>
              </a:tr>
              <a:tr h="507646">
                <a:tc>
                  <a:txBody>
                    <a:bodyPr/>
                    <a:lstStyle/>
                    <a:p>
                      <a:pPr algn="ctr" fontAlgn="b"/>
                      <a:r>
                        <a:rPr lang="sk-SK" sz="2600" b="1" i="0" u="none" strike="noStrike" baseline="0" dirty="0">
                          <a:solidFill>
                            <a:srgbClr val="663300"/>
                          </a:solidFill>
                          <a:effectLst/>
                          <a:latin typeface="Calibri"/>
                        </a:rPr>
                        <a:t>no </a:t>
                      </a:r>
                      <a:r>
                        <a:rPr lang="en-GB" sz="2600" b="1" i="0" u="none" strike="noStrike" baseline="0" noProof="0" dirty="0" smtClean="0">
                          <a:solidFill>
                            <a:srgbClr val="663300"/>
                          </a:solidFill>
                          <a:effectLst/>
                          <a:latin typeface="Calibri"/>
                        </a:rPr>
                        <a:t>answer</a:t>
                      </a:r>
                      <a:endParaRPr lang="en-GB" sz="2600" b="1" i="0" u="none" strike="noStrike" baseline="0" noProof="0" dirty="0">
                        <a:solidFill>
                          <a:srgbClr val="6633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7,03%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46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24,86%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59</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31,89%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a:solidFill>
                            <a:srgbClr val="663300"/>
                          </a:solidFill>
                          <a:effectLst/>
                          <a:latin typeface="Calibri"/>
                        </a:rPr>
                        <a:t>1 notion</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4,32%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10,81%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28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15,14%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a:solidFill>
                            <a:srgbClr val="663300"/>
                          </a:solidFill>
                          <a:effectLst/>
                          <a:latin typeface="Calibri"/>
                        </a:rPr>
                        <a:t>2 notions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8,11%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10,81%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35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18,92%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a:solidFill>
                            <a:srgbClr val="663300"/>
                          </a:solidFill>
                          <a:effectLst/>
                          <a:latin typeface="Calibri"/>
                        </a:rPr>
                        <a:t>3 notions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2,70%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21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11,35%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26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14,05%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a:solidFill>
                            <a:srgbClr val="663300"/>
                          </a:solidFill>
                          <a:effectLst/>
                          <a:latin typeface="Calibri"/>
                        </a:rPr>
                        <a:t>4 notions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15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8,11%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10,81%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35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18,92%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620">
                <a:tc>
                  <a:txBody>
                    <a:bodyPr/>
                    <a:lstStyle/>
                    <a:p>
                      <a:pPr algn="ctr" fontAlgn="b"/>
                      <a:r>
                        <a:rPr lang="sk-SK" sz="2600" b="1" i="0" u="none" strike="noStrike" baseline="0" dirty="0">
                          <a:solidFill>
                            <a:srgbClr val="663300"/>
                          </a:solidFill>
                          <a:effectLst/>
                          <a:latin typeface="Calibri"/>
                        </a:rPr>
                        <a:t>5 </a:t>
                      </a:r>
                      <a:r>
                        <a:rPr lang="en-GB" sz="2600" b="1" i="0" u="none" strike="noStrike" baseline="0" noProof="0" dirty="0" smtClean="0">
                          <a:solidFill>
                            <a:srgbClr val="663300"/>
                          </a:solidFill>
                          <a:effectLst/>
                          <a:latin typeface="Calibri"/>
                        </a:rPr>
                        <a:t>notions</a:t>
                      </a:r>
                      <a:endParaRPr lang="en-GB" sz="2600" b="1" i="0" u="none" strike="noStrike" baseline="0" noProof="0" dirty="0">
                        <a:solidFill>
                          <a:srgbClr val="6633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0,54%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a:solidFill>
                            <a:srgbClr val="663300"/>
                          </a:solidFill>
                          <a:effectLst/>
                          <a:latin typeface="Calibri"/>
                        </a:rPr>
                        <a:t>1</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0,54%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sk-SK" sz="2600" b="1" i="0" u="none" strike="noStrike" baseline="0" dirty="0">
                          <a:solidFill>
                            <a:srgbClr val="663300"/>
                          </a:solidFill>
                          <a:effectLst/>
                          <a:latin typeface="Calibri"/>
                        </a:rPr>
                        <a:t>1,08%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 name="Text Box 7"/>
          <p:cNvSpPr txBox="1">
            <a:spLocks noChangeArrowheads="1"/>
          </p:cNvSpPr>
          <p:nvPr/>
        </p:nvSpPr>
        <p:spPr bwMode="auto">
          <a:xfrm>
            <a:off x="405780" y="23258639"/>
            <a:ext cx="10287071" cy="954356"/>
          </a:xfrm>
          <a:prstGeom prst="rect">
            <a:avLst/>
          </a:prstGeom>
          <a:noFill/>
          <a:ln w="9525">
            <a:noFill/>
            <a:miter lim="800000"/>
            <a:headEnd/>
            <a:tailEnd/>
          </a:ln>
          <a:effectLst/>
        </p:spPr>
        <p:txBody>
          <a:bodyPr wrap="square" lIns="91686" tIns="45843" rIns="91686" bIns="45843">
            <a:spAutoFit/>
          </a:bodyPr>
          <a:lstStyle/>
          <a:p>
            <a:pPr marL="344488" indent="-344488" algn="just" defTabSz="2960688"/>
            <a:r>
              <a:rPr lang="sk-SK" sz="2800" b="1" dirty="0">
                <a:solidFill>
                  <a:srgbClr val="663300"/>
                </a:solidFill>
                <a:latin typeface="Times New Roman" pitchFamily="18" charset="0"/>
              </a:rPr>
              <a:t>a</a:t>
            </a:r>
            <a:r>
              <a:rPr lang="sk-SK" sz="2800" b="1" dirty="0" smtClean="0">
                <a:solidFill>
                  <a:srgbClr val="663300"/>
                </a:solidFill>
                <a:latin typeface="Times New Roman" pitchFamily="18" charset="0"/>
              </a:rPr>
              <a:t>) </a:t>
            </a:r>
            <a:r>
              <a:rPr lang="en-GB" sz="2800" b="1" dirty="0" smtClean="0">
                <a:solidFill>
                  <a:srgbClr val="663300"/>
                </a:solidFill>
                <a:latin typeface="Times New Roman" pitchFamily="18" charset="0"/>
              </a:rPr>
              <a:t>distribution</a:t>
            </a:r>
            <a:r>
              <a:rPr lang="sk-SK" sz="2800" b="1" dirty="0" smtClean="0">
                <a:solidFill>
                  <a:srgbClr val="663300"/>
                </a:solidFill>
                <a:latin typeface="Times New Roman" pitchFamily="18" charset="0"/>
              </a:rPr>
              <a:t> </a:t>
            </a:r>
            <a:r>
              <a:rPr lang="en-GB" sz="2800" b="1" dirty="0" smtClean="0">
                <a:solidFill>
                  <a:srgbClr val="663300"/>
                </a:solidFill>
                <a:latin typeface="Times New Roman" pitchFamily="18" charset="0"/>
              </a:rPr>
              <a:t>of</a:t>
            </a:r>
            <a:r>
              <a:rPr lang="sk-SK" sz="2800" b="1" dirty="0" smtClean="0">
                <a:solidFill>
                  <a:srgbClr val="663300"/>
                </a:solidFill>
                <a:latin typeface="Times New Roman" pitchFamily="18" charset="0"/>
              </a:rPr>
              <a:t> </a:t>
            </a:r>
            <a:r>
              <a:rPr lang="en-GB" sz="2800" b="1" dirty="0" smtClean="0">
                <a:solidFill>
                  <a:srgbClr val="663300"/>
                </a:solidFill>
                <a:latin typeface="Times New Roman" pitchFamily="18" charset="0"/>
              </a:rPr>
              <a:t>the</a:t>
            </a:r>
            <a:r>
              <a:rPr lang="sk-SK" sz="2800" b="1" dirty="0" smtClean="0">
                <a:solidFill>
                  <a:srgbClr val="663300"/>
                </a:solidFill>
                <a:latin typeface="Times New Roman" pitchFamily="18" charset="0"/>
              </a:rPr>
              <a:t> </a:t>
            </a:r>
            <a:r>
              <a:rPr lang="en-GB" sz="2800" b="1" dirty="0" smtClean="0">
                <a:solidFill>
                  <a:srgbClr val="663300"/>
                </a:solidFill>
                <a:latin typeface="Times New Roman" pitchFamily="18" charset="0"/>
              </a:rPr>
              <a:t>number</a:t>
            </a:r>
            <a:r>
              <a:rPr lang="sk-SK" sz="2800" b="1" dirty="0" smtClean="0">
                <a:solidFill>
                  <a:srgbClr val="663300"/>
                </a:solidFill>
                <a:latin typeface="Times New Roman" pitchFamily="18" charset="0"/>
              </a:rPr>
              <a:t> </a:t>
            </a:r>
            <a:r>
              <a:rPr lang="en-GB" sz="2800" b="1" dirty="0" smtClean="0">
                <a:solidFill>
                  <a:srgbClr val="663300"/>
                </a:solidFill>
                <a:latin typeface="Times New Roman" pitchFamily="18" charset="0"/>
              </a:rPr>
              <a:t>of</a:t>
            </a:r>
            <a:r>
              <a:rPr lang="sk-SK" sz="2800" b="1" dirty="0" smtClean="0">
                <a:solidFill>
                  <a:srgbClr val="663300"/>
                </a:solidFill>
                <a:latin typeface="Times New Roman" pitchFamily="18" charset="0"/>
              </a:rPr>
              <a:t> </a:t>
            </a:r>
            <a:r>
              <a:rPr lang="en-GB" sz="2800" b="1" dirty="0" smtClean="0">
                <a:solidFill>
                  <a:srgbClr val="663300"/>
                </a:solidFill>
                <a:latin typeface="Times New Roman" pitchFamily="18" charset="0"/>
              </a:rPr>
              <a:t>notion</a:t>
            </a:r>
            <a:r>
              <a:rPr lang="sk-SK" sz="2800" b="1" dirty="0" smtClean="0">
                <a:solidFill>
                  <a:srgbClr val="663300"/>
                </a:solidFill>
                <a:latin typeface="Times New Roman" pitchFamily="18" charset="0"/>
              </a:rPr>
              <a:t> rate </a:t>
            </a:r>
            <a:r>
              <a:rPr lang="en-GB" sz="2800" b="1" dirty="0" smtClean="0">
                <a:solidFill>
                  <a:srgbClr val="663300"/>
                </a:solidFill>
                <a:latin typeface="Times New Roman" pitchFamily="18" charset="0"/>
              </a:rPr>
              <a:t>according</a:t>
            </a:r>
            <a:r>
              <a:rPr lang="sk-SK" sz="2800" b="1" dirty="0" smtClean="0">
                <a:solidFill>
                  <a:srgbClr val="663300"/>
                </a:solidFill>
                <a:latin typeface="Times New Roman" pitchFamily="18" charset="0"/>
              </a:rPr>
              <a:t> </a:t>
            </a:r>
            <a:r>
              <a:rPr lang="en-GB" sz="2800" b="1" dirty="0" smtClean="0">
                <a:solidFill>
                  <a:srgbClr val="663300"/>
                </a:solidFill>
                <a:latin typeface="Times New Roman" pitchFamily="18" charset="0"/>
              </a:rPr>
              <a:t>formulated</a:t>
            </a:r>
            <a:r>
              <a:rPr lang="sk-SK" sz="2800" b="1" dirty="0" smtClean="0">
                <a:solidFill>
                  <a:srgbClr val="663300"/>
                </a:solidFill>
                <a:latin typeface="Times New Roman" pitchFamily="18" charset="0"/>
              </a:rPr>
              <a:t> </a:t>
            </a:r>
            <a:r>
              <a:rPr lang="en-GB" sz="2800" b="1" dirty="0" smtClean="0">
                <a:solidFill>
                  <a:srgbClr val="663300"/>
                </a:solidFill>
                <a:latin typeface="Times New Roman" pitchFamily="18" charset="0"/>
              </a:rPr>
              <a:t>principle</a:t>
            </a:r>
            <a:r>
              <a:rPr lang="sk-SK" sz="2800" b="1" dirty="0" smtClean="0">
                <a:solidFill>
                  <a:srgbClr val="663300"/>
                </a:solidFill>
                <a:latin typeface="Times New Roman" pitchFamily="18" charset="0"/>
              </a:rPr>
              <a:t> – </a:t>
            </a:r>
            <a:r>
              <a:rPr lang="en-GB" sz="2800" b="1" dirty="0" smtClean="0">
                <a:solidFill>
                  <a:srgbClr val="663300"/>
                </a:solidFill>
                <a:latin typeface="Times New Roman" pitchFamily="18" charset="0"/>
              </a:rPr>
              <a:t>independent</a:t>
            </a:r>
            <a:r>
              <a:rPr lang="sk-SK" sz="2800" b="1" dirty="0" smtClean="0">
                <a:solidFill>
                  <a:srgbClr val="663300"/>
                </a:solidFill>
                <a:latin typeface="Times New Roman" pitchFamily="18" charset="0"/>
              </a:rPr>
              <a:t> on </a:t>
            </a:r>
            <a:r>
              <a:rPr lang="en-GB" sz="2800" b="1" dirty="0" smtClean="0">
                <a:solidFill>
                  <a:srgbClr val="663300"/>
                </a:solidFill>
                <a:latin typeface="Times New Roman" pitchFamily="18" charset="0"/>
              </a:rPr>
              <a:t>gender</a:t>
            </a:r>
          </a:p>
        </p:txBody>
      </p:sp>
      <p:sp>
        <p:nvSpPr>
          <p:cNvPr id="5" name="BlokTextu 4"/>
          <p:cNvSpPr txBox="1"/>
          <p:nvPr/>
        </p:nvSpPr>
        <p:spPr>
          <a:xfrm>
            <a:off x="10909424" y="5418907"/>
            <a:ext cx="10477376" cy="830997"/>
          </a:xfrm>
          <a:prstGeom prst="rect">
            <a:avLst/>
          </a:prstGeom>
          <a:noFill/>
        </p:spPr>
        <p:txBody>
          <a:bodyPr wrap="square" rtlCol="0">
            <a:spAutoFit/>
          </a:bodyPr>
          <a:lstStyle/>
          <a:p>
            <a:pPr marL="457200" indent="-457200">
              <a:buFont typeface="Wingdings" panose="05000000000000000000" pitchFamily="2" charset="2"/>
              <a:buChar char="Ø"/>
            </a:pPr>
            <a:r>
              <a:rPr lang="en-GB" sz="2400" b="1" dirty="0" smtClean="0">
                <a:solidFill>
                  <a:srgbClr val="663300"/>
                </a:solidFill>
                <a:latin typeface="Times New Roman" pitchFamily="18" charset="0"/>
                <a:cs typeface="Times New Roman" panose="02020603050405020304" pitchFamily="18" charset="0"/>
              </a:rPr>
              <a:t>Principles</a:t>
            </a:r>
            <a:r>
              <a:rPr lang="sk-SK" sz="2400" b="1" dirty="0" smtClean="0">
                <a:solidFill>
                  <a:srgbClr val="663300"/>
                </a:solidFill>
                <a:latin typeface="Times New Roman" pitchFamily="18" charset="0"/>
                <a:cs typeface="Times New Roman" panose="02020603050405020304" pitchFamily="18" charset="0"/>
              </a:rPr>
              <a:t> </a:t>
            </a:r>
            <a:r>
              <a:rPr lang="en-GB" sz="2400" b="1" dirty="0" smtClean="0">
                <a:solidFill>
                  <a:srgbClr val="663300"/>
                </a:solidFill>
                <a:latin typeface="Times New Roman" pitchFamily="18" charset="0"/>
                <a:cs typeface="Times New Roman" panose="02020603050405020304" pitchFamily="18" charset="0"/>
              </a:rPr>
              <a:t>of</a:t>
            </a:r>
            <a:r>
              <a:rPr lang="sk-SK" sz="2400" b="1" dirty="0" smtClean="0">
                <a:solidFill>
                  <a:srgbClr val="663300"/>
                </a:solidFill>
                <a:latin typeface="Times New Roman" pitchFamily="18" charset="0"/>
                <a:cs typeface="Times New Roman" panose="02020603050405020304" pitchFamily="18" charset="0"/>
              </a:rPr>
              <a:t> </a:t>
            </a:r>
            <a:r>
              <a:rPr lang="en-GB" sz="2400" b="1" dirty="0" smtClean="0">
                <a:solidFill>
                  <a:srgbClr val="663300"/>
                </a:solidFill>
                <a:latin typeface="Times New Roman" pitchFamily="18" charset="0"/>
                <a:cs typeface="Times New Roman" panose="02020603050405020304" pitchFamily="18" charset="0"/>
              </a:rPr>
              <a:t>vision</a:t>
            </a:r>
            <a:r>
              <a:rPr lang="sk-SK" sz="2400" b="1" dirty="0" smtClean="0">
                <a:solidFill>
                  <a:srgbClr val="663300"/>
                </a:solidFill>
                <a:latin typeface="Times New Roman" pitchFamily="18" charset="0"/>
                <a:cs typeface="Times New Roman" panose="02020603050405020304" pitchFamily="18" charset="0"/>
              </a:rPr>
              <a:t> </a:t>
            </a:r>
            <a:r>
              <a:rPr lang="sk-SK" sz="2400" b="1" dirty="0">
                <a:solidFill>
                  <a:srgbClr val="663300"/>
                </a:solidFill>
                <a:latin typeface="Times New Roman" pitchFamily="18" charset="0"/>
                <a:cs typeface="Times New Roman" panose="02020603050405020304" pitchFamily="18" charset="0"/>
              </a:rPr>
              <a:t>and </a:t>
            </a:r>
            <a:r>
              <a:rPr lang="en-GB" sz="2400" b="1" dirty="0" smtClean="0">
                <a:solidFill>
                  <a:srgbClr val="663300"/>
                </a:solidFill>
                <a:latin typeface="Times New Roman" pitchFamily="18" charset="0"/>
                <a:cs typeface="Times New Roman" panose="02020603050405020304" pitchFamily="18" charset="0"/>
              </a:rPr>
              <a:t>hearing</a:t>
            </a:r>
            <a:r>
              <a:rPr lang="sk-SK" sz="2400" b="1" dirty="0" smtClean="0">
                <a:solidFill>
                  <a:srgbClr val="663300"/>
                </a:solidFill>
                <a:latin typeface="Times New Roman" pitchFamily="18" charset="0"/>
                <a:cs typeface="Times New Roman" panose="02020603050405020304" pitchFamily="18" charset="0"/>
              </a:rPr>
              <a:t> </a:t>
            </a:r>
            <a:r>
              <a:rPr lang="en-GB" sz="2400" b="1" dirty="0" smtClean="0">
                <a:solidFill>
                  <a:srgbClr val="663300"/>
                </a:solidFill>
                <a:latin typeface="Times New Roman" pitchFamily="18" charset="0"/>
                <a:cs typeface="Times New Roman" panose="02020603050405020304" pitchFamily="18" charset="0"/>
              </a:rPr>
              <a:t>protection</a:t>
            </a:r>
            <a:r>
              <a:rPr lang="sk-SK" sz="2400" b="1" dirty="0" smtClean="0">
                <a:solidFill>
                  <a:srgbClr val="663300"/>
                </a:solidFill>
                <a:latin typeface="Times New Roman" pitchFamily="18" charset="0"/>
                <a:cs typeface="Times New Roman" panose="02020603050405020304" pitchFamily="18" charset="0"/>
              </a:rPr>
              <a:t>, </a:t>
            </a:r>
            <a:r>
              <a:rPr lang="en-GB" sz="2400" b="1" dirty="0" err="1" smtClean="0">
                <a:solidFill>
                  <a:srgbClr val="663300"/>
                </a:solidFill>
                <a:latin typeface="Times New Roman" pitchFamily="18" charset="0"/>
                <a:cs typeface="Times New Roman" panose="02020603050405020304" pitchFamily="18" charset="0"/>
              </a:rPr>
              <a:t>ergonomy</a:t>
            </a:r>
            <a:r>
              <a:rPr lang="sk-SK" sz="2400" b="1" dirty="0" smtClean="0">
                <a:solidFill>
                  <a:srgbClr val="663300"/>
                </a:solidFill>
                <a:latin typeface="Times New Roman" pitchFamily="18" charset="0"/>
                <a:cs typeface="Times New Roman" panose="02020603050405020304" pitchFamily="18" charset="0"/>
              </a:rPr>
              <a:t> </a:t>
            </a:r>
            <a:r>
              <a:rPr lang="sk-SK" sz="2400" dirty="0">
                <a:solidFill>
                  <a:srgbClr val="663300"/>
                </a:solidFill>
                <a:latin typeface="Times New Roman" pitchFamily="18" charset="0"/>
                <a:cs typeface="Times New Roman" panose="02020603050405020304" pitchFamily="18" charset="0"/>
              </a:rPr>
              <a:t>(29 </a:t>
            </a:r>
            <a:r>
              <a:rPr lang="en-GB" sz="2400" dirty="0" smtClean="0">
                <a:solidFill>
                  <a:srgbClr val="663300"/>
                </a:solidFill>
                <a:latin typeface="Times New Roman" pitchFamily="18" charset="0"/>
                <a:cs typeface="Times New Roman" panose="02020603050405020304" pitchFamily="18" charset="0"/>
              </a:rPr>
              <a:t>men</a:t>
            </a:r>
            <a:r>
              <a:rPr lang="sk-SK" sz="2400" dirty="0" smtClean="0">
                <a:solidFill>
                  <a:srgbClr val="663300"/>
                </a:solidFill>
                <a:latin typeface="Times New Roman" pitchFamily="18" charset="0"/>
                <a:cs typeface="Times New Roman" panose="02020603050405020304" pitchFamily="18" charset="0"/>
              </a:rPr>
              <a:t> </a:t>
            </a:r>
            <a:r>
              <a:rPr lang="sk-SK" sz="2400" dirty="0">
                <a:solidFill>
                  <a:srgbClr val="663300"/>
                </a:solidFill>
                <a:latin typeface="Times New Roman" pitchFamily="18" charset="0"/>
                <a:cs typeface="Times New Roman" panose="02020603050405020304" pitchFamily="18" charset="0"/>
              </a:rPr>
              <a:t>and 52 </a:t>
            </a:r>
            <a:r>
              <a:rPr lang="en-GB" sz="2400" dirty="0" smtClean="0">
                <a:solidFill>
                  <a:srgbClr val="663300"/>
                </a:solidFill>
                <a:latin typeface="Times New Roman" pitchFamily="18" charset="0"/>
                <a:cs typeface="Times New Roman" panose="02020603050405020304" pitchFamily="18" charset="0"/>
              </a:rPr>
              <a:t>women</a:t>
            </a:r>
            <a:r>
              <a:rPr lang="sk-SK" sz="2400" dirty="0" smtClean="0">
                <a:solidFill>
                  <a:srgbClr val="663300"/>
                </a:solidFill>
                <a:latin typeface="Times New Roman" pitchFamily="18" charset="0"/>
                <a:cs typeface="Times New Roman" panose="02020603050405020304" pitchFamily="18" charset="0"/>
              </a:rPr>
              <a:t>)</a:t>
            </a:r>
            <a:endParaRPr lang="sk-SK" sz="2400" dirty="0">
              <a:solidFill>
                <a:srgbClr val="663300"/>
              </a:solidFill>
              <a:latin typeface="Times New Roman" pitchFamily="18" charset="0"/>
              <a:cs typeface="Times New Roman" panose="02020603050405020304" pitchFamily="18" charset="0"/>
            </a:endParaRPr>
          </a:p>
        </p:txBody>
      </p:sp>
      <p:sp>
        <p:nvSpPr>
          <p:cNvPr id="19" name="BlokTextu 18"/>
          <p:cNvSpPr txBox="1"/>
          <p:nvPr/>
        </p:nvSpPr>
        <p:spPr>
          <a:xfrm>
            <a:off x="10765409" y="11395571"/>
            <a:ext cx="10440616" cy="830997"/>
          </a:xfrm>
          <a:prstGeom prst="rect">
            <a:avLst/>
          </a:prstGeom>
          <a:noFill/>
        </p:spPr>
        <p:txBody>
          <a:bodyPr wrap="square" rtlCol="0">
            <a:spAutoFit/>
          </a:bodyPr>
          <a:lstStyle/>
          <a:p>
            <a:pPr marL="457200" indent="-457200">
              <a:buFont typeface="Wingdings" panose="05000000000000000000" pitchFamily="2" charset="2"/>
              <a:buChar char="Ø"/>
            </a:pPr>
            <a:r>
              <a:rPr lang="en-GB" sz="2400" b="1" dirty="0" smtClean="0">
                <a:solidFill>
                  <a:srgbClr val="663300"/>
                </a:solidFill>
                <a:latin typeface="Times New Roman" panose="02020603050405020304" pitchFamily="18" charset="0"/>
                <a:cs typeface="Times New Roman" panose="02020603050405020304" pitchFamily="18" charset="0"/>
              </a:rPr>
              <a:t>Principles</a:t>
            </a:r>
            <a:r>
              <a:rPr lang="sk-SK" sz="2400" b="1" dirty="0" smtClean="0">
                <a:solidFill>
                  <a:srgbClr val="663300"/>
                </a:solidFill>
                <a:latin typeface="Times New Roman" panose="02020603050405020304" pitchFamily="18" charset="0"/>
                <a:cs typeface="Times New Roman" panose="02020603050405020304" pitchFamily="18" charset="0"/>
              </a:rPr>
              <a:t> </a:t>
            </a:r>
            <a:r>
              <a:rPr lang="en-GB" sz="2400" b="1" dirty="0" smtClean="0">
                <a:solidFill>
                  <a:srgbClr val="663300"/>
                </a:solidFill>
                <a:latin typeface="Times New Roman" panose="02020603050405020304" pitchFamily="18" charset="0"/>
                <a:cs typeface="Times New Roman" panose="02020603050405020304" pitchFamily="18" charset="0"/>
              </a:rPr>
              <a:t>of</a:t>
            </a:r>
            <a:r>
              <a:rPr lang="sk-SK" sz="2400" b="1" dirty="0" smtClean="0">
                <a:solidFill>
                  <a:srgbClr val="663300"/>
                </a:solidFill>
                <a:latin typeface="Times New Roman" panose="02020603050405020304" pitchFamily="18" charset="0"/>
                <a:cs typeface="Times New Roman" panose="02020603050405020304" pitchFamily="18" charset="0"/>
              </a:rPr>
              <a:t> </a:t>
            </a:r>
            <a:r>
              <a:rPr lang="en-GB" sz="2400" b="1" dirty="0" smtClean="0">
                <a:solidFill>
                  <a:srgbClr val="663300"/>
                </a:solidFill>
                <a:latin typeface="Times New Roman" panose="02020603050405020304" pitchFamily="18" charset="0"/>
                <a:cs typeface="Times New Roman" panose="02020603050405020304" pitchFamily="18" charset="0"/>
              </a:rPr>
              <a:t>safety</a:t>
            </a:r>
            <a:r>
              <a:rPr lang="en-US" sz="2400" b="1" dirty="0" smtClean="0">
                <a:solidFill>
                  <a:srgbClr val="663300"/>
                </a:solidFill>
                <a:latin typeface="Times New Roman" panose="02020603050405020304" pitchFamily="18" charset="0"/>
                <a:cs typeface="Times New Roman" panose="02020603050405020304" pitchFamily="18" charset="0"/>
              </a:rPr>
              <a:t> </a:t>
            </a:r>
            <a:r>
              <a:rPr lang="en-US" sz="2400" b="1" dirty="0">
                <a:solidFill>
                  <a:srgbClr val="663300"/>
                </a:solidFill>
                <a:latin typeface="Times New Roman" panose="02020603050405020304" pitchFamily="18" charset="0"/>
                <a:cs typeface="Times New Roman" panose="02020603050405020304" pitchFamily="18" charset="0"/>
              </a:rPr>
              <a:t>of work with electrical </a:t>
            </a:r>
            <a:r>
              <a:rPr lang="en-US" sz="2400" b="1" dirty="0" smtClean="0">
                <a:solidFill>
                  <a:srgbClr val="663300"/>
                </a:solidFill>
                <a:latin typeface="Times New Roman" panose="02020603050405020304" pitchFamily="18" charset="0"/>
                <a:cs typeface="Times New Roman" panose="02020603050405020304" pitchFamily="18" charset="0"/>
              </a:rPr>
              <a:t>equipment</a:t>
            </a:r>
            <a:r>
              <a:rPr lang="sk-SK" sz="2400" b="1" dirty="0" smtClean="0">
                <a:solidFill>
                  <a:srgbClr val="663300"/>
                </a:solidFill>
                <a:latin typeface="Times New Roman" panose="02020603050405020304" pitchFamily="18" charset="0"/>
                <a:cs typeface="Times New Roman" panose="02020603050405020304" pitchFamily="18" charset="0"/>
              </a:rPr>
              <a:t> ( </a:t>
            </a:r>
            <a:r>
              <a:rPr lang="sk-SK" sz="2400" dirty="0" smtClean="0">
                <a:solidFill>
                  <a:srgbClr val="663300"/>
                </a:solidFill>
                <a:latin typeface="Times New Roman" panose="02020603050405020304" pitchFamily="18" charset="0"/>
                <a:cs typeface="Times New Roman" panose="02020603050405020304" pitchFamily="18" charset="0"/>
              </a:rPr>
              <a:t>23 </a:t>
            </a:r>
            <a:r>
              <a:rPr lang="en-GB" sz="2400" dirty="0" smtClean="0">
                <a:solidFill>
                  <a:srgbClr val="663300"/>
                </a:solidFill>
                <a:latin typeface="Times New Roman" panose="02020603050405020304" pitchFamily="18" charset="0"/>
                <a:cs typeface="Times New Roman" panose="02020603050405020304" pitchFamily="18" charset="0"/>
              </a:rPr>
              <a:t>men</a:t>
            </a:r>
            <a:r>
              <a:rPr lang="sk-SK" sz="2400" dirty="0" smtClean="0">
                <a:solidFill>
                  <a:srgbClr val="663300"/>
                </a:solidFill>
                <a:latin typeface="Times New Roman" panose="02020603050405020304" pitchFamily="18" charset="0"/>
                <a:cs typeface="Times New Roman" panose="02020603050405020304" pitchFamily="18" charset="0"/>
              </a:rPr>
              <a:t> </a:t>
            </a:r>
            <a:r>
              <a:rPr lang="sk-SK" sz="2400" dirty="0">
                <a:solidFill>
                  <a:srgbClr val="663300"/>
                </a:solidFill>
                <a:latin typeface="Times New Roman" panose="02020603050405020304" pitchFamily="18" charset="0"/>
                <a:cs typeface="Times New Roman" panose="02020603050405020304" pitchFamily="18" charset="0"/>
              </a:rPr>
              <a:t>and </a:t>
            </a:r>
            <a:r>
              <a:rPr lang="sk-SK" sz="2400" dirty="0" smtClean="0">
                <a:solidFill>
                  <a:srgbClr val="663300"/>
                </a:solidFill>
                <a:latin typeface="Times New Roman" panose="02020603050405020304" pitchFamily="18" charset="0"/>
                <a:cs typeface="Times New Roman" panose="02020603050405020304" pitchFamily="18" charset="0"/>
              </a:rPr>
              <a:t>37 </a:t>
            </a:r>
            <a:r>
              <a:rPr lang="en-GB" sz="2400" dirty="0" smtClean="0">
                <a:solidFill>
                  <a:srgbClr val="663300"/>
                </a:solidFill>
                <a:latin typeface="Times New Roman" panose="02020603050405020304" pitchFamily="18" charset="0"/>
                <a:cs typeface="Times New Roman" panose="02020603050405020304" pitchFamily="18" charset="0"/>
              </a:rPr>
              <a:t>women</a:t>
            </a:r>
            <a:r>
              <a:rPr lang="sk-SK" sz="2400" b="1" dirty="0" smtClean="0">
                <a:solidFill>
                  <a:srgbClr val="663300"/>
                </a:solidFill>
                <a:latin typeface="Times New Roman" panose="02020603050405020304" pitchFamily="18" charset="0"/>
                <a:cs typeface="Times New Roman" panose="02020603050405020304" pitchFamily="18" charset="0"/>
              </a:rPr>
              <a:t>)</a:t>
            </a:r>
            <a:endParaRPr lang="sk-SK" sz="2400" b="1" dirty="0">
              <a:solidFill>
                <a:srgbClr val="663300"/>
              </a:solidFill>
              <a:latin typeface="Times New Roman" panose="02020603050405020304" pitchFamily="18" charset="0"/>
              <a:cs typeface="Times New Roman" panose="02020603050405020304" pitchFamily="18" charset="0"/>
            </a:endParaRPr>
          </a:p>
        </p:txBody>
      </p:sp>
      <p:sp>
        <p:nvSpPr>
          <p:cNvPr id="22" name="BlokTextu 21"/>
          <p:cNvSpPr txBox="1"/>
          <p:nvPr/>
        </p:nvSpPr>
        <p:spPr>
          <a:xfrm>
            <a:off x="10837416" y="17750246"/>
            <a:ext cx="10945216" cy="461665"/>
          </a:xfrm>
          <a:prstGeom prst="rect">
            <a:avLst/>
          </a:prstGeom>
          <a:noFill/>
        </p:spPr>
        <p:txBody>
          <a:bodyPr wrap="square" rtlCol="0">
            <a:spAutoFit/>
          </a:bodyPr>
          <a:lstStyle/>
          <a:p>
            <a:pPr marL="457200" indent="-457200">
              <a:buFont typeface="Wingdings" panose="05000000000000000000" pitchFamily="2" charset="2"/>
              <a:buChar char="Ø"/>
            </a:pPr>
            <a:r>
              <a:rPr lang="en-GB" sz="2400" b="1" dirty="0" smtClean="0">
                <a:solidFill>
                  <a:srgbClr val="663300"/>
                </a:solidFill>
                <a:latin typeface="Times New Roman" panose="02020603050405020304" pitchFamily="18" charset="0"/>
                <a:cs typeface="Times New Roman" panose="02020603050405020304" pitchFamily="18" charset="0"/>
              </a:rPr>
              <a:t>Principles</a:t>
            </a:r>
            <a:r>
              <a:rPr lang="sk-SK" sz="2400" b="1" dirty="0" smtClean="0">
                <a:solidFill>
                  <a:srgbClr val="663300"/>
                </a:solidFill>
                <a:latin typeface="Times New Roman" panose="02020603050405020304" pitchFamily="18" charset="0"/>
                <a:cs typeface="Times New Roman" panose="02020603050405020304" pitchFamily="18" charset="0"/>
              </a:rPr>
              <a:t> </a:t>
            </a:r>
            <a:r>
              <a:rPr lang="en-GB" sz="2400" b="1" dirty="0" smtClean="0">
                <a:solidFill>
                  <a:srgbClr val="663300"/>
                </a:solidFill>
                <a:latin typeface="Times New Roman" panose="02020603050405020304" pitchFamily="18" charset="0"/>
                <a:cs typeface="Times New Roman" panose="02020603050405020304" pitchFamily="18" charset="0"/>
              </a:rPr>
              <a:t>of</a:t>
            </a:r>
            <a:r>
              <a:rPr lang="sk-SK" sz="2400" b="1" dirty="0" smtClean="0">
                <a:solidFill>
                  <a:srgbClr val="663300"/>
                </a:solidFill>
                <a:latin typeface="Times New Roman" panose="02020603050405020304" pitchFamily="18" charset="0"/>
                <a:cs typeface="Times New Roman" panose="02020603050405020304" pitchFamily="18" charset="0"/>
              </a:rPr>
              <a:t> </a:t>
            </a:r>
            <a:r>
              <a:rPr lang="en-GB" sz="2400" b="1" dirty="0" smtClean="0">
                <a:solidFill>
                  <a:srgbClr val="663300"/>
                </a:solidFill>
                <a:latin typeface="Times New Roman" panose="02020603050405020304" pitchFamily="18" charset="0"/>
                <a:cs typeface="Times New Roman" panose="02020603050405020304" pitchFamily="18" charset="0"/>
              </a:rPr>
              <a:t>soft</a:t>
            </a:r>
            <a:r>
              <a:rPr lang="en-GB" sz="2400" b="1" dirty="0" smtClean="0">
                <a:solidFill>
                  <a:srgbClr val="663300"/>
                </a:solidFill>
                <a:latin typeface="Times New Roman" pitchFamily="18" charset="0"/>
              </a:rPr>
              <a:t>ware and </a:t>
            </a:r>
            <a:r>
              <a:rPr lang="en-GB" sz="2400" b="1" dirty="0">
                <a:solidFill>
                  <a:srgbClr val="663300"/>
                </a:solidFill>
                <a:latin typeface="Times New Roman" pitchFamily="18" charset="0"/>
              </a:rPr>
              <a:t>hardware protection</a:t>
            </a:r>
            <a:r>
              <a:rPr lang="sk-SK" sz="2400" b="1" dirty="0">
                <a:solidFill>
                  <a:srgbClr val="663300"/>
                </a:solidFill>
                <a:latin typeface="Times New Roman" pitchFamily="18" charset="0"/>
              </a:rPr>
              <a:t> </a:t>
            </a:r>
            <a:r>
              <a:rPr lang="sk-SK" sz="2400" dirty="0">
                <a:solidFill>
                  <a:srgbClr val="663300"/>
                </a:solidFill>
                <a:latin typeface="Times New Roman" pitchFamily="18" charset="0"/>
              </a:rPr>
              <a:t>(10 </a:t>
            </a:r>
            <a:r>
              <a:rPr lang="en-GB" sz="2400" dirty="0" smtClean="0">
                <a:solidFill>
                  <a:srgbClr val="663300"/>
                </a:solidFill>
                <a:latin typeface="Times New Roman" pitchFamily="18" charset="0"/>
              </a:rPr>
              <a:t>men</a:t>
            </a:r>
            <a:r>
              <a:rPr lang="sk-SK" sz="2400" dirty="0" smtClean="0">
                <a:solidFill>
                  <a:srgbClr val="663300"/>
                </a:solidFill>
                <a:latin typeface="Times New Roman" pitchFamily="18" charset="0"/>
              </a:rPr>
              <a:t> </a:t>
            </a:r>
            <a:r>
              <a:rPr lang="sk-SK" sz="2400" dirty="0">
                <a:solidFill>
                  <a:srgbClr val="663300"/>
                </a:solidFill>
                <a:latin typeface="Times New Roman" pitchFamily="18" charset="0"/>
              </a:rPr>
              <a:t>and 13 </a:t>
            </a:r>
            <a:r>
              <a:rPr lang="en-GB" sz="2400" dirty="0" smtClean="0">
                <a:solidFill>
                  <a:srgbClr val="663300"/>
                </a:solidFill>
                <a:latin typeface="Times New Roman" pitchFamily="18" charset="0"/>
              </a:rPr>
              <a:t>women</a:t>
            </a:r>
            <a:r>
              <a:rPr lang="sk-SK" sz="2400" dirty="0" smtClean="0">
                <a:solidFill>
                  <a:srgbClr val="663300"/>
                </a:solidFill>
                <a:latin typeface="Times New Roman" pitchFamily="18" charset="0"/>
              </a:rPr>
              <a:t>)</a:t>
            </a:r>
            <a:endParaRPr lang="sk-SK" sz="2400" dirty="0">
              <a:solidFill>
                <a:srgbClr val="663300"/>
              </a:solidFill>
              <a:latin typeface="Times New Roman" pitchFamily="18" charset="0"/>
            </a:endParaRPr>
          </a:p>
        </p:txBody>
      </p:sp>
      <p:sp>
        <p:nvSpPr>
          <p:cNvPr id="21" name="BlokTextu 20"/>
          <p:cNvSpPr txBox="1"/>
          <p:nvPr/>
        </p:nvSpPr>
        <p:spPr>
          <a:xfrm>
            <a:off x="10981432" y="4895687"/>
            <a:ext cx="10440616" cy="523220"/>
          </a:xfrm>
          <a:prstGeom prst="rect">
            <a:avLst/>
          </a:prstGeom>
          <a:noFill/>
        </p:spPr>
        <p:txBody>
          <a:bodyPr wrap="square" rtlCol="0">
            <a:spAutoFit/>
          </a:bodyPr>
          <a:lstStyle/>
          <a:p>
            <a:r>
              <a:rPr lang="en-GB" sz="2800" b="1" dirty="0" smtClean="0">
                <a:solidFill>
                  <a:srgbClr val="663300"/>
                </a:solidFill>
                <a:latin typeface="Times New Roman" panose="02020603050405020304" pitchFamily="18" charset="0"/>
                <a:cs typeface="Times New Roman" panose="02020603050405020304" pitchFamily="18" charset="0"/>
              </a:rPr>
              <a:t>b) Frequency distribution of concepts depending on  gender</a:t>
            </a:r>
            <a:endParaRPr lang="en-GB" sz="2800" b="1" dirty="0">
              <a:solidFill>
                <a:srgbClr val="663300"/>
              </a:solidFill>
              <a:latin typeface="Times New Roman" pitchFamily="18" charset="0"/>
              <a:cs typeface="Times New Roman" panose="02020603050405020304" pitchFamily="18" charset="0"/>
            </a:endParaRPr>
          </a:p>
        </p:txBody>
      </p:sp>
      <p:graphicFrame>
        <p:nvGraphicFramePr>
          <p:cNvPr id="26" name="Graf 25"/>
          <p:cNvGraphicFramePr>
            <a:graphicFrameLocks/>
          </p:cNvGraphicFramePr>
          <p:nvPr>
            <p:extLst>
              <p:ext uri="{D42A27DB-BD31-4B8C-83A1-F6EECF244321}">
                <p14:modId xmlns:p14="http://schemas.microsoft.com/office/powerpoint/2010/main" val="1544879570"/>
              </p:ext>
            </p:extLst>
          </p:nvPr>
        </p:nvGraphicFramePr>
        <p:xfrm>
          <a:off x="11092204" y="5938312"/>
          <a:ext cx="10219071" cy="50508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Graf 26"/>
          <p:cNvGraphicFramePr>
            <a:graphicFrameLocks/>
          </p:cNvGraphicFramePr>
          <p:nvPr>
            <p:extLst>
              <p:ext uri="{D42A27DB-BD31-4B8C-83A1-F6EECF244321}">
                <p14:modId xmlns:p14="http://schemas.microsoft.com/office/powerpoint/2010/main" val="1748325939"/>
              </p:ext>
            </p:extLst>
          </p:nvPr>
        </p:nvGraphicFramePr>
        <p:xfrm>
          <a:off x="10837416" y="11872429"/>
          <a:ext cx="10000180" cy="55254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Graf 28"/>
          <p:cNvGraphicFramePr>
            <a:graphicFrameLocks/>
          </p:cNvGraphicFramePr>
          <p:nvPr>
            <p:extLst>
              <p:ext uri="{D42A27DB-BD31-4B8C-83A1-F6EECF244321}">
                <p14:modId xmlns:p14="http://schemas.microsoft.com/office/powerpoint/2010/main" val="2904459191"/>
              </p:ext>
            </p:extLst>
          </p:nvPr>
        </p:nvGraphicFramePr>
        <p:xfrm>
          <a:off x="10732526" y="18202583"/>
          <a:ext cx="10506381" cy="673049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Graf 29"/>
          <p:cNvGraphicFramePr>
            <a:graphicFrameLocks/>
          </p:cNvGraphicFramePr>
          <p:nvPr>
            <p:extLst>
              <p:ext uri="{D42A27DB-BD31-4B8C-83A1-F6EECF244321}">
                <p14:modId xmlns:p14="http://schemas.microsoft.com/office/powerpoint/2010/main" val="173704204"/>
              </p:ext>
            </p:extLst>
          </p:nvPr>
        </p:nvGraphicFramePr>
        <p:xfrm>
          <a:off x="620642" y="23492915"/>
          <a:ext cx="9352678" cy="633670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108960264"/>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2960688" rtl="0" eaLnBrk="1" fontAlgn="base" latinLnBrk="0" hangingPunct="1">
          <a:lnSpc>
            <a:spcPct val="100000"/>
          </a:lnSpc>
          <a:spcBef>
            <a:spcPct val="0"/>
          </a:spcBef>
          <a:spcAft>
            <a:spcPct val="0"/>
          </a:spcAft>
          <a:buClrTx/>
          <a:buSzTx/>
          <a:buFontTx/>
          <a:buNone/>
          <a:tabLst/>
          <a:defRPr kumimoji="0" lang="sk-SK" sz="5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2960688" rtl="0" eaLnBrk="1" fontAlgn="base" latinLnBrk="0" hangingPunct="1">
          <a:lnSpc>
            <a:spcPct val="100000"/>
          </a:lnSpc>
          <a:spcBef>
            <a:spcPct val="0"/>
          </a:spcBef>
          <a:spcAft>
            <a:spcPct val="0"/>
          </a:spcAft>
          <a:buClrTx/>
          <a:buSzTx/>
          <a:buFontTx/>
          <a:buNone/>
          <a:tabLst/>
          <a:defRPr kumimoji="0" lang="sk-SK" sz="5800" b="0" i="0" u="none" strike="noStrike" cap="none" normalizeH="0" baseline="0" smtClean="0">
            <a:ln>
              <a:noFill/>
            </a:ln>
            <a:solidFill>
              <a:schemeClr val="tx1"/>
            </a:solidFill>
            <a:effectLst/>
            <a:latin typeface="Arial" charset="0"/>
          </a:defRPr>
        </a:defPPr>
      </a:lstStyle>
    </a:lnDef>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2674</TotalTime>
  <Words>1197</Words>
  <Application>Microsoft Office PowerPoint</Application>
  <PresentationFormat>Vlastná</PresentationFormat>
  <Paragraphs>233</Paragraphs>
  <Slides>2</Slides>
  <Notes>2</Notes>
  <HiddenSlides>0</HiddenSlides>
  <MMClips>0</MMClips>
  <ScaleCrop>false</ScaleCrop>
  <HeadingPairs>
    <vt:vector size="4" baseType="variant">
      <vt:variant>
        <vt:lpstr>Motív</vt:lpstr>
      </vt:variant>
      <vt:variant>
        <vt:i4>1</vt:i4>
      </vt:variant>
      <vt:variant>
        <vt:lpstr>Nadpisy snímok</vt:lpstr>
      </vt:variant>
      <vt:variant>
        <vt:i4>2</vt:i4>
      </vt:variant>
    </vt:vector>
  </HeadingPairs>
  <TitlesOfParts>
    <vt:vector size="3" baseType="lpstr">
      <vt:lpstr>Predvolený návrh</vt:lpstr>
      <vt:lpstr>Knowledge on health protection in the use of information and communications technologies (ICT)  - a condition of the students' motivation and optimization of physical curriculum</vt:lpstr>
      <vt:lpstr>Knowledge on health protection in the use of information and communication technologies (ICTs)  - a condition of the students' motivation and optimization of physical curriculum</vt:lpstr>
    </vt:vector>
  </TitlesOfParts>
  <Company>FMED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THE NURSING PRACTICE PROBLEM SOLVING IN THE CONTEXT OF A COMPREHENSIVE SOLUTION OF NURSING PROBLEMS USING PHYSICAL KNOWLEDGE  Zuzana Balázsiová  Department of Medical Physics, Biophysics, Informatics and Telemedicine, Comenius University, Faculty of Medicine, Bratislava, Slovak Republic,  e-mail: zuzana.balazsiova@fmed.uniba.sk</dc:title>
  <dc:creator>zuzana.balazsiova</dc:creator>
  <cp:lastModifiedBy>Balázsiová Zuzana</cp:lastModifiedBy>
  <cp:revision>184</cp:revision>
  <cp:lastPrinted>2016-06-21T09:10:56Z</cp:lastPrinted>
  <dcterms:created xsi:type="dcterms:W3CDTF">2012-06-08T08:31:11Z</dcterms:created>
  <dcterms:modified xsi:type="dcterms:W3CDTF">2016-06-22T13:30:43Z</dcterms:modified>
</cp:coreProperties>
</file>