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tiff" ContentType="image/tiff"/>
  <Default Extension="mp4" ContentType="video/unknown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4"/>
  </p:sldMasterIdLst>
  <p:sldIdLst>
    <p:sldId id="256" r:id="rId5"/>
    <p:sldId id="330" r:id="rId6"/>
    <p:sldId id="331" r:id="rId7"/>
    <p:sldId id="332" r:id="rId8"/>
    <p:sldId id="333" r:id="rId9"/>
    <p:sldId id="343" r:id="rId10"/>
    <p:sldId id="344" r:id="rId11"/>
    <p:sldId id="355" r:id="rId12"/>
    <p:sldId id="360" r:id="rId13"/>
    <p:sldId id="359" r:id="rId14"/>
    <p:sldId id="334" r:id="rId15"/>
    <p:sldId id="361" r:id="rId16"/>
    <p:sldId id="346" r:id="rId17"/>
    <p:sldId id="356" r:id="rId18"/>
    <p:sldId id="357" r:id="rId19"/>
    <p:sldId id="348" r:id="rId20"/>
    <p:sldId id="349" r:id="rId21"/>
    <p:sldId id="350" r:id="rId22"/>
    <p:sldId id="351" r:id="rId23"/>
    <p:sldId id="335" r:id="rId24"/>
    <p:sldId id="336" r:id="rId25"/>
    <p:sldId id="337" r:id="rId26"/>
    <p:sldId id="338" r:id="rId27"/>
    <p:sldId id="339" r:id="rId28"/>
    <p:sldId id="352" r:id="rId29"/>
    <p:sldId id="353" r:id="rId30"/>
    <p:sldId id="354" r:id="rId31"/>
    <p:sldId id="358" r:id="rId32"/>
    <p:sldId id="340" r:id="rId33"/>
    <p:sldId id="341" r:id="rId34"/>
    <p:sldId id="342" r:id="rId35"/>
    <p:sldId id="329" r:id="rId36"/>
  </p:sldIdLst>
  <p:sldSz cx="9144000" cy="6858000" type="screen4x3"/>
  <p:notesSz cx="6858000" cy="9144000"/>
  <p:defaultTextStyle>
    <a:defPPr>
      <a:defRPr lang="es-ES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Arial" charset="0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Arial" charset="0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Arial" charset="0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Arial" charset="0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modifyVerifier cryptProviderType="rsaFull" cryptAlgorithmClass="hash" cryptAlgorithmType="typeAny" cryptAlgorithmSid="4" spinCount="100000" saltData="zapeo9Ge15XWsFVg7S/uZw==" hashData="K1eVfxMehGa9Lyg3rOYXXjdJBw4="/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DC24C2"/>
    <a:srgbClr val="CC0000"/>
    <a:srgbClr val="0099CC"/>
    <a:srgbClr val="422C16"/>
    <a:srgbClr val="0C788E"/>
    <a:srgbClr val="006666"/>
    <a:srgbClr val="660066"/>
    <a:srgbClr val="0033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7323" autoAdjust="0"/>
    <p:restoredTop sz="94652" autoAdjust="0"/>
  </p:normalViewPr>
  <p:slideViewPr>
    <p:cSldViewPr>
      <p:cViewPr>
        <p:scale>
          <a:sx n="100" d="100"/>
          <a:sy n="100" d="100"/>
        </p:scale>
        <p:origin x="-1110" y="-13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slide" Target="slides/slide22.xml"/><Relationship Id="rId39" Type="http://schemas.openxmlformats.org/officeDocument/2006/relationships/theme" Target="theme/theme1.xml"/><Relationship Id="rId3" Type="http://schemas.openxmlformats.org/officeDocument/2006/relationships/customXml" Target="../customXml/item3.xml"/><Relationship Id="rId21" Type="http://schemas.openxmlformats.org/officeDocument/2006/relationships/slide" Target="slides/slide17.xml"/><Relationship Id="rId34" Type="http://schemas.openxmlformats.org/officeDocument/2006/relationships/slide" Target="slides/slide30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slide" Target="slides/slide21.xml"/><Relationship Id="rId33" Type="http://schemas.openxmlformats.org/officeDocument/2006/relationships/slide" Target="slides/slide29.xml"/><Relationship Id="rId38" Type="http://schemas.openxmlformats.org/officeDocument/2006/relationships/viewProps" Target="viewProps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29" Type="http://schemas.openxmlformats.org/officeDocument/2006/relationships/slide" Target="slides/slide25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slide" Target="slides/slide20.xml"/><Relationship Id="rId32" Type="http://schemas.openxmlformats.org/officeDocument/2006/relationships/slide" Target="slides/slide28.xml"/><Relationship Id="rId37" Type="http://schemas.openxmlformats.org/officeDocument/2006/relationships/presProps" Target="presProps.xml"/><Relationship Id="rId40" Type="http://schemas.openxmlformats.org/officeDocument/2006/relationships/tableStyles" Target="tableStyles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slide" Target="slides/slide19.xml"/><Relationship Id="rId28" Type="http://schemas.openxmlformats.org/officeDocument/2006/relationships/slide" Target="slides/slide24.xml"/><Relationship Id="rId36" Type="http://schemas.openxmlformats.org/officeDocument/2006/relationships/slide" Target="slides/slide32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31" Type="http://schemas.openxmlformats.org/officeDocument/2006/relationships/slide" Target="slides/slide27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slide" Target="slides/slide23.xml"/><Relationship Id="rId30" Type="http://schemas.openxmlformats.org/officeDocument/2006/relationships/slide" Target="slides/slide26.xml"/><Relationship Id="rId35" Type="http://schemas.openxmlformats.org/officeDocument/2006/relationships/slide" Target="slides/slide3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310F9F92-7D81-4747-BE42-D26C8D854B3F}" type="slidenum">
              <a:rPr lang="es-ES" altLang="sk-SK"/>
              <a:pPr/>
              <a:t>‹#›</a:t>
            </a:fld>
            <a:endParaRPr lang="es-ES" altLang="sk-SK"/>
          </a:p>
        </p:txBody>
      </p:sp>
    </p:spTree>
    <p:extLst>
      <p:ext uri="{BB962C8B-B14F-4D97-AF65-F5344CB8AC3E}">
        <p14:creationId xmlns:p14="http://schemas.microsoft.com/office/powerpoint/2010/main" val="9350944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5E918A5A-4868-45E0-9B84-6C83AC8ED8A9}" type="slidenum">
              <a:rPr lang="es-ES" altLang="sk-SK"/>
              <a:pPr/>
              <a:t>‹#›</a:t>
            </a:fld>
            <a:endParaRPr lang="es-ES" altLang="sk-SK"/>
          </a:p>
        </p:txBody>
      </p:sp>
    </p:spTree>
    <p:extLst>
      <p:ext uri="{BB962C8B-B14F-4D97-AF65-F5344CB8AC3E}">
        <p14:creationId xmlns:p14="http://schemas.microsoft.com/office/powerpoint/2010/main" val="198278008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5B9AFFAA-9722-4200-83A3-72BF0DAC14D9}" type="slidenum">
              <a:rPr lang="es-ES" altLang="sk-SK"/>
              <a:pPr/>
              <a:t>‹#›</a:t>
            </a:fld>
            <a:endParaRPr lang="es-ES" altLang="sk-SK"/>
          </a:p>
        </p:txBody>
      </p:sp>
    </p:spTree>
    <p:extLst>
      <p:ext uri="{BB962C8B-B14F-4D97-AF65-F5344CB8AC3E}">
        <p14:creationId xmlns:p14="http://schemas.microsoft.com/office/powerpoint/2010/main" val="130257286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44B9232E-C407-4377-9519-4AD0297F561D}" type="slidenum">
              <a:rPr lang="es-ES" altLang="sk-SK"/>
              <a:pPr/>
              <a:t>‹#›</a:t>
            </a:fld>
            <a:endParaRPr lang="es-ES" altLang="sk-SK"/>
          </a:p>
        </p:txBody>
      </p:sp>
    </p:spTree>
    <p:extLst>
      <p:ext uri="{BB962C8B-B14F-4D97-AF65-F5344CB8AC3E}">
        <p14:creationId xmlns:p14="http://schemas.microsoft.com/office/powerpoint/2010/main" val="121191453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0F00575-E5BB-4490-AA8D-DB0EB682BBBD}" type="slidenum">
              <a:rPr lang="es-ES" altLang="sk-SK"/>
              <a:pPr/>
              <a:t>‹#›</a:t>
            </a:fld>
            <a:endParaRPr lang="es-ES" altLang="sk-SK"/>
          </a:p>
        </p:txBody>
      </p:sp>
    </p:spTree>
    <p:extLst>
      <p:ext uri="{BB962C8B-B14F-4D97-AF65-F5344CB8AC3E}">
        <p14:creationId xmlns:p14="http://schemas.microsoft.com/office/powerpoint/2010/main" val="161956053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582D011A-0E96-450F-AEE0-297DE3AA71C4}" type="slidenum">
              <a:rPr lang="es-ES" altLang="sk-SK"/>
              <a:pPr/>
              <a:t>‹#›</a:t>
            </a:fld>
            <a:endParaRPr lang="es-ES" altLang="sk-SK"/>
          </a:p>
        </p:txBody>
      </p:sp>
    </p:spTree>
    <p:extLst>
      <p:ext uri="{BB962C8B-B14F-4D97-AF65-F5344CB8AC3E}">
        <p14:creationId xmlns:p14="http://schemas.microsoft.com/office/powerpoint/2010/main" val="356961936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CE6E76DA-EC94-4147-8B5B-B915F524CEFD}" type="slidenum">
              <a:rPr lang="es-ES" altLang="sk-SK"/>
              <a:pPr/>
              <a:t>‹#›</a:t>
            </a:fld>
            <a:endParaRPr lang="es-ES" altLang="sk-SK"/>
          </a:p>
        </p:txBody>
      </p:sp>
    </p:spTree>
    <p:extLst>
      <p:ext uri="{BB962C8B-B14F-4D97-AF65-F5344CB8AC3E}">
        <p14:creationId xmlns:p14="http://schemas.microsoft.com/office/powerpoint/2010/main" val="66158715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B71E685D-80BE-4ECF-B9D9-763B34B0D1F4}" type="slidenum">
              <a:rPr lang="es-ES" altLang="sk-SK"/>
              <a:pPr/>
              <a:t>‹#›</a:t>
            </a:fld>
            <a:endParaRPr lang="es-ES" altLang="sk-SK"/>
          </a:p>
        </p:txBody>
      </p:sp>
    </p:spTree>
    <p:extLst>
      <p:ext uri="{BB962C8B-B14F-4D97-AF65-F5344CB8AC3E}">
        <p14:creationId xmlns:p14="http://schemas.microsoft.com/office/powerpoint/2010/main" val="96533531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5FE814D-4948-424C-844F-5C878642EA51}" type="slidenum">
              <a:rPr lang="es-ES" altLang="sk-SK"/>
              <a:pPr/>
              <a:t>‹#›</a:t>
            </a:fld>
            <a:endParaRPr lang="es-ES" altLang="sk-SK"/>
          </a:p>
        </p:txBody>
      </p:sp>
    </p:spTree>
    <p:extLst>
      <p:ext uri="{BB962C8B-B14F-4D97-AF65-F5344CB8AC3E}">
        <p14:creationId xmlns:p14="http://schemas.microsoft.com/office/powerpoint/2010/main" val="295807515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52183DB9-0680-4935-9827-77B864D2251E}" type="slidenum">
              <a:rPr lang="es-ES" altLang="sk-SK"/>
              <a:pPr/>
              <a:t>‹#›</a:t>
            </a:fld>
            <a:endParaRPr lang="es-ES" altLang="sk-SK"/>
          </a:p>
        </p:txBody>
      </p:sp>
    </p:spTree>
    <p:extLst>
      <p:ext uri="{BB962C8B-B14F-4D97-AF65-F5344CB8AC3E}">
        <p14:creationId xmlns:p14="http://schemas.microsoft.com/office/powerpoint/2010/main" val="401376458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9365D6B-7A42-4D93-A25F-581DEF63B417}" type="slidenum">
              <a:rPr lang="es-ES" altLang="sk-SK"/>
              <a:pPr/>
              <a:t>‹#›</a:t>
            </a:fld>
            <a:endParaRPr lang="es-ES" altLang="sk-SK"/>
          </a:p>
        </p:txBody>
      </p:sp>
    </p:spTree>
    <p:extLst>
      <p:ext uri="{BB962C8B-B14F-4D97-AF65-F5344CB8AC3E}">
        <p14:creationId xmlns:p14="http://schemas.microsoft.com/office/powerpoint/2010/main" val="324655875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0">
          <a:blip r:embed="rId13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s-ES" altLang="sk-SK" smtClean="0"/>
              <a:t>Haga clic para cambiar el estilo de título	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s-ES" altLang="sk-SK" smtClean="0"/>
              <a:t>Haga clic para modificar el estilo de texto del patrón</a:t>
            </a:r>
          </a:p>
          <a:p>
            <a:pPr lvl="1"/>
            <a:r>
              <a:rPr lang="es-ES" altLang="sk-SK" smtClean="0"/>
              <a:t>Segundo nivel</a:t>
            </a:r>
          </a:p>
          <a:p>
            <a:pPr lvl="2"/>
            <a:r>
              <a:rPr lang="es-ES" altLang="sk-SK" smtClean="0"/>
              <a:t>Tercer nivel</a:t>
            </a:r>
          </a:p>
          <a:p>
            <a:pPr lvl="3"/>
            <a:r>
              <a:rPr lang="es-ES" altLang="sk-SK" smtClean="0"/>
              <a:t>Cuarto nivel</a:t>
            </a:r>
          </a:p>
          <a:p>
            <a:pPr lvl="4"/>
            <a:r>
              <a:rPr lang="es-ES" altLang="sk-SK" smtClean="0"/>
              <a:t>Quinto nivel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sz="1400"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 eaLnBrk="1" hangingPunct="1">
              <a:defRPr sz="1400"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400"/>
            </a:lvl1pPr>
          </a:lstStyle>
          <a:p>
            <a:fld id="{A1B6B1E2-D6CB-4E0C-985D-1C8B125F116A}" type="slidenum">
              <a:rPr lang="es-ES" altLang="sk-SK"/>
              <a:pPr/>
              <a:t>‹#›</a:t>
            </a:fld>
            <a:endParaRPr lang="es-ES" altLang="sk-SK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cs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cs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cs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cs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cs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cs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cs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cs typeface="Arial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cs typeface="+mn-cs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cs typeface="+mn-cs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cs typeface="+mn-cs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cs typeface="+mn-cs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tiff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4" Type="http://schemas.openxmlformats.org/officeDocument/2006/relationships/image" Target="../media/image9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150"/>
          <p:cNvSpPr>
            <a:spLocks noGrp="1" noChangeArrowheads="1"/>
          </p:cNvSpPr>
          <p:nvPr>
            <p:ph type="ctrTitle"/>
          </p:nvPr>
        </p:nvSpPr>
        <p:spPr>
          <a:xfrm>
            <a:off x="2700338" y="1989138"/>
            <a:ext cx="6629400" cy="2000250"/>
          </a:xfrm>
        </p:spPr>
        <p:txBody>
          <a:bodyPr/>
          <a:lstStyle/>
          <a:p>
            <a:pPr eaLnBrk="1" hangingPunct="1"/>
            <a:r>
              <a:rPr lang="sk-SK" altLang="sk-SK" b="1" dirty="0" err="1" smtClean="0">
                <a:solidFill>
                  <a:schemeClr val="bg1"/>
                </a:solidFill>
              </a:rPr>
              <a:t>Pediatric</a:t>
            </a:r>
            <a:r>
              <a:rPr lang="sk-SK" altLang="sk-SK" b="1" smtClean="0">
                <a:solidFill>
                  <a:schemeClr val="bg1"/>
                </a:solidFill>
              </a:rPr>
              <a:t> heart failure</a:t>
            </a:r>
            <a:endParaRPr lang="es-ES" altLang="sk-SK" b="1" smtClean="0">
              <a:solidFill>
                <a:schemeClr val="bg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Nadpis 1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sk-SK" altLang="sk-SK" smtClean="0">
                <a:solidFill>
                  <a:srgbClr val="FFFF00"/>
                </a:solidFill>
              </a:rPr>
              <a:t>Definition and occurrence</a:t>
            </a:r>
          </a:p>
        </p:txBody>
      </p:sp>
      <p:sp>
        <p:nvSpPr>
          <p:cNvPr id="3075" name="Zástupný objekt pre obsah 2"/>
          <p:cNvSpPr>
            <a:spLocks noGrp="1" noChangeArrowheads="1"/>
          </p:cNvSpPr>
          <p:nvPr>
            <p:ph idx="1"/>
          </p:nvPr>
        </p:nvSpPr>
        <p:spPr>
          <a:xfrm>
            <a:off x="1835150" y="1600200"/>
            <a:ext cx="6851650" cy="4983163"/>
          </a:xfrm>
        </p:spPr>
        <p:txBody>
          <a:bodyPr/>
          <a:lstStyle/>
          <a:p>
            <a:r>
              <a:rPr lang="sk-SK" altLang="sk-SK" sz="2800" smtClean="0">
                <a:solidFill>
                  <a:schemeClr val="bg1"/>
                </a:solidFill>
              </a:rPr>
              <a:t>clinical syndrome when heart is unable to pump enough blood to supply the demand of peripheral tissues</a:t>
            </a:r>
          </a:p>
          <a:p>
            <a:endParaRPr lang="sk-SK" altLang="sk-SK" sz="2800" smtClean="0">
              <a:solidFill>
                <a:schemeClr val="bg1"/>
              </a:solidFill>
            </a:endParaRPr>
          </a:p>
          <a:p>
            <a:r>
              <a:rPr lang="sk-SK" altLang="sk-SK" sz="2800" smtClean="0">
                <a:solidFill>
                  <a:schemeClr val="bg1"/>
                </a:solidFill>
              </a:rPr>
              <a:t>exact prevalence and incidence is unknown</a:t>
            </a:r>
          </a:p>
          <a:p>
            <a:endParaRPr lang="sk-SK" altLang="sk-SK" sz="2800" smtClean="0">
              <a:solidFill>
                <a:schemeClr val="bg1"/>
              </a:solidFill>
            </a:endParaRPr>
          </a:p>
          <a:p>
            <a:r>
              <a:rPr lang="sk-SK" altLang="sk-SK" sz="2800" smtClean="0">
                <a:solidFill>
                  <a:schemeClr val="bg1"/>
                </a:solidFill>
              </a:rPr>
              <a:t>around 20% of children with congenital heart defect have symptoms and signs of heart failure (HF)</a:t>
            </a: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Nadpis 1"/>
          <p:cNvSpPr>
            <a:spLocks noGrp="1" noChangeArrowheads="1"/>
          </p:cNvSpPr>
          <p:nvPr>
            <p:ph type="title"/>
          </p:nvPr>
        </p:nvSpPr>
        <p:spPr>
          <a:xfrm>
            <a:off x="711200" y="188913"/>
            <a:ext cx="8229600" cy="457200"/>
          </a:xfrm>
        </p:spPr>
        <p:txBody>
          <a:bodyPr/>
          <a:lstStyle/>
          <a:p>
            <a:r>
              <a:rPr lang="sk-SK" altLang="sk-SK" smtClean="0">
                <a:solidFill>
                  <a:srgbClr val="FFFF00"/>
                </a:solidFill>
              </a:rPr>
              <a:t>Causes </a:t>
            </a:r>
          </a:p>
        </p:txBody>
      </p:sp>
      <p:sp>
        <p:nvSpPr>
          <p:cNvPr id="3" name="Zástupný objekt pre obsah 2"/>
          <p:cNvSpPr>
            <a:spLocks noGrp="1"/>
          </p:cNvSpPr>
          <p:nvPr>
            <p:ph idx="1"/>
          </p:nvPr>
        </p:nvSpPr>
        <p:spPr>
          <a:xfrm>
            <a:off x="2259013" y="836613"/>
            <a:ext cx="6696075" cy="5976937"/>
          </a:xfrm>
        </p:spPr>
        <p:txBody>
          <a:bodyPr/>
          <a:lstStyle/>
          <a:p>
            <a:pPr>
              <a:defRPr/>
            </a:pPr>
            <a:r>
              <a:rPr lang="sk-SK" dirty="0" err="1">
                <a:solidFill>
                  <a:srgbClr val="FF0000"/>
                </a:solidFill>
              </a:rPr>
              <a:t>congenital</a:t>
            </a:r>
            <a:r>
              <a:rPr lang="sk-SK" dirty="0">
                <a:solidFill>
                  <a:srgbClr val="FF0000"/>
                </a:solidFill>
              </a:rPr>
              <a:t> </a:t>
            </a:r>
            <a:r>
              <a:rPr lang="sk-SK" dirty="0" err="1">
                <a:solidFill>
                  <a:srgbClr val="FF0000"/>
                </a:solidFill>
              </a:rPr>
              <a:t>heart</a:t>
            </a:r>
            <a:r>
              <a:rPr lang="sk-SK" dirty="0">
                <a:solidFill>
                  <a:srgbClr val="FF0000"/>
                </a:solidFill>
              </a:rPr>
              <a:t> </a:t>
            </a:r>
            <a:r>
              <a:rPr lang="sk-SK" dirty="0" err="1">
                <a:solidFill>
                  <a:srgbClr val="FF0000"/>
                </a:solidFill>
              </a:rPr>
              <a:t>defects</a:t>
            </a:r>
            <a:r>
              <a:rPr lang="sk-SK" dirty="0">
                <a:solidFill>
                  <a:srgbClr val="FF0000"/>
                </a:solidFill>
              </a:rPr>
              <a:t> (CHD)</a:t>
            </a:r>
          </a:p>
          <a:p>
            <a:pPr lvl="3">
              <a:buFont typeface="Wingdings" panose="05000000000000000000" pitchFamily="2" charset="2"/>
              <a:buChar char="Ø"/>
              <a:defRPr/>
            </a:pPr>
            <a:r>
              <a:rPr lang="sk-SK" dirty="0">
                <a:solidFill>
                  <a:schemeClr val="bg1"/>
                </a:solidFill>
              </a:rPr>
              <a:t> </a:t>
            </a:r>
            <a:r>
              <a:rPr lang="sk-SK" dirty="0" err="1">
                <a:solidFill>
                  <a:schemeClr val="bg1"/>
                </a:solidFill>
              </a:rPr>
              <a:t>volume</a:t>
            </a:r>
            <a:r>
              <a:rPr lang="sk-SK" dirty="0">
                <a:solidFill>
                  <a:schemeClr val="bg1"/>
                </a:solidFill>
              </a:rPr>
              <a:t> </a:t>
            </a:r>
            <a:r>
              <a:rPr lang="sk-SK" dirty="0" err="1">
                <a:solidFill>
                  <a:schemeClr val="bg1"/>
                </a:solidFill>
              </a:rPr>
              <a:t>overload</a:t>
            </a:r>
            <a:r>
              <a:rPr lang="sk-SK" dirty="0">
                <a:solidFill>
                  <a:schemeClr val="bg1"/>
                </a:solidFill>
              </a:rPr>
              <a:t> (VSD, AVSD, </a:t>
            </a:r>
            <a:r>
              <a:rPr lang="sk-SK" dirty="0" smtClean="0">
                <a:solidFill>
                  <a:schemeClr val="bg1"/>
                </a:solidFill>
              </a:rPr>
              <a:t>PDA)</a:t>
            </a:r>
            <a:endParaRPr lang="sk-SK" dirty="0">
              <a:solidFill>
                <a:schemeClr val="bg1"/>
              </a:solidFill>
            </a:endParaRPr>
          </a:p>
          <a:p>
            <a:pPr lvl="3">
              <a:buFont typeface="Wingdings" panose="05000000000000000000" pitchFamily="2" charset="2"/>
              <a:buChar char="Ø"/>
              <a:defRPr/>
            </a:pPr>
            <a:r>
              <a:rPr lang="sk-SK" dirty="0">
                <a:solidFill>
                  <a:schemeClr val="bg1"/>
                </a:solidFill>
              </a:rPr>
              <a:t> </a:t>
            </a:r>
            <a:r>
              <a:rPr lang="sk-SK" dirty="0" err="1">
                <a:solidFill>
                  <a:schemeClr val="bg1"/>
                </a:solidFill>
              </a:rPr>
              <a:t>pressure</a:t>
            </a:r>
            <a:r>
              <a:rPr lang="sk-SK" dirty="0">
                <a:solidFill>
                  <a:schemeClr val="bg1"/>
                </a:solidFill>
              </a:rPr>
              <a:t> </a:t>
            </a:r>
            <a:r>
              <a:rPr lang="sk-SK" dirty="0" err="1">
                <a:solidFill>
                  <a:schemeClr val="bg1"/>
                </a:solidFill>
              </a:rPr>
              <a:t>overload</a:t>
            </a:r>
            <a:r>
              <a:rPr lang="sk-SK" dirty="0">
                <a:solidFill>
                  <a:schemeClr val="bg1"/>
                </a:solidFill>
              </a:rPr>
              <a:t> (AS, PS)</a:t>
            </a:r>
          </a:p>
          <a:p>
            <a:pPr lvl="3">
              <a:buFont typeface="Wingdings" panose="05000000000000000000" pitchFamily="2" charset="2"/>
              <a:buChar char="Ø"/>
              <a:defRPr/>
            </a:pPr>
            <a:r>
              <a:rPr lang="sk-SK" dirty="0">
                <a:solidFill>
                  <a:schemeClr val="bg1"/>
                </a:solidFill>
              </a:rPr>
              <a:t> </a:t>
            </a:r>
            <a:r>
              <a:rPr lang="sk-SK" dirty="0" err="1">
                <a:solidFill>
                  <a:schemeClr val="bg1"/>
                </a:solidFill>
              </a:rPr>
              <a:t>complex</a:t>
            </a:r>
            <a:r>
              <a:rPr lang="sk-SK" dirty="0">
                <a:solidFill>
                  <a:schemeClr val="bg1"/>
                </a:solidFill>
              </a:rPr>
              <a:t> CHD (</a:t>
            </a:r>
            <a:r>
              <a:rPr lang="sk-SK" dirty="0" err="1">
                <a:solidFill>
                  <a:schemeClr val="bg1"/>
                </a:solidFill>
              </a:rPr>
              <a:t>univentricular</a:t>
            </a:r>
            <a:r>
              <a:rPr lang="sk-SK" dirty="0">
                <a:solidFill>
                  <a:schemeClr val="bg1"/>
                </a:solidFill>
              </a:rPr>
              <a:t> </a:t>
            </a:r>
            <a:r>
              <a:rPr lang="sk-SK" dirty="0" err="1">
                <a:solidFill>
                  <a:schemeClr val="bg1"/>
                </a:solidFill>
              </a:rPr>
              <a:t>heart</a:t>
            </a:r>
            <a:r>
              <a:rPr lang="sk-SK" dirty="0">
                <a:solidFill>
                  <a:schemeClr val="bg1"/>
                </a:solidFill>
              </a:rPr>
              <a:t>)</a:t>
            </a:r>
          </a:p>
          <a:p>
            <a:pPr>
              <a:defRPr/>
            </a:pPr>
            <a:r>
              <a:rPr lang="sk-SK" dirty="0" err="1">
                <a:solidFill>
                  <a:srgbClr val="FF0000"/>
                </a:solidFill>
              </a:rPr>
              <a:t>cardiomyopaties</a:t>
            </a:r>
            <a:r>
              <a:rPr lang="sk-SK" dirty="0">
                <a:solidFill>
                  <a:srgbClr val="FF0000"/>
                </a:solidFill>
              </a:rPr>
              <a:t> </a:t>
            </a:r>
          </a:p>
          <a:p>
            <a:pPr lvl="3">
              <a:buFont typeface="Wingdings" panose="05000000000000000000" pitchFamily="2" charset="2"/>
              <a:buChar char="Ø"/>
              <a:defRPr/>
            </a:pPr>
            <a:r>
              <a:rPr lang="sk-SK" dirty="0">
                <a:solidFill>
                  <a:schemeClr val="bg1"/>
                </a:solidFill>
              </a:rPr>
              <a:t> </a:t>
            </a:r>
            <a:r>
              <a:rPr lang="sk-SK" u="sng" dirty="0" err="1">
                <a:solidFill>
                  <a:schemeClr val="bg1"/>
                </a:solidFill>
              </a:rPr>
              <a:t>dilated</a:t>
            </a:r>
            <a:r>
              <a:rPr lang="sk-SK" dirty="0">
                <a:solidFill>
                  <a:schemeClr val="bg1"/>
                </a:solidFill>
              </a:rPr>
              <a:t>, </a:t>
            </a:r>
            <a:r>
              <a:rPr lang="sk-SK" dirty="0" err="1">
                <a:solidFill>
                  <a:schemeClr val="bg1"/>
                </a:solidFill>
              </a:rPr>
              <a:t>hypertrophic</a:t>
            </a:r>
            <a:r>
              <a:rPr lang="sk-SK" dirty="0">
                <a:solidFill>
                  <a:schemeClr val="bg1"/>
                </a:solidFill>
              </a:rPr>
              <a:t>, </a:t>
            </a:r>
            <a:r>
              <a:rPr lang="sk-SK" dirty="0" err="1">
                <a:solidFill>
                  <a:schemeClr val="bg1"/>
                </a:solidFill>
              </a:rPr>
              <a:t>restrictive</a:t>
            </a:r>
            <a:endParaRPr lang="sk-SK" dirty="0">
              <a:solidFill>
                <a:schemeClr val="bg1"/>
              </a:solidFill>
            </a:endParaRPr>
          </a:p>
          <a:p>
            <a:pPr>
              <a:defRPr/>
            </a:pPr>
            <a:r>
              <a:rPr lang="sk-SK" dirty="0" err="1" smtClean="0">
                <a:solidFill>
                  <a:srgbClr val="FF0000"/>
                </a:solidFill>
              </a:rPr>
              <a:t>arrhythmias</a:t>
            </a:r>
            <a:endParaRPr lang="sk-SK" dirty="0">
              <a:solidFill>
                <a:srgbClr val="FF0000"/>
              </a:solidFill>
            </a:endParaRPr>
          </a:p>
          <a:p>
            <a:pPr lvl="3">
              <a:buFont typeface="Wingdings" panose="05000000000000000000" pitchFamily="2" charset="2"/>
              <a:buChar char="Ø"/>
              <a:defRPr/>
            </a:pPr>
            <a:r>
              <a:rPr lang="sk-SK" dirty="0">
                <a:solidFill>
                  <a:schemeClr val="bg1"/>
                </a:solidFill>
              </a:rPr>
              <a:t> SVT, VT, AV </a:t>
            </a:r>
            <a:r>
              <a:rPr lang="sk-SK" dirty="0" err="1">
                <a:solidFill>
                  <a:schemeClr val="bg1"/>
                </a:solidFill>
              </a:rPr>
              <a:t>blocks</a:t>
            </a:r>
            <a:endParaRPr lang="sk-SK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endParaRPr lang="sk-SK" dirty="0">
              <a:solidFill>
                <a:schemeClr val="bg1"/>
              </a:solidFill>
            </a:endParaRPr>
          </a:p>
          <a:p>
            <a:pPr>
              <a:defRPr/>
            </a:pPr>
            <a:r>
              <a:rPr lang="sk-SK" sz="2000" dirty="0" err="1">
                <a:solidFill>
                  <a:schemeClr val="bg1"/>
                </a:solidFill>
              </a:rPr>
              <a:t>myocarditis</a:t>
            </a:r>
            <a:r>
              <a:rPr lang="sk-SK" sz="2000" dirty="0">
                <a:solidFill>
                  <a:schemeClr val="bg1"/>
                </a:solidFill>
              </a:rPr>
              <a:t>, </a:t>
            </a:r>
            <a:r>
              <a:rPr lang="sk-SK" sz="2000" dirty="0" err="1" smtClean="0">
                <a:solidFill>
                  <a:schemeClr val="bg1"/>
                </a:solidFill>
              </a:rPr>
              <a:t>endocarditis</a:t>
            </a:r>
            <a:r>
              <a:rPr lang="sk-SK" sz="2000" dirty="0" smtClean="0">
                <a:solidFill>
                  <a:schemeClr val="bg1"/>
                </a:solidFill>
              </a:rPr>
              <a:t>, </a:t>
            </a:r>
            <a:r>
              <a:rPr lang="sk-SK" sz="2000" dirty="0" err="1" smtClean="0">
                <a:solidFill>
                  <a:schemeClr val="bg1"/>
                </a:solidFill>
              </a:rPr>
              <a:t>pericarditis</a:t>
            </a:r>
            <a:endParaRPr lang="sk-SK" sz="2000" dirty="0">
              <a:solidFill>
                <a:schemeClr val="bg1"/>
              </a:solidFill>
            </a:endParaRPr>
          </a:p>
          <a:p>
            <a:pPr>
              <a:defRPr/>
            </a:pPr>
            <a:r>
              <a:rPr lang="sk-SK" sz="2000" dirty="0" err="1">
                <a:solidFill>
                  <a:schemeClr val="bg1"/>
                </a:solidFill>
              </a:rPr>
              <a:t>cardiac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tamponade</a:t>
            </a:r>
            <a:endParaRPr lang="sk-SK" sz="2000" dirty="0">
              <a:solidFill>
                <a:schemeClr val="bg1"/>
              </a:solidFill>
            </a:endParaRPr>
          </a:p>
          <a:p>
            <a:pPr>
              <a:defRPr/>
            </a:pPr>
            <a:r>
              <a:rPr lang="sk-SK" sz="2000" dirty="0">
                <a:solidFill>
                  <a:schemeClr val="bg1"/>
                </a:solidFill>
              </a:rPr>
              <a:t>Kawasaki </a:t>
            </a:r>
            <a:r>
              <a:rPr lang="sk-SK" sz="2000" dirty="0" err="1">
                <a:solidFill>
                  <a:schemeClr val="bg1"/>
                </a:solidFill>
              </a:rPr>
              <a:t>disease</a:t>
            </a:r>
            <a:endParaRPr lang="sk-SK" sz="2000" dirty="0">
              <a:solidFill>
                <a:schemeClr val="bg1"/>
              </a:solidFill>
            </a:endParaRPr>
          </a:p>
          <a:p>
            <a:pPr>
              <a:defRPr/>
            </a:pPr>
            <a:r>
              <a:rPr lang="sk-SK" sz="2000" dirty="0" err="1">
                <a:solidFill>
                  <a:schemeClr val="bg1"/>
                </a:solidFill>
              </a:rPr>
              <a:t>hypertension</a:t>
            </a:r>
            <a:r>
              <a:rPr lang="sk-SK" sz="2000" dirty="0">
                <a:solidFill>
                  <a:schemeClr val="bg1"/>
                </a:solidFill>
              </a:rPr>
              <a:t> (</a:t>
            </a:r>
            <a:r>
              <a:rPr lang="sk-SK" sz="2000" dirty="0" err="1">
                <a:solidFill>
                  <a:schemeClr val="bg1"/>
                </a:solidFill>
              </a:rPr>
              <a:t>pulmonary</a:t>
            </a:r>
            <a:r>
              <a:rPr lang="sk-SK" sz="2000" dirty="0">
                <a:solidFill>
                  <a:schemeClr val="bg1"/>
                </a:solidFill>
              </a:rPr>
              <a:t> and </a:t>
            </a:r>
            <a:r>
              <a:rPr lang="sk-SK" sz="2000" dirty="0" err="1">
                <a:solidFill>
                  <a:schemeClr val="bg1"/>
                </a:solidFill>
              </a:rPr>
              <a:t>systemic</a:t>
            </a:r>
            <a:r>
              <a:rPr lang="sk-SK" sz="2000" dirty="0">
                <a:solidFill>
                  <a:schemeClr val="bg1"/>
                </a:solidFill>
              </a:rPr>
              <a:t>)</a:t>
            </a:r>
          </a:p>
          <a:p>
            <a:pPr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>
              <a:defRPr/>
            </a:pPr>
            <a:endParaRPr lang="sk-SK" dirty="0">
              <a:solidFill>
                <a:schemeClr val="bg1"/>
              </a:solidFill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Nadpis 1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sk-SK" altLang="sk-SK" smtClean="0">
                <a:solidFill>
                  <a:srgbClr val="FFFF00"/>
                </a:solidFill>
              </a:rPr>
              <a:t>Classification</a:t>
            </a:r>
          </a:p>
        </p:txBody>
      </p:sp>
      <p:sp>
        <p:nvSpPr>
          <p:cNvPr id="3" name="Zástupný objekt pre obsah 2"/>
          <p:cNvSpPr>
            <a:spLocks noGrp="1"/>
          </p:cNvSpPr>
          <p:nvPr>
            <p:ph idx="1"/>
          </p:nvPr>
        </p:nvSpPr>
        <p:spPr>
          <a:xfrm>
            <a:off x="1907704" y="1600200"/>
            <a:ext cx="7201371" cy="5213350"/>
          </a:xfrm>
        </p:spPr>
        <p:txBody>
          <a:bodyPr/>
          <a:lstStyle/>
          <a:p>
            <a:pPr marL="0" indent="0">
              <a:buFontTx/>
              <a:buNone/>
              <a:defRPr/>
            </a:pPr>
            <a:r>
              <a:rPr lang="sk-SK" sz="2000" dirty="0" err="1" smtClean="0">
                <a:solidFill>
                  <a:schemeClr val="bg1"/>
                </a:solidFill>
              </a:rPr>
              <a:t>from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different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>
                <a:solidFill>
                  <a:schemeClr val="bg1"/>
                </a:solidFill>
              </a:rPr>
              <a:t>point </a:t>
            </a:r>
            <a:r>
              <a:rPr lang="sk-SK" sz="2000" dirty="0" err="1">
                <a:solidFill>
                  <a:schemeClr val="bg1"/>
                </a:solidFill>
              </a:rPr>
              <a:t>of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view</a:t>
            </a:r>
            <a:r>
              <a:rPr lang="sk-SK" sz="2000" dirty="0" smtClean="0">
                <a:solidFill>
                  <a:schemeClr val="bg1"/>
                </a:solidFill>
              </a:rPr>
              <a:t>:</a:t>
            </a:r>
            <a:endParaRPr lang="sk-SK" sz="2000" dirty="0">
              <a:solidFill>
                <a:schemeClr val="bg1"/>
              </a:solidFill>
            </a:endParaRPr>
          </a:p>
          <a:p>
            <a:pPr>
              <a:defRPr/>
            </a:pPr>
            <a:endParaRPr lang="sk-SK" dirty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3000" u="sng" dirty="0" err="1">
                <a:solidFill>
                  <a:schemeClr val="bg1"/>
                </a:solidFill>
              </a:rPr>
              <a:t>acute</a:t>
            </a:r>
            <a:r>
              <a:rPr lang="sk-SK" sz="3000" u="sng" dirty="0">
                <a:solidFill>
                  <a:schemeClr val="bg1"/>
                </a:solidFill>
              </a:rPr>
              <a:t> and </a:t>
            </a:r>
            <a:r>
              <a:rPr lang="sk-SK" sz="3000" u="sng" dirty="0" err="1" smtClean="0">
                <a:solidFill>
                  <a:schemeClr val="bg1"/>
                </a:solidFill>
              </a:rPr>
              <a:t>chronic</a:t>
            </a:r>
            <a:endParaRPr lang="sk-SK" sz="3000" u="sng" dirty="0" smtClean="0">
              <a:solidFill>
                <a:schemeClr val="bg1"/>
              </a:solidFill>
            </a:endParaRPr>
          </a:p>
          <a:p>
            <a:pPr lvl="1">
              <a:buFont typeface="Arial" panose="020B0604020202020204" pitchFamily="34" charset="0"/>
              <a:buChar char="•"/>
              <a:defRPr/>
            </a:pPr>
            <a:r>
              <a:rPr lang="sk-SK" sz="2400" dirty="0" err="1" smtClean="0">
                <a:solidFill>
                  <a:schemeClr val="bg1"/>
                </a:solidFill>
              </a:rPr>
              <a:t>decompensated</a:t>
            </a:r>
            <a:r>
              <a:rPr lang="sk-SK" sz="2400" dirty="0">
                <a:solidFill>
                  <a:schemeClr val="bg1"/>
                </a:solidFill>
              </a:rPr>
              <a:t> </a:t>
            </a:r>
            <a:r>
              <a:rPr lang="sk-SK" sz="2400" dirty="0" smtClean="0">
                <a:solidFill>
                  <a:schemeClr val="bg1"/>
                </a:solidFill>
              </a:rPr>
              <a:t>and</a:t>
            </a:r>
            <a:r>
              <a:rPr lang="en-US" sz="2400" dirty="0" smtClean="0">
                <a:solidFill>
                  <a:schemeClr val="bg1"/>
                </a:solidFill>
              </a:rPr>
              <a:t> </a:t>
            </a:r>
            <a:r>
              <a:rPr lang="sk-SK" sz="2400" dirty="0" err="1">
                <a:solidFill>
                  <a:schemeClr val="bg1"/>
                </a:solidFill>
              </a:rPr>
              <a:t>compensated</a:t>
            </a:r>
            <a:endParaRPr lang="sk-SK" sz="2400" dirty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3400" u="sng" dirty="0" err="1" smtClean="0">
                <a:solidFill>
                  <a:schemeClr val="bg1"/>
                </a:solidFill>
              </a:rPr>
              <a:t>left</a:t>
            </a:r>
            <a:r>
              <a:rPr lang="sk-SK" sz="3400" u="sng" dirty="0" smtClean="0">
                <a:solidFill>
                  <a:schemeClr val="bg1"/>
                </a:solidFill>
              </a:rPr>
              <a:t> (</a:t>
            </a:r>
            <a:r>
              <a:rPr lang="sk-SK" sz="3400" u="sng" dirty="0" err="1" smtClean="0">
                <a:solidFill>
                  <a:schemeClr val="bg1"/>
                </a:solidFill>
              </a:rPr>
              <a:t>heart</a:t>
            </a:r>
            <a:r>
              <a:rPr lang="sk-SK" sz="3400" u="sng" dirty="0" smtClean="0">
                <a:solidFill>
                  <a:schemeClr val="bg1"/>
                </a:solidFill>
              </a:rPr>
              <a:t>) </a:t>
            </a:r>
            <a:r>
              <a:rPr lang="sk-SK" sz="3400" u="sng" dirty="0" err="1">
                <a:solidFill>
                  <a:schemeClr val="bg1"/>
                </a:solidFill>
              </a:rPr>
              <a:t>ventricle</a:t>
            </a:r>
            <a:r>
              <a:rPr lang="sk-SK" sz="3400" u="sng" dirty="0">
                <a:solidFill>
                  <a:schemeClr val="bg1"/>
                </a:solidFill>
              </a:rPr>
              <a:t> and </a:t>
            </a:r>
            <a:r>
              <a:rPr lang="sk-SK" sz="3400" u="sng" dirty="0" err="1">
                <a:solidFill>
                  <a:schemeClr val="bg1"/>
                </a:solidFill>
              </a:rPr>
              <a:t>right</a:t>
            </a:r>
            <a:r>
              <a:rPr lang="sk-SK" sz="3400" u="sng" dirty="0">
                <a:solidFill>
                  <a:schemeClr val="bg1"/>
                </a:solidFill>
              </a:rPr>
              <a:t> </a:t>
            </a:r>
            <a:r>
              <a:rPr lang="sk-SK" sz="3400" u="sng" dirty="0" smtClean="0">
                <a:solidFill>
                  <a:schemeClr val="bg1"/>
                </a:solidFill>
              </a:rPr>
              <a:t>(</a:t>
            </a:r>
            <a:r>
              <a:rPr lang="sk-SK" sz="3400" u="sng" dirty="0" err="1" smtClean="0">
                <a:solidFill>
                  <a:schemeClr val="bg1"/>
                </a:solidFill>
              </a:rPr>
              <a:t>heart</a:t>
            </a:r>
            <a:r>
              <a:rPr lang="sk-SK" sz="3400" u="sng" dirty="0" smtClean="0">
                <a:solidFill>
                  <a:schemeClr val="bg1"/>
                </a:solidFill>
              </a:rPr>
              <a:t>) </a:t>
            </a:r>
            <a:r>
              <a:rPr lang="sk-SK" sz="3400" u="sng" dirty="0" err="1" smtClean="0">
                <a:solidFill>
                  <a:schemeClr val="bg1"/>
                </a:solidFill>
              </a:rPr>
              <a:t>ventricle</a:t>
            </a:r>
            <a:r>
              <a:rPr lang="sk-SK" sz="3400" u="sng" dirty="0" smtClean="0">
                <a:solidFill>
                  <a:schemeClr val="bg1"/>
                </a:solidFill>
              </a:rPr>
              <a:t> </a:t>
            </a:r>
            <a:r>
              <a:rPr lang="sk-SK" sz="3400" u="sng" dirty="0" err="1" smtClean="0">
                <a:solidFill>
                  <a:schemeClr val="bg1"/>
                </a:solidFill>
              </a:rPr>
              <a:t>failure</a:t>
            </a:r>
            <a:endParaRPr lang="sk-SK" sz="3400" u="sng" dirty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3000" u="sng" dirty="0" err="1">
                <a:solidFill>
                  <a:schemeClr val="bg1"/>
                </a:solidFill>
              </a:rPr>
              <a:t>forward</a:t>
            </a:r>
            <a:r>
              <a:rPr lang="sk-SK" sz="3000" u="sng" dirty="0">
                <a:solidFill>
                  <a:schemeClr val="bg1"/>
                </a:solidFill>
              </a:rPr>
              <a:t> </a:t>
            </a:r>
            <a:r>
              <a:rPr lang="sk-SK" sz="3000" u="sng" dirty="0" smtClean="0">
                <a:solidFill>
                  <a:schemeClr val="bg1"/>
                </a:solidFill>
              </a:rPr>
              <a:t>and </a:t>
            </a:r>
            <a:r>
              <a:rPr lang="sk-SK" sz="3000" u="sng" dirty="0" err="1">
                <a:solidFill>
                  <a:schemeClr val="bg1"/>
                </a:solidFill>
              </a:rPr>
              <a:t>backward</a:t>
            </a:r>
            <a:r>
              <a:rPr lang="sk-SK" sz="3000" u="sng" dirty="0">
                <a:solidFill>
                  <a:schemeClr val="bg1"/>
                </a:solidFill>
              </a:rPr>
              <a:t> </a:t>
            </a:r>
            <a:r>
              <a:rPr lang="sk-SK" sz="3000" u="sng" dirty="0" err="1">
                <a:solidFill>
                  <a:schemeClr val="bg1"/>
                </a:solidFill>
              </a:rPr>
              <a:t>failure</a:t>
            </a:r>
            <a:r>
              <a:rPr lang="sk-SK" sz="3000" u="sng" dirty="0">
                <a:solidFill>
                  <a:schemeClr val="bg1"/>
                </a:solidFill>
              </a:rPr>
              <a:t> </a:t>
            </a: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3000" dirty="0" err="1">
                <a:solidFill>
                  <a:schemeClr val="bg1"/>
                </a:solidFill>
              </a:rPr>
              <a:t>systolic</a:t>
            </a:r>
            <a:r>
              <a:rPr lang="sk-SK" sz="3000" dirty="0">
                <a:solidFill>
                  <a:schemeClr val="bg1"/>
                </a:solidFill>
              </a:rPr>
              <a:t> and </a:t>
            </a:r>
            <a:r>
              <a:rPr lang="sk-SK" sz="3000" dirty="0" err="1" smtClean="0">
                <a:solidFill>
                  <a:schemeClr val="bg1"/>
                </a:solidFill>
              </a:rPr>
              <a:t>diastolic</a:t>
            </a:r>
            <a:r>
              <a:rPr lang="sk-SK" sz="3000" dirty="0" smtClean="0">
                <a:solidFill>
                  <a:schemeClr val="bg1"/>
                </a:solidFill>
              </a:rPr>
              <a:t> </a:t>
            </a:r>
            <a:r>
              <a:rPr lang="sk-SK" sz="3000" dirty="0" err="1" smtClean="0">
                <a:solidFill>
                  <a:schemeClr val="bg1"/>
                </a:solidFill>
              </a:rPr>
              <a:t>failure</a:t>
            </a:r>
            <a:endParaRPr lang="sk-SK" sz="3000" dirty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3000" dirty="0" err="1">
                <a:solidFill>
                  <a:schemeClr val="bg1"/>
                </a:solidFill>
              </a:rPr>
              <a:t>with</a:t>
            </a:r>
            <a:r>
              <a:rPr lang="sk-SK" sz="3000" dirty="0">
                <a:solidFill>
                  <a:schemeClr val="bg1"/>
                </a:solidFill>
              </a:rPr>
              <a:t> and </a:t>
            </a:r>
            <a:r>
              <a:rPr lang="sk-SK" sz="3000" dirty="0" err="1">
                <a:solidFill>
                  <a:schemeClr val="bg1"/>
                </a:solidFill>
              </a:rPr>
              <a:t>without</a:t>
            </a:r>
            <a:r>
              <a:rPr lang="sk-SK" sz="3000" dirty="0">
                <a:solidFill>
                  <a:schemeClr val="bg1"/>
                </a:solidFill>
              </a:rPr>
              <a:t> </a:t>
            </a:r>
            <a:r>
              <a:rPr lang="sk-SK" sz="3000" dirty="0" err="1" smtClean="0">
                <a:solidFill>
                  <a:schemeClr val="bg1"/>
                </a:solidFill>
              </a:rPr>
              <a:t>congestion</a:t>
            </a:r>
            <a:r>
              <a:rPr lang="en-US" sz="3000" dirty="0" smtClean="0">
                <a:solidFill>
                  <a:schemeClr val="bg1"/>
                </a:solidFill>
              </a:rPr>
              <a:t> </a:t>
            </a:r>
            <a:r>
              <a:rPr lang="sk-SK" sz="3000" dirty="0" smtClean="0">
                <a:solidFill>
                  <a:schemeClr val="bg1"/>
                </a:solidFill>
              </a:rPr>
              <a:t>(= </a:t>
            </a:r>
            <a:r>
              <a:rPr lang="sk-SK" sz="3000" dirty="0" err="1" smtClean="0">
                <a:solidFill>
                  <a:schemeClr val="bg1"/>
                </a:solidFill>
              </a:rPr>
              <a:t>edema</a:t>
            </a:r>
            <a:r>
              <a:rPr lang="sk-SK" sz="3000" dirty="0" smtClean="0">
                <a:solidFill>
                  <a:schemeClr val="bg1"/>
                </a:solidFill>
              </a:rPr>
              <a:t>)</a:t>
            </a:r>
            <a:endParaRPr lang="sk-SK" sz="3000" dirty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endParaRPr lang="sk-SK" dirty="0">
              <a:solidFill>
                <a:schemeClr val="bg1"/>
              </a:solidFill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Nadpis 1"/>
          <p:cNvSpPr>
            <a:spLocks noGrp="1" noChangeArrowheads="1"/>
          </p:cNvSpPr>
          <p:nvPr>
            <p:ph type="title"/>
          </p:nvPr>
        </p:nvSpPr>
        <p:spPr>
          <a:xfrm>
            <a:off x="1763688" y="260648"/>
            <a:ext cx="6202362" cy="633412"/>
          </a:xfrm>
        </p:spPr>
        <p:txBody>
          <a:bodyPr/>
          <a:lstStyle/>
          <a:p>
            <a:r>
              <a:rPr lang="sk-SK" altLang="sk-SK" dirty="0" err="1" smtClean="0">
                <a:solidFill>
                  <a:srgbClr val="FFFF00"/>
                </a:solidFill>
              </a:rPr>
              <a:t>Pathophysiology</a:t>
            </a:r>
            <a:endParaRPr lang="sk-SK" altLang="sk-SK" dirty="0" smtClean="0">
              <a:solidFill>
                <a:srgbClr val="FFFF00"/>
              </a:solidFill>
            </a:endParaRPr>
          </a:p>
        </p:txBody>
      </p:sp>
      <p:sp>
        <p:nvSpPr>
          <p:cNvPr id="3" name="Zástupný objekt pre obsah 2"/>
          <p:cNvSpPr>
            <a:spLocks noGrp="1"/>
          </p:cNvSpPr>
          <p:nvPr>
            <p:ph idx="1"/>
          </p:nvPr>
        </p:nvSpPr>
        <p:spPr>
          <a:xfrm>
            <a:off x="2051050" y="1125538"/>
            <a:ext cx="6937375" cy="5140325"/>
          </a:xfrm>
        </p:spPr>
        <p:txBody>
          <a:bodyPr/>
          <a:lstStyle/>
          <a:p>
            <a:pPr marL="0" indent="0">
              <a:buFontTx/>
              <a:buNone/>
              <a:defRPr/>
            </a:pPr>
            <a:r>
              <a:rPr lang="sk-SK" sz="2000" dirty="0" err="1">
                <a:solidFill>
                  <a:schemeClr val="bg1"/>
                </a:solidFill>
              </a:rPr>
              <a:t>pediatric</a:t>
            </a:r>
            <a:r>
              <a:rPr lang="sk-SK" sz="2000" dirty="0">
                <a:solidFill>
                  <a:schemeClr val="bg1"/>
                </a:solidFill>
              </a:rPr>
              <a:t> HF </a:t>
            </a:r>
            <a:r>
              <a:rPr lang="sk-SK" sz="2000" dirty="0" smtClean="0">
                <a:solidFill>
                  <a:schemeClr val="bg1"/>
                </a:solidFill>
              </a:rPr>
              <a:t>has a </a:t>
            </a:r>
            <a:r>
              <a:rPr lang="sk-SK" sz="2000" u="sng" dirty="0" smtClean="0">
                <a:solidFill>
                  <a:schemeClr val="bg1"/>
                </a:solidFill>
              </a:rPr>
              <a:t>variety </a:t>
            </a:r>
            <a:r>
              <a:rPr lang="sk-SK" sz="2000" u="sng" dirty="0" err="1" smtClean="0">
                <a:solidFill>
                  <a:schemeClr val="bg1"/>
                </a:solidFill>
              </a:rPr>
              <a:t>of</a:t>
            </a:r>
            <a:r>
              <a:rPr lang="sk-SK" sz="2000" u="sng" dirty="0" smtClean="0">
                <a:solidFill>
                  <a:schemeClr val="bg1"/>
                </a:solidFill>
              </a:rPr>
              <a:t> </a:t>
            </a:r>
            <a:r>
              <a:rPr lang="sk-SK" sz="2000" u="sng" dirty="0" err="1">
                <a:solidFill>
                  <a:schemeClr val="bg1"/>
                </a:solidFill>
              </a:rPr>
              <a:t>clinical</a:t>
            </a:r>
            <a:r>
              <a:rPr lang="sk-SK" sz="2000" u="sng" dirty="0">
                <a:solidFill>
                  <a:schemeClr val="bg1"/>
                </a:solidFill>
              </a:rPr>
              <a:t> </a:t>
            </a:r>
            <a:r>
              <a:rPr lang="sk-SK" sz="2000" u="sng" dirty="0" err="1" smtClean="0">
                <a:solidFill>
                  <a:schemeClr val="bg1"/>
                </a:solidFill>
              </a:rPr>
              <a:t>signs</a:t>
            </a:r>
            <a:endParaRPr lang="sk-SK" sz="2000" u="sng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>
              <a:buFontTx/>
              <a:buChar char="-"/>
              <a:defRPr/>
            </a:pPr>
            <a:r>
              <a:rPr lang="sk-SK" sz="2000" dirty="0" err="1">
                <a:solidFill>
                  <a:schemeClr val="bg1"/>
                </a:solidFill>
              </a:rPr>
              <a:t>different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causes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result</a:t>
            </a:r>
            <a:r>
              <a:rPr lang="sk-SK" sz="2000" dirty="0">
                <a:solidFill>
                  <a:schemeClr val="bg1"/>
                </a:solidFill>
              </a:rPr>
              <a:t> in </a:t>
            </a:r>
            <a:r>
              <a:rPr lang="sk-SK" sz="2000" dirty="0" err="1">
                <a:solidFill>
                  <a:schemeClr val="bg1"/>
                </a:solidFill>
              </a:rPr>
              <a:t>pumping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insufficiency</a:t>
            </a:r>
            <a:r>
              <a:rPr lang="sk-SK" sz="2000" dirty="0">
                <a:solidFill>
                  <a:schemeClr val="bg1"/>
                </a:solidFill>
              </a:rPr>
              <a:t> of </a:t>
            </a:r>
            <a:r>
              <a:rPr lang="sk-SK" sz="2000" dirty="0" err="1">
                <a:solidFill>
                  <a:schemeClr val="bg1"/>
                </a:solidFill>
              </a:rPr>
              <a:t>heart</a:t>
            </a:r>
            <a:r>
              <a:rPr lang="sk-SK" sz="2000" dirty="0">
                <a:solidFill>
                  <a:schemeClr val="bg1"/>
                </a:solidFill>
              </a:rPr>
              <a:t>  – </a:t>
            </a:r>
            <a:r>
              <a:rPr lang="sk-SK" sz="2000" dirty="0" err="1">
                <a:solidFill>
                  <a:schemeClr val="bg1"/>
                </a:solidFill>
              </a:rPr>
              <a:t>could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not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satisfy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the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adequate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cardiac</a:t>
            </a:r>
            <a:r>
              <a:rPr lang="sk-SK" sz="2000" dirty="0">
                <a:solidFill>
                  <a:schemeClr val="bg1"/>
                </a:solidFill>
              </a:rPr>
              <a:t> output</a:t>
            </a:r>
          </a:p>
          <a:p>
            <a:pPr>
              <a:buFontTx/>
              <a:buChar char="-"/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>
              <a:buFontTx/>
              <a:buChar char="-"/>
              <a:defRPr/>
            </a:pPr>
            <a:r>
              <a:rPr lang="sk-SK" sz="2000" u="sng" dirty="0" err="1">
                <a:solidFill>
                  <a:schemeClr val="bg1"/>
                </a:solidFill>
              </a:rPr>
              <a:t>using</a:t>
            </a:r>
            <a:r>
              <a:rPr lang="sk-SK" sz="2000" u="sng" dirty="0">
                <a:solidFill>
                  <a:schemeClr val="bg1"/>
                </a:solidFill>
              </a:rPr>
              <a:t> </a:t>
            </a:r>
            <a:r>
              <a:rPr lang="sk-SK" sz="2000" u="sng" dirty="0" err="1">
                <a:solidFill>
                  <a:schemeClr val="bg1"/>
                </a:solidFill>
              </a:rPr>
              <a:t>different</a:t>
            </a:r>
            <a:r>
              <a:rPr lang="sk-SK" sz="2000" u="sng" dirty="0">
                <a:solidFill>
                  <a:schemeClr val="bg1"/>
                </a:solidFill>
              </a:rPr>
              <a:t> </a:t>
            </a:r>
            <a:r>
              <a:rPr lang="sk-SK" sz="2000" u="sng" dirty="0" err="1">
                <a:solidFill>
                  <a:schemeClr val="bg1"/>
                </a:solidFill>
              </a:rPr>
              <a:t>mechanisms</a:t>
            </a:r>
            <a:r>
              <a:rPr lang="sk-SK" sz="2000" u="sng" dirty="0">
                <a:solidFill>
                  <a:schemeClr val="bg1"/>
                </a:solidFill>
              </a:rPr>
              <a:t> </a:t>
            </a:r>
            <a:r>
              <a:rPr lang="sk-SK" sz="2000" dirty="0">
                <a:solidFill>
                  <a:schemeClr val="bg1"/>
                </a:solidFill>
              </a:rPr>
              <a:t>– Frank-</a:t>
            </a:r>
            <a:r>
              <a:rPr lang="sk-SK" sz="2000" dirty="0" err="1">
                <a:solidFill>
                  <a:schemeClr val="bg1"/>
                </a:solidFill>
              </a:rPr>
              <a:t>Starling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law</a:t>
            </a:r>
            <a:r>
              <a:rPr lang="sk-SK" sz="2000" dirty="0">
                <a:solidFill>
                  <a:schemeClr val="bg1"/>
                </a:solidFill>
              </a:rPr>
              <a:t>,  </a:t>
            </a:r>
            <a:r>
              <a:rPr lang="sk-SK" sz="2000" dirty="0" err="1">
                <a:solidFill>
                  <a:schemeClr val="bg1"/>
                </a:solidFill>
              </a:rPr>
              <a:t>activation</a:t>
            </a:r>
            <a:r>
              <a:rPr lang="sk-SK" sz="2000" dirty="0">
                <a:solidFill>
                  <a:schemeClr val="bg1"/>
                </a:solidFill>
              </a:rPr>
              <a:t> of </a:t>
            </a:r>
            <a:r>
              <a:rPr lang="sk-SK" sz="2000" dirty="0" err="1">
                <a:solidFill>
                  <a:schemeClr val="bg1"/>
                </a:solidFill>
              </a:rPr>
              <a:t>sympathicus</a:t>
            </a:r>
            <a:r>
              <a:rPr lang="sk-SK" sz="2000" dirty="0">
                <a:solidFill>
                  <a:schemeClr val="bg1"/>
                </a:solidFill>
              </a:rPr>
              <a:t>, </a:t>
            </a:r>
            <a:r>
              <a:rPr lang="sk-SK" sz="2000" dirty="0" err="1">
                <a:solidFill>
                  <a:schemeClr val="bg1"/>
                </a:solidFill>
              </a:rPr>
              <a:t>renin-angiotensin-aldosterone</a:t>
            </a:r>
            <a:r>
              <a:rPr lang="sk-SK" sz="2000" dirty="0">
                <a:solidFill>
                  <a:schemeClr val="bg1"/>
                </a:solidFill>
              </a:rPr>
              <a:t>, </a:t>
            </a:r>
            <a:r>
              <a:rPr lang="sk-SK" sz="2000" dirty="0" err="1">
                <a:solidFill>
                  <a:schemeClr val="bg1"/>
                </a:solidFill>
              </a:rPr>
              <a:t>antidiuretic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hormone</a:t>
            </a:r>
            <a:r>
              <a:rPr lang="sk-SK" sz="2000" dirty="0">
                <a:solidFill>
                  <a:schemeClr val="bg1"/>
                </a:solidFill>
              </a:rPr>
              <a:t>, </a:t>
            </a:r>
            <a:r>
              <a:rPr lang="sk-SK" sz="2000" dirty="0" err="1">
                <a:solidFill>
                  <a:schemeClr val="bg1"/>
                </a:solidFill>
              </a:rPr>
              <a:t>natriuretic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peptides</a:t>
            </a:r>
            <a:r>
              <a:rPr lang="sk-SK" sz="2000" dirty="0">
                <a:solidFill>
                  <a:schemeClr val="bg1"/>
                </a:solidFill>
              </a:rPr>
              <a:t>, </a:t>
            </a:r>
            <a:r>
              <a:rPr lang="sk-SK" sz="2000" dirty="0" err="1">
                <a:solidFill>
                  <a:schemeClr val="bg1"/>
                </a:solidFill>
              </a:rPr>
              <a:t>cytokine-induced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inflammation</a:t>
            </a:r>
            <a:endParaRPr lang="sk-SK" sz="20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r>
              <a:rPr lang="sk-SK" sz="2000" dirty="0">
                <a:solidFill>
                  <a:schemeClr val="bg1"/>
                </a:solidFill>
              </a:rPr>
              <a:t>= </a:t>
            </a:r>
            <a:r>
              <a:rPr lang="sk-SK" sz="2000" dirty="0" err="1">
                <a:solidFill>
                  <a:schemeClr val="bg1"/>
                </a:solidFill>
              </a:rPr>
              <a:t>effort</a:t>
            </a:r>
            <a:r>
              <a:rPr lang="sk-SK" sz="2000" dirty="0">
                <a:solidFill>
                  <a:schemeClr val="bg1"/>
                </a:solidFill>
              </a:rPr>
              <a:t> to </a:t>
            </a:r>
            <a:r>
              <a:rPr lang="sk-SK" sz="2000" dirty="0" err="1">
                <a:solidFill>
                  <a:schemeClr val="bg1"/>
                </a:solidFill>
              </a:rPr>
              <a:t>compensate</a:t>
            </a:r>
            <a:r>
              <a:rPr lang="sk-SK" sz="2000" dirty="0">
                <a:solidFill>
                  <a:schemeClr val="bg1"/>
                </a:solidFill>
              </a:rPr>
              <a:t> = </a:t>
            </a:r>
            <a:r>
              <a:rPr lang="sk-SK" sz="2000" dirty="0" err="1">
                <a:solidFill>
                  <a:schemeClr val="bg1"/>
                </a:solidFill>
              </a:rPr>
              <a:t>circulus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vitiosus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smtClean="0">
                <a:solidFill>
                  <a:schemeClr val="bg1"/>
                </a:solidFill>
              </a:rPr>
              <a:t>–</a:t>
            </a:r>
            <a:r>
              <a:rPr lang="en-US" sz="2000" dirty="0" smtClean="0">
                <a:solidFill>
                  <a:schemeClr val="bg1"/>
                </a:solidFill>
              </a:rPr>
              <a:t>&gt;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cardiac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remodeling</a:t>
            </a:r>
            <a:endParaRPr lang="sk-SK" sz="20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r>
              <a:rPr lang="sk-SK" sz="2000" dirty="0">
                <a:solidFill>
                  <a:schemeClr val="bg1"/>
                </a:solidFill>
              </a:rPr>
              <a:t>- </a:t>
            </a:r>
            <a:r>
              <a:rPr lang="sk-SK" sz="2000" u="sng" dirty="0" err="1">
                <a:solidFill>
                  <a:schemeClr val="bg1"/>
                </a:solidFill>
              </a:rPr>
              <a:t>failure</a:t>
            </a:r>
            <a:r>
              <a:rPr lang="sk-SK" sz="2000" u="sng" dirty="0">
                <a:solidFill>
                  <a:schemeClr val="bg1"/>
                </a:solidFill>
              </a:rPr>
              <a:t> of </a:t>
            </a:r>
            <a:r>
              <a:rPr lang="sk-SK" sz="2000" u="sng" dirty="0" err="1">
                <a:solidFill>
                  <a:schemeClr val="bg1"/>
                </a:solidFill>
              </a:rPr>
              <a:t>compensatory</a:t>
            </a:r>
            <a:r>
              <a:rPr lang="sk-SK" sz="2000" u="sng" dirty="0">
                <a:solidFill>
                  <a:schemeClr val="bg1"/>
                </a:solidFill>
              </a:rPr>
              <a:t> </a:t>
            </a:r>
            <a:r>
              <a:rPr lang="sk-SK" sz="2000" u="sng" dirty="0" err="1">
                <a:solidFill>
                  <a:schemeClr val="bg1"/>
                </a:solidFill>
              </a:rPr>
              <a:t>mechanisms</a:t>
            </a:r>
            <a:r>
              <a:rPr lang="sk-SK" sz="2000" u="sng" dirty="0">
                <a:solidFill>
                  <a:schemeClr val="bg1"/>
                </a:solidFill>
              </a:rPr>
              <a:t> </a:t>
            </a:r>
            <a:r>
              <a:rPr lang="sk-SK" sz="2000" dirty="0" smtClean="0">
                <a:solidFill>
                  <a:schemeClr val="bg1"/>
                </a:solidFill>
              </a:rPr>
              <a:t>–</a:t>
            </a:r>
            <a:r>
              <a:rPr lang="en-US" sz="2000" dirty="0" smtClean="0">
                <a:solidFill>
                  <a:schemeClr val="bg1"/>
                </a:solidFill>
              </a:rPr>
              <a:t>&gt;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appearance</a:t>
            </a:r>
            <a:r>
              <a:rPr lang="sk-SK" sz="2000" dirty="0">
                <a:solidFill>
                  <a:schemeClr val="bg1"/>
                </a:solidFill>
              </a:rPr>
              <a:t> of </a:t>
            </a:r>
            <a:r>
              <a:rPr lang="sk-SK" sz="2000" dirty="0" err="1">
                <a:solidFill>
                  <a:schemeClr val="bg1"/>
                </a:solidFill>
              </a:rPr>
              <a:t>clinical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u="sng" dirty="0" err="1">
                <a:solidFill>
                  <a:schemeClr val="bg1"/>
                </a:solidFill>
              </a:rPr>
              <a:t>symptoms</a:t>
            </a:r>
            <a:r>
              <a:rPr lang="sk-SK" sz="2000" u="sng" dirty="0">
                <a:solidFill>
                  <a:schemeClr val="bg1"/>
                </a:solidFill>
              </a:rPr>
              <a:t> and </a:t>
            </a:r>
            <a:r>
              <a:rPr lang="sk-SK" sz="2000" u="sng" dirty="0" err="1">
                <a:solidFill>
                  <a:schemeClr val="bg1"/>
                </a:solidFill>
              </a:rPr>
              <a:t>signs</a:t>
            </a:r>
            <a:r>
              <a:rPr lang="sk-SK" sz="2000" u="sng" dirty="0">
                <a:solidFill>
                  <a:schemeClr val="bg1"/>
                </a:solidFill>
              </a:rPr>
              <a:t> of HF </a:t>
            </a: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sk-SK" dirty="0" smtClean="0">
                <a:solidFill>
                  <a:srgbClr val="FFFF00"/>
                </a:solidFill>
              </a:rPr>
              <a:t>Cardiac output</a:t>
            </a:r>
            <a:endParaRPr lang="sk-SK" dirty="0"/>
          </a:p>
        </p:txBody>
      </p:sp>
      <p:sp>
        <p:nvSpPr>
          <p:cNvPr id="5" name="Zástupný objekt pre obsah 2"/>
          <p:cNvSpPr>
            <a:spLocks noGrp="1"/>
          </p:cNvSpPr>
          <p:nvPr>
            <p:ph idx="1"/>
          </p:nvPr>
        </p:nvSpPr>
        <p:spPr>
          <a:xfrm>
            <a:off x="1907704" y="1268760"/>
            <a:ext cx="6840760" cy="5140325"/>
          </a:xfrm>
        </p:spPr>
        <p:txBody>
          <a:bodyPr/>
          <a:lstStyle/>
          <a:p>
            <a:pPr>
              <a:defRPr/>
            </a:pPr>
            <a:r>
              <a:rPr lang="en-US" sz="2800" dirty="0" smtClean="0">
                <a:solidFill>
                  <a:schemeClr val="bg1"/>
                </a:solidFill>
              </a:rPr>
              <a:t>preload</a:t>
            </a:r>
          </a:p>
          <a:p>
            <a:pPr>
              <a:defRPr/>
            </a:pPr>
            <a:r>
              <a:rPr lang="en-US" sz="2800" dirty="0" smtClean="0">
                <a:solidFill>
                  <a:schemeClr val="bg1"/>
                </a:solidFill>
              </a:rPr>
              <a:t>contractility</a:t>
            </a:r>
            <a:endParaRPr lang="sk-SK" sz="2800" dirty="0">
              <a:solidFill>
                <a:schemeClr val="bg1"/>
              </a:solidFill>
            </a:endParaRPr>
          </a:p>
          <a:p>
            <a:pPr>
              <a:defRPr/>
            </a:pPr>
            <a:r>
              <a:rPr lang="sk-SK" sz="2800" dirty="0" err="1" smtClean="0">
                <a:solidFill>
                  <a:schemeClr val="bg1"/>
                </a:solidFill>
              </a:rPr>
              <a:t>heart</a:t>
            </a:r>
            <a:r>
              <a:rPr lang="sk-SK" sz="2800" dirty="0" smtClean="0">
                <a:solidFill>
                  <a:schemeClr val="bg1"/>
                </a:solidFill>
              </a:rPr>
              <a:t> rate</a:t>
            </a:r>
          </a:p>
          <a:p>
            <a:pPr>
              <a:defRPr/>
            </a:pPr>
            <a:r>
              <a:rPr lang="sk-SK" sz="2800" dirty="0" err="1" smtClean="0">
                <a:solidFill>
                  <a:schemeClr val="bg1"/>
                </a:solidFill>
              </a:rPr>
              <a:t>afterload</a:t>
            </a:r>
            <a:endParaRPr lang="sk-SK" sz="2800" dirty="0" smtClean="0">
              <a:solidFill>
                <a:schemeClr val="bg1"/>
              </a:solidFill>
            </a:endParaRPr>
          </a:p>
          <a:p>
            <a:pPr>
              <a:defRPr/>
            </a:pPr>
            <a:endParaRPr lang="sk-SK" sz="2800" dirty="0">
              <a:solidFill>
                <a:schemeClr val="bg1"/>
              </a:solidFill>
            </a:endParaRPr>
          </a:p>
          <a:p>
            <a:pPr>
              <a:buFont typeface="Wingdings" pitchFamily="2" charset="2"/>
              <a:buChar char="Ø"/>
              <a:defRPr/>
            </a:pPr>
            <a:r>
              <a:rPr lang="sk-SK" sz="2800" dirty="0" err="1" smtClean="0">
                <a:solidFill>
                  <a:schemeClr val="bg1"/>
                </a:solidFill>
              </a:rPr>
              <a:t>atrio-ventricular</a:t>
            </a:r>
            <a:r>
              <a:rPr lang="sk-SK" sz="2800" dirty="0" smtClean="0">
                <a:solidFill>
                  <a:schemeClr val="bg1"/>
                </a:solidFill>
              </a:rPr>
              <a:t> </a:t>
            </a:r>
            <a:r>
              <a:rPr lang="sk-SK" sz="2800" dirty="0" err="1" smtClean="0">
                <a:solidFill>
                  <a:schemeClr val="bg1"/>
                </a:solidFill>
              </a:rPr>
              <a:t>synchrony</a:t>
            </a:r>
            <a:r>
              <a:rPr lang="sk-SK" sz="2800" dirty="0" smtClean="0">
                <a:solidFill>
                  <a:schemeClr val="bg1"/>
                </a:solidFill>
              </a:rPr>
              <a:t> (AV </a:t>
            </a:r>
            <a:r>
              <a:rPr lang="sk-SK" sz="2800" dirty="0" err="1" smtClean="0">
                <a:solidFill>
                  <a:schemeClr val="bg1"/>
                </a:solidFill>
              </a:rPr>
              <a:t>synchrony</a:t>
            </a:r>
            <a:r>
              <a:rPr lang="sk-SK" sz="2800" dirty="0" smtClean="0">
                <a:solidFill>
                  <a:schemeClr val="bg1"/>
                </a:solidFill>
              </a:rPr>
              <a:t>)</a:t>
            </a:r>
          </a:p>
          <a:p>
            <a:pPr>
              <a:buFont typeface="Wingdings" pitchFamily="2" charset="2"/>
              <a:buChar char="Ø"/>
              <a:defRPr/>
            </a:pPr>
            <a:r>
              <a:rPr lang="sk-SK" sz="2800" dirty="0" err="1" smtClean="0">
                <a:solidFill>
                  <a:schemeClr val="bg1"/>
                </a:solidFill>
              </a:rPr>
              <a:t>left</a:t>
            </a:r>
            <a:r>
              <a:rPr lang="sk-SK" sz="2800" dirty="0" smtClean="0">
                <a:solidFill>
                  <a:schemeClr val="bg1"/>
                </a:solidFill>
              </a:rPr>
              <a:t> </a:t>
            </a:r>
            <a:r>
              <a:rPr lang="en-US" sz="2800" dirty="0" smtClean="0">
                <a:solidFill>
                  <a:schemeClr val="bg1"/>
                </a:solidFill>
              </a:rPr>
              <a:t>&amp; </a:t>
            </a:r>
            <a:r>
              <a:rPr lang="sk-SK" sz="2800" dirty="0" err="1" smtClean="0">
                <a:solidFill>
                  <a:schemeClr val="bg1"/>
                </a:solidFill>
              </a:rPr>
              <a:t>right</a:t>
            </a:r>
            <a:r>
              <a:rPr lang="sk-SK" sz="2800" dirty="0" smtClean="0">
                <a:solidFill>
                  <a:schemeClr val="bg1"/>
                </a:solidFill>
              </a:rPr>
              <a:t> </a:t>
            </a:r>
            <a:r>
              <a:rPr lang="sk-SK" sz="2800" dirty="0" err="1" smtClean="0">
                <a:solidFill>
                  <a:schemeClr val="bg1"/>
                </a:solidFill>
              </a:rPr>
              <a:t>ventricular</a:t>
            </a:r>
            <a:r>
              <a:rPr lang="sk-SK" sz="2800" dirty="0" smtClean="0">
                <a:solidFill>
                  <a:schemeClr val="bg1"/>
                </a:solidFill>
              </a:rPr>
              <a:t> </a:t>
            </a:r>
            <a:r>
              <a:rPr lang="sk-SK" sz="2800" dirty="0" err="1" smtClean="0">
                <a:solidFill>
                  <a:schemeClr val="bg1"/>
                </a:solidFill>
              </a:rPr>
              <a:t>synchrony</a:t>
            </a:r>
            <a:r>
              <a:rPr lang="sk-SK" sz="2800" dirty="0" smtClean="0">
                <a:solidFill>
                  <a:schemeClr val="bg1"/>
                </a:solidFill>
              </a:rPr>
              <a:t> (VV </a:t>
            </a:r>
            <a:r>
              <a:rPr lang="sk-SK" sz="2800" dirty="0" err="1" smtClean="0">
                <a:solidFill>
                  <a:schemeClr val="bg1"/>
                </a:solidFill>
              </a:rPr>
              <a:t>synchrony</a:t>
            </a:r>
            <a:r>
              <a:rPr lang="sk-SK" sz="2800" dirty="0" smtClean="0">
                <a:solidFill>
                  <a:schemeClr val="bg1"/>
                </a:solidFill>
              </a:rPr>
              <a:t>) </a:t>
            </a:r>
          </a:p>
          <a:p>
            <a:pPr>
              <a:buFont typeface="Wingdings" pitchFamily="2" charset="2"/>
              <a:buChar char="Ø"/>
              <a:defRPr/>
            </a:pPr>
            <a:r>
              <a:rPr lang="sk-SK" sz="2800" dirty="0" err="1" smtClean="0">
                <a:solidFill>
                  <a:schemeClr val="bg1"/>
                </a:solidFill>
              </a:rPr>
              <a:t>hemoglobin</a:t>
            </a:r>
            <a:endParaRPr lang="sk-SK" sz="28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713498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Nadpis 1"/>
          <p:cNvSpPr>
            <a:spLocks noGrp="1" noChangeArrowheads="1"/>
          </p:cNvSpPr>
          <p:nvPr>
            <p:ph type="title"/>
          </p:nvPr>
        </p:nvSpPr>
        <p:spPr>
          <a:xfrm>
            <a:off x="1835150" y="588963"/>
            <a:ext cx="6707188" cy="563562"/>
          </a:xfrm>
        </p:spPr>
        <p:txBody>
          <a:bodyPr/>
          <a:lstStyle/>
          <a:p>
            <a:r>
              <a:rPr lang="en-US" altLang="sk-SK" dirty="0" smtClean="0">
                <a:solidFill>
                  <a:srgbClr val="FFFF00"/>
                </a:solidFill>
              </a:rPr>
              <a:t>Backward RV failure</a:t>
            </a:r>
            <a:endParaRPr lang="sk-SK" altLang="sk-SK" dirty="0" smtClean="0">
              <a:solidFill>
                <a:srgbClr val="FFFF00"/>
              </a:solidFill>
            </a:endParaRPr>
          </a:p>
        </p:txBody>
      </p:sp>
      <p:sp>
        <p:nvSpPr>
          <p:cNvPr id="3" name="Zástupný objekt pre obsah 2"/>
          <p:cNvSpPr>
            <a:spLocks noGrp="1"/>
          </p:cNvSpPr>
          <p:nvPr>
            <p:ph idx="1"/>
          </p:nvPr>
        </p:nvSpPr>
        <p:spPr>
          <a:xfrm>
            <a:off x="1766888" y="1557338"/>
            <a:ext cx="7164387" cy="4692650"/>
          </a:xfrm>
        </p:spPr>
        <p:txBody>
          <a:bodyPr/>
          <a:lstStyle/>
          <a:p>
            <a:pPr marL="0" indent="0">
              <a:buFontTx/>
              <a:buNone/>
              <a:defRPr/>
            </a:pPr>
            <a:r>
              <a:rPr lang="sk-SK" dirty="0" err="1" smtClean="0">
                <a:solidFill>
                  <a:srgbClr val="FF0000"/>
                </a:solidFill>
              </a:rPr>
              <a:t>Pathophysiology</a:t>
            </a:r>
            <a:endParaRPr lang="sk-SK" dirty="0">
              <a:solidFill>
                <a:srgbClr val="FF0000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en-US" sz="2000" u="sng" dirty="0" err="1" smtClean="0">
                <a:solidFill>
                  <a:schemeClr val="bg1"/>
                </a:solidFill>
              </a:rPr>
              <a:t>venostasis</a:t>
            </a:r>
            <a:r>
              <a:rPr lang="en-US" sz="2000" u="sng" dirty="0" smtClean="0">
                <a:solidFill>
                  <a:schemeClr val="bg1"/>
                </a:solidFill>
              </a:rPr>
              <a:t>, </a:t>
            </a:r>
            <a:r>
              <a:rPr lang="en-US" sz="2000" u="sng" dirty="0" err="1" smtClean="0">
                <a:solidFill>
                  <a:schemeClr val="bg1"/>
                </a:solidFill>
              </a:rPr>
              <a:t>lymphostasis</a:t>
            </a:r>
            <a:endParaRPr lang="en-US" sz="2000" u="sng" dirty="0" smtClean="0">
              <a:solidFill>
                <a:schemeClr val="bg1"/>
              </a:solidFill>
            </a:endParaRPr>
          </a:p>
          <a:p>
            <a:pPr marL="0" indent="0">
              <a:buNone/>
              <a:defRPr/>
            </a:pPr>
            <a:r>
              <a:rPr lang="en-US" dirty="0" smtClean="0">
                <a:solidFill>
                  <a:srgbClr val="FF0000"/>
                </a:solidFill>
              </a:rPr>
              <a:t>Signs</a:t>
            </a:r>
            <a:endParaRPr lang="sk-SK" dirty="0">
              <a:solidFill>
                <a:srgbClr val="FF0000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2000" dirty="0" err="1" smtClean="0">
                <a:solidFill>
                  <a:schemeClr val="bg1"/>
                </a:solidFill>
              </a:rPr>
              <a:t>hepatomegaly</a:t>
            </a:r>
            <a:r>
              <a:rPr lang="sk-SK" sz="2000" dirty="0" smtClean="0">
                <a:solidFill>
                  <a:schemeClr val="bg1"/>
                </a:solidFill>
              </a:rPr>
              <a:t>,</a:t>
            </a:r>
            <a:r>
              <a:rPr lang="en-US" sz="2000" dirty="0" smtClean="0">
                <a:solidFill>
                  <a:schemeClr val="bg1"/>
                </a:solidFill>
              </a:rPr>
              <a:t> s</a:t>
            </a:r>
            <a:r>
              <a:rPr lang="sk-SK" sz="2000" dirty="0" smtClean="0">
                <a:solidFill>
                  <a:schemeClr val="bg1"/>
                </a:solidFill>
              </a:rPr>
              <a:t>p</a:t>
            </a:r>
            <a:r>
              <a:rPr lang="en-US" sz="2000" dirty="0" err="1" smtClean="0">
                <a:solidFill>
                  <a:schemeClr val="bg1"/>
                </a:solidFill>
              </a:rPr>
              <a:t>lenomegaly</a:t>
            </a:r>
            <a:endParaRPr lang="en-US" sz="2000" dirty="0" smtClean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2000" dirty="0" err="1" smtClean="0">
                <a:solidFill>
                  <a:schemeClr val="bg1"/>
                </a:solidFill>
              </a:rPr>
              <a:t>edema</a:t>
            </a:r>
            <a:r>
              <a:rPr lang="sk-SK" sz="2000" dirty="0" smtClean="0">
                <a:solidFill>
                  <a:schemeClr val="bg1"/>
                </a:solidFill>
              </a:rPr>
              <a:t>: </a:t>
            </a:r>
            <a:r>
              <a:rPr lang="sk-SK" sz="2000" dirty="0" err="1" smtClean="0">
                <a:solidFill>
                  <a:schemeClr val="bg1"/>
                </a:solidFill>
              </a:rPr>
              <a:t>from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ankes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ascending</a:t>
            </a:r>
            <a:r>
              <a:rPr lang="sk-SK" sz="2000" dirty="0" smtClean="0">
                <a:solidFill>
                  <a:schemeClr val="bg1"/>
                </a:solidFill>
              </a:rPr>
              <a:t>; </a:t>
            </a:r>
            <a:r>
              <a:rPr lang="sk-SK" sz="2000" dirty="0" err="1" smtClean="0">
                <a:solidFill>
                  <a:schemeClr val="bg1"/>
                </a:solidFill>
              </a:rPr>
              <a:t>scrotal</a:t>
            </a:r>
            <a:r>
              <a:rPr lang="sk-SK" sz="2000" dirty="0" smtClean="0">
                <a:solidFill>
                  <a:schemeClr val="bg1"/>
                </a:solidFill>
              </a:rPr>
              <a:t>/</a:t>
            </a:r>
            <a:r>
              <a:rPr lang="sk-SK" sz="2000" dirty="0" err="1" smtClean="0">
                <a:solidFill>
                  <a:schemeClr val="bg1"/>
                </a:solidFill>
              </a:rPr>
              <a:t>vulvar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region</a:t>
            </a:r>
            <a:r>
              <a:rPr lang="sk-SK" sz="2000" dirty="0" smtClean="0">
                <a:solidFill>
                  <a:schemeClr val="bg1"/>
                </a:solidFill>
              </a:rPr>
              <a:t>, </a:t>
            </a:r>
            <a:r>
              <a:rPr lang="sk-SK" sz="2000" dirty="0" err="1" smtClean="0">
                <a:solidFill>
                  <a:schemeClr val="bg1"/>
                </a:solidFill>
              </a:rPr>
              <a:t>scapular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region</a:t>
            </a:r>
            <a:endParaRPr lang="sk-SK" sz="2000" dirty="0" smtClean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2000" dirty="0" err="1" smtClean="0">
                <a:solidFill>
                  <a:schemeClr val="bg1"/>
                </a:solidFill>
              </a:rPr>
              <a:t>effusion</a:t>
            </a:r>
            <a:r>
              <a:rPr lang="sk-SK" sz="2000" dirty="0" smtClean="0">
                <a:solidFill>
                  <a:schemeClr val="bg1"/>
                </a:solidFill>
              </a:rPr>
              <a:t>: </a:t>
            </a:r>
            <a:r>
              <a:rPr lang="sk-SK" sz="2000" dirty="0" err="1" smtClean="0">
                <a:solidFill>
                  <a:schemeClr val="bg1"/>
                </a:solidFill>
              </a:rPr>
              <a:t>ascites</a:t>
            </a:r>
            <a:r>
              <a:rPr lang="sk-SK" sz="2000" dirty="0" smtClean="0">
                <a:solidFill>
                  <a:schemeClr val="bg1"/>
                </a:solidFill>
              </a:rPr>
              <a:t>, </a:t>
            </a:r>
            <a:r>
              <a:rPr lang="sk-SK" sz="2000" dirty="0" err="1" smtClean="0">
                <a:solidFill>
                  <a:schemeClr val="bg1"/>
                </a:solidFill>
              </a:rPr>
              <a:t>fluidopericardium</a:t>
            </a:r>
            <a:r>
              <a:rPr lang="sk-SK" sz="2000" dirty="0" smtClean="0">
                <a:solidFill>
                  <a:schemeClr val="bg1"/>
                </a:solidFill>
              </a:rPr>
              <a:t>, </a:t>
            </a:r>
            <a:r>
              <a:rPr lang="sk-SK" sz="2000" dirty="0" err="1" smtClean="0">
                <a:solidFill>
                  <a:schemeClr val="bg1"/>
                </a:solidFill>
              </a:rPr>
              <a:t>fluidothorax</a:t>
            </a:r>
            <a:endParaRPr lang="sk-SK" sz="2000" dirty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2000" dirty="0" err="1" smtClean="0">
                <a:solidFill>
                  <a:schemeClr val="bg1"/>
                </a:solidFill>
              </a:rPr>
              <a:t>jugular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vein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distention</a:t>
            </a:r>
            <a:r>
              <a:rPr lang="sk-SK" sz="2000" dirty="0" smtClean="0">
                <a:solidFill>
                  <a:schemeClr val="bg1"/>
                </a:solidFill>
              </a:rPr>
              <a:t>, </a:t>
            </a:r>
            <a:r>
              <a:rPr lang="sk-SK" sz="2000" dirty="0" err="1" smtClean="0">
                <a:solidFill>
                  <a:schemeClr val="bg1"/>
                </a:solidFill>
              </a:rPr>
              <a:t>positive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hepato-jugular</a:t>
            </a:r>
            <a:r>
              <a:rPr lang="sk-SK" sz="2000" dirty="0" smtClean="0">
                <a:solidFill>
                  <a:schemeClr val="bg1"/>
                </a:solidFill>
              </a:rPr>
              <a:t> reflux</a:t>
            </a: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2000" dirty="0" err="1" smtClean="0">
                <a:solidFill>
                  <a:schemeClr val="bg1"/>
                </a:solidFill>
              </a:rPr>
              <a:t>malabsorption</a:t>
            </a:r>
            <a:r>
              <a:rPr lang="sk-SK" sz="2000" dirty="0" smtClean="0">
                <a:solidFill>
                  <a:schemeClr val="bg1"/>
                </a:solidFill>
              </a:rPr>
              <a:t>, </a:t>
            </a:r>
            <a:r>
              <a:rPr lang="sk-SK" sz="2000" dirty="0" err="1" smtClean="0">
                <a:solidFill>
                  <a:schemeClr val="bg1"/>
                </a:solidFill>
              </a:rPr>
              <a:t>stomachache</a:t>
            </a:r>
            <a:endParaRPr lang="sk-SK" sz="2000" dirty="0" smtClean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 marL="0" indent="0">
              <a:buNone/>
              <a:defRPr/>
            </a:pPr>
            <a:r>
              <a:rPr lang="sk-SK" sz="2000" dirty="0" err="1" smtClean="0">
                <a:solidFill>
                  <a:srgbClr val="FF0000"/>
                </a:solidFill>
              </a:rPr>
              <a:t>hyperacute</a:t>
            </a:r>
            <a:r>
              <a:rPr lang="sk-SK" sz="2000" dirty="0" smtClean="0">
                <a:solidFill>
                  <a:srgbClr val="FF0000"/>
                </a:solidFill>
              </a:rPr>
              <a:t>: </a:t>
            </a:r>
            <a:r>
              <a:rPr lang="sk-SK" sz="2000" dirty="0" err="1" smtClean="0">
                <a:solidFill>
                  <a:schemeClr val="bg1"/>
                </a:solidFill>
              </a:rPr>
              <a:t>tension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pneumothorax</a:t>
            </a:r>
            <a:r>
              <a:rPr lang="sk-SK" sz="2000" dirty="0" smtClean="0">
                <a:solidFill>
                  <a:schemeClr val="bg1"/>
                </a:solidFill>
              </a:rPr>
              <a:t>, </a:t>
            </a:r>
            <a:r>
              <a:rPr lang="sk-SK" sz="2000" dirty="0" err="1" smtClean="0">
                <a:solidFill>
                  <a:schemeClr val="bg1"/>
                </a:solidFill>
              </a:rPr>
              <a:t>pericardial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tamponade</a:t>
            </a:r>
            <a:r>
              <a:rPr lang="sk-SK" sz="2000" dirty="0" smtClean="0">
                <a:solidFill>
                  <a:schemeClr val="bg1"/>
                </a:solidFill>
              </a:rPr>
              <a:t>, </a:t>
            </a:r>
            <a:r>
              <a:rPr lang="sk-SK" sz="2000" dirty="0" err="1" smtClean="0">
                <a:solidFill>
                  <a:schemeClr val="bg1"/>
                </a:solidFill>
              </a:rPr>
              <a:t>massive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pulmonary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embolism</a:t>
            </a:r>
            <a:endParaRPr lang="sk-SK" sz="2000" dirty="0">
              <a:solidFill>
                <a:srgbClr val="FF0000"/>
              </a:solidFill>
            </a:endParaRPr>
          </a:p>
          <a:p>
            <a:pPr marL="0" indent="0">
              <a:buNone/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endParaRPr lang="en-US" sz="2000" dirty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endParaRPr lang="sk-SK" sz="20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2628657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sk-SK" dirty="0"/>
          </a:p>
        </p:txBody>
      </p:sp>
      <p:pic>
        <p:nvPicPr>
          <p:cNvPr id="1027" name="Picture 3" descr="I:\Data\Doc\Kardiologia\Uciteľ\prezentacie pre medikov\heart failure ENG commented\jugularka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2376" y="116632"/>
            <a:ext cx="6014864" cy="616399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Rectangle 5"/>
          <p:cNvSpPr/>
          <p:nvPr/>
        </p:nvSpPr>
        <p:spPr>
          <a:xfrm>
            <a:off x="2153782" y="6308680"/>
            <a:ext cx="4775666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sk-SK" dirty="0" err="1">
                <a:solidFill>
                  <a:schemeClr val="bg1"/>
                </a:solidFill>
              </a:rPr>
              <a:t>jugular</a:t>
            </a:r>
            <a:r>
              <a:rPr lang="sk-SK" dirty="0">
                <a:solidFill>
                  <a:schemeClr val="bg1"/>
                </a:solidFill>
              </a:rPr>
              <a:t> </a:t>
            </a:r>
            <a:r>
              <a:rPr lang="sk-SK" dirty="0" err="1">
                <a:solidFill>
                  <a:schemeClr val="bg1"/>
                </a:solidFill>
              </a:rPr>
              <a:t>vein</a:t>
            </a:r>
            <a:r>
              <a:rPr lang="sk-SK" dirty="0">
                <a:solidFill>
                  <a:schemeClr val="bg1"/>
                </a:solidFill>
              </a:rPr>
              <a:t> </a:t>
            </a:r>
            <a:r>
              <a:rPr lang="sk-SK" dirty="0" err="1" smtClean="0">
                <a:solidFill>
                  <a:schemeClr val="bg1"/>
                </a:solidFill>
              </a:rPr>
              <a:t>distention</a:t>
            </a:r>
            <a:r>
              <a:rPr lang="sk-SK" dirty="0" smtClean="0">
                <a:solidFill>
                  <a:schemeClr val="bg1"/>
                </a:solidFill>
              </a:rPr>
              <a:t> (</a:t>
            </a:r>
            <a:r>
              <a:rPr lang="sk-SK" dirty="0" err="1" smtClean="0">
                <a:solidFill>
                  <a:schemeClr val="bg1"/>
                </a:solidFill>
              </a:rPr>
              <a:t>courtesy</a:t>
            </a:r>
            <a:r>
              <a:rPr lang="sk-SK" dirty="0" smtClean="0">
                <a:solidFill>
                  <a:schemeClr val="bg1"/>
                </a:solidFill>
              </a:rPr>
              <a:t> </a:t>
            </a:r>
            <a:r>
              <a:rPr lang="sk-SK" dirty="0" err="1" smtClean="0">
                <a:solidFill>
                  <a:schemeClr val="bg1"/>
                </a:solidFill>
              </a:rPr>
              <a:t>of</a:t>
            </a:r>
            <a:r>
              <a:rPr lang="sk-SK" dirty="0" smtClean="0">
                <a:solidFill>
                  <a:schemeClr val="bg1"/>
                </a:solidFill>
              </a:rPr>
              <a:t> my </a:t>
            </a:r>
            <a:r>
              <a:rPr lang="sk-SK" dirty="0" err="1" smtClean="0">
                <a:solidFill>
                  <a:schemeClr val="bg1"/>
                </a:solidFill>
              </a:rPr>
              <a:t>friend</a:t>
            </a:r>
            <a:r>
              <a:rPr lang="sk-SK" dirty="0" smtClean="0">
                <a:solidFill>
                  <a:schemeClr val="bg1"/>
                </a:solidFill>
              </a:rPr>
              <a:t>)</a:t>
            </a:r>
            <a:endParaRPr lang="sk-SK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88705857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sk-SK" dirty="0"/>
          </a:p>
        </p:txBody>
      </p:sp>
      <p:pic>
        <p:nvPicPr>
          <p:cNvPr id="3074" name="Picture 2" descr="I:\Data\Doc\Kardiologia\Uciteľ\prezentacie pre medikov\heart failure ENG commented\perikar+pleural (T-ALL)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71600" y="0"/>
            <a:ext cx="7469054" cy="576326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Rectangle 4"/>
          <p:cNvSpPr/>
          <p:nvPr/>
        </p:nvSpPr>
        <p:spPr>
          <a:xfrm>
            <a:off x="2098824" y="6318612"/>
            <a:ext cx="5976664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k-SK" dirty="0" err="1" smtClean="0">
                <a:solidFill>
                  <a:schemeClr val="bg1"/>
                </a:solidFill>
              </a:rPr>
              <a:t>pleural</a:t>
            </a:r>
            <a:r>
              <a:rPr lang="sk-SK" dirty="0" smtClean="0">
                <a:solidFill>
                  <a:schemeClr val="bg1"/>
                </a:solidFill>
              </a:rPr>
              <a:t> and </a:t>
            </a:r>
            <a:r>
              <a:rPr lang="sk-SK" dirty="0" err="1" smtClean="0">
                <a:solidFill>
                  <a:schemeClr val="bg1"/>
                </a:solidFill>
              </a:rPr>
              <a:t>pericardial</a:t>
            </a:r>
            <a:r>
              <a:rPr lang="sk-SK" dirty="0" smtClean="0">
                <a:solidFill>
                  <a:schemeClr val="bg1"/>
                </a:solidFill>
              </a:rPr>
              <a:t> </a:t>
            </a:r>
            <a:r>
              <a:rPr lang="sk-SK" dirty="0" err="1" smtClean="0">
                <a:solidFill>
                  <a:schemeClr val="bg1"/>
                </a:solidFill>
              </a:rPr>
              <a:t>effusion</a:t>
            </a:r>
            <a:r>
              <a:rPr lang="sk-SK" dirty="0" smtClean="0">
                <a:solidFill>
                  <a:schemeClr val="bg1"/>
                </a:solidFill>
              </a:rPr>
              <a:t> (DKC, NUSCH)</a:t>
            </a:r>
            <a:r>
              <a:rPr lang="en-US" dirty="0" smtClean="0">
                <a:solidFill>
                  <a:schemeClr val="bg1"/>
                </a:solidFill>
              </a:rPr>
              <a:t> </a:t>
            </a:r>
            <a:endParaRPr lang="sk-SK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259765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sk-SK" dirty="0"/>
          </a:p>
        </p:txBody>
      </p:sp>
      <p:pic>
        <p:nvPicPr>
          <p:cNvPr id="2050" name="Picture 2" descr="I:\Data\Doc\Kardiologia\Uciteľ\prezentacie pre medikov\heart failure ENG commented\2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48680"/>
            <a:ext cx="4499992" cy="51933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1" name="Picture 3" descr="I:\Data\Doc\Kardiologia\Uciteľ\prezentacie pre medikov\heart failure ENG commented\3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99991" y="1485136"/>
            <a:ext cx="4665695" cy="388807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Rectangle 3"/>
          <p:cNvSpPr/>
          <p:nvPr/>
        </p:nvSpPr>
        <p:spPr>
          <a:xfrm>
            <a:off x="2555776" y="6093296"/>
            <a:ext cx="2467342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indent="0">
              <a:buNone/>
            </a:pPr>
            <a:r>
              <a:rPr lang="sk-SK" altLang="sk-SK" dirty="0" err="1" smtClean="0">
                <a:solidFill>
                  <a:schemeClr val="bg1"/>
                </a:solidFill>
              </a:rPr>
              <a:t>tension</a:t>
            </a:r>
            <a:r>
              <a:rPr lang="sk-SK" altLang="sk-SK" dirty="0" smtClean="0">
                <a:solidFill>
                  <a:schemeClr val="bg1"/>
                </a:solidFill>
              </a:rPr>
              <a:t> </a:t>
            </a:r>
            <a:r>
              <a:rPr lang="sk-SK" altLang="sk-SK" dirty="0" err="1" smtClean="0">
                <a:solidFill>
                  <a:schemeClr val="bg1"/>
                </a:solidFill>
              </a:rPr>
              <a:t>pneumothorax</a:t>
            </a:r>
            <a:endParaRPr lang="sk-SK" altLang="sk-SK" dirty="0" smtClean="0">
              <a:solidFill>
                <a:schemeClr val="bg1"/>
              </a:solidFill>
            </a:endParaRPr>
          </a:p>
          <a:p>
            <a:pPr marL="0" indent="0">
              <a:buNone/>
            </a:pPr>
            <a:r>
              <a:rPr lang="sk-SK" altLang="sk-SK" dirty="0" err="1" smtClean="0">
                <a:solidFill>
                  <a:schemeClr val="bg1"/>
                </a:solidFill>
              </a:rPr>
              <a:t>source</a:t>
            </a:r>
            <a:r>
              <a:rPr lang="sk-SK" altLang="sk-SK" dirty="0" smtClean="0">
                <a:solidFill>
                  <a:schemeClr val="bg1"/>
                </a:solidFill>
              </a:rPr>
              <a:t>: ICU, NUDCH</a:t>
            </a:r>
            <a:endParaRPr lang="sk-SK" altLang="sk-SK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2086161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Nadpis 1"/>
          <p:cNvSpPr txBox="1">
            <a:spLocks noChangeArrowheads="1"/>
          </p:cNvSpPr>
          <p:nvPr/>
        </p:nvSpPr>
        <p:spPr bwMode="auto">
          <a:xfrm>
            <a:off x="1835150" y="588963"/>
            <a:ext cx="6707188" cy="5635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r>
              <a:rPr lang="en-US" altLang="sk-SK" dirty="0" smtClean="0">
                <a:solidFill>
                  <a:srgbClr val="FFFF00"/>
                </a:solidFill>
              </a:rPr>
              <a:t>Forward RV failure</a:t>
            </a:r>
            <a:endParaRPr lang="sk-SK" altLang="sk-SK" dirty="0" smtClean="0">
              <a:solidFill>
                <a:srgbClr val="FFFF00"/>
              </a:solidFill>
            </a:endParaRPr>
          </a:p>
        </p:txBody>
      </p:sp>
      <p:sp>
        <p:nvSpPr>
          <p:cNvPr id="7" name="Zástupný objekt pre obsah 2"/>
          <p:cNvSpPr txBox="1">
            <a:spLocks/>
          </p:cNvSpPr>
          <p:nvPr/>
        </p:nvSpPr>
        <p:spPr bwMode="auto">
          <a:xfrm>
            <a:off x="1691680" y="1412776"/>
            <a:ext cx="7164387" cy="4692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  <a:cs typeface="+mn-cs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  <a:cs typeface="+mn-cs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  <a:cs typeface="+mn-cs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5pPr>
            <a:lvl6pPr marL="25146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6pPr>
            <a:lvl7pPr marL="29718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7pPr>
            <a:lvl8pPr marL="34290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8pPr>
            <a:lvl9pPr marL="38862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9pPr>
          </a:lstStyle>
          <a:p>
            <a:pPr marL="0" indent="0">
              <a:buFontTx/>
              <a:buNone/>
              <a:defRPr/>
            </a:pPr>
            <a:r>
              <a:rPr lang="sk-SK" dirty="0" err="1" smtClean="0">
                <a:solidFill>
                  <a:srgbClr val="FF0000"/>
                </a:solidFill>
              </a:rPr>
              <a:t>Pathophysiology</a:t>
            </a:r>
            <a:endParaRPr lang="sk-SK" dirty="0" smtClean="0">
              <a:solidFill>
                <a:srgbClr val="FF0000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2000" u="sng" dirty="0" err="1" smtClean="0">
                <a:solidFill>
                  <a:schemeClr val="bg1"/>
                </a:solidFill>
              </a:rPr>
              <a:t>insufficient</a:t>
            </a:r>
            <a:r>
              <a:rPr lang="sk-SK" sz="2000" u="sng" dirty="0" smtClean="0">
                <a:solidFill>
                  <a:schemeClr val="bg1"/>
                </a:solidFill>
              </a:rPr>
              <a:t> </a:t>
            </a:r>
            <a:r>
              <a:rPr lang="sk-SK" sz="2000" u="sng" dirty="0" err="1" smtClean="0">
                <a:solidFill>
                  <a:schemeClr val="bg1"/>
                </a:solidFill>
              </a:rPr>
              <a:t>blood</a:t>
            </a:r>
            <a:r>
              <a:rPr lang="sk-SK" sz="2000" u="sng" dirty="0" smtClean="0">
                <a:solidFill>
                  <a:schemeClr val="bg1"/>
                </a:solidFill>
              </a:rPr>
              <a:t> to </a:t>
            </a:r>
            <a:r>
              <a:rPr lang="sk-SK" sz="2000" u="sng" dirty="0" err="1" smtClean="0">
                <a:solidFill>
                  <a:schemeClr val="bg1"/>
                </a:solidFill>
              </a:rPr>
              <a:t>the</a:t>
            </a:r>
            <a:r>
              <a:rPr lang="sk-SK" sz="2000" u="sng" dirty="0" smtClean="0">
                <a:solidFill>
                  <a:schemeClr val="bg1"/>
                </a:solidFill>
              </a:rPr>
              <a:t> </a:t>
            </a:r>
            <a:r>
              <a:rPr lang="sk-SK" sz="2000" u="sng" dirty="0" err="1" smtClean="0">
                <a:solidFill>
                  <a:schemeClr val="bg1"/>
                </a:solidFill>
              </a:rPr>
              <a:t>lung</a:t>
            </a:r>
            <a:r>
              <a:rPr lang="en-US" sz="2000" u="sng" dirty="0" smtClean="0">
                <a:solidFill>
                  <a:schemeClr val="bg1"/>
                </a:solidFill>
              </a:rPr>
              <a:t>s</a:t>
            </a:r>
            <a:r>
              <a:rPr lang="sk-SK" sz="2000" u="sng" dirty="0" smtClean="0">
                <a:solidFill>
                  <a:schemeClr val="bg1"/>
                </a:solidFill>
              </a:rPr>
              <a:t> -</a:t>
            </a:r>
            <a:r>
              <a:rPr lang="en-US" sz="2000" u="sng" dirty="0" smtClean="0">
                <a:solidFill>
                  <a:schemeClr val="bg1"/>
                </a:solidFill>
              </a:rPr>
              <a:t>&gt; insufficient preload for the LV</a:t>
            </a:r>
          </a:p>
          <a:p>
            <a:pPr marL="0" indent="0">
              <a:buFontTx/>
              <a:buNone/>
              <a:defRPr/>
            </a:pPr>
            <a:r>
              <a:rPr lang="en-US" dirty="0" smtClean="0">
                <a:solidFill>
                  <a:srgbClr val="FF0000"/>
                </a:solidFill>
              </a:rPr>
              <a:t>Signs</a:t>
            </a:r>
            <a:endParaRPr lang="sk-SK" dirty="0" smtClean="0">
              <a:solidFill>
                <a:srgbClr val="FF0000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en-US" sz="2000" dirty="0" smtClean="0">
                <a:solidFill>
                  <a:schemeClr val="bg1"/>
                </a:solidFill>
              </a:rPr>
              <a:t>tachypnea </a:t>
            </a:r>
            <a:endParaRPr lang="sk-SK" sz="2000" dirty="0" smtClean="0">
              <a:solidFill>
                <a:schemeClr val="bg1"/>
              </a:solidFill>
            </a:endParaRPr>
          </a:p>
          <a:p>
            <a:pPr lvl="1">
              <a:buFont typeface="Arial" panose="020B0604020202020204" pitchFamily="34" charset="0"/>
              <a:buChar char="•"/>
              <a:defRPr/>
            </a:pPr>
            <a:r>
              <a:rPr lang="sk-SK" sz="2000" dirty="0" err="1" smtClean="0">
                <a:solidFill>
                  <a:schemeClr val="bg1"/>
                </a:solidFill>
              </a:rPr>
              <a:t>good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lung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compliance</a:t>
            </a:r>
            <a:r>
              <a:rPr lang="sk-SK" sz="2000" dirty="0" smtClean="0">
                <a:solidFill>
                  <a:schemeClr val="bg1"/>
                </a:solidFill>
              </a:rPr>
              <a:t> = „</a:t>
            </a:r>
            <a:r>
              <a:rPr lang="sk-SK" sz="2000" dirty="0" err="1" smtClean="0">
                <a:solidFill>
                  <a:schemeClr val="bg1"/>
                </a:solidFill>
              </a:rPr>
              <a:t>empty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lungs</a:t>
            </a:r>
            <a:r>
              <a:rPr lang="sk-SK" sz="2000" dirty="0" smtClean="0">
                <a:solidFill>
                  <a:schemeClr val="bg1"/>
                </a:solidFill>
              </a:rPr>
              <a:t>“, „</a:t>
            </a:r>
            <a:r>
              <a:rPr lang="sk-SK" sz="2000" dirty="0" err="1" smtClean="0">
                <a:solidFill>
                  <a:schemeClr val="bg1"/>
                </a:solidFill>
              </a:rPr>
              <a:t>black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lungs</a:t>
            </a:r>
            <a:r>
              <a:rPr lang="sk-SK" sz="2000" dirty="0" smtClean="0">
                <a:solidFill>
                  <a:schemeClr val="bg1"/>
                </a:solidFill>
              </a:rPr>
              <a:t>“ on CXR)</a:t>
            </a:r>
          </a:p>
          <a:p>
            <a:pPr lvl="1">
              <a:buFont typeface="Arial" panose="020B0604020202020204" pitchFamily="34" charset="0"/>
              <a:buChar char="•"/>
              <a:defRPr/>
            </a:pPr>
            <a:r>
              <a:rPr lang="sk-SK" sz="2000" dirty="0" smtClean="0">
                <a:solidFill>
                  <a:schemeClr val="bg1"/>
                </a:solidFill>
              </a:rPr>
              <a:t>model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en-US" sz="2000" dirty="0">
                <a:solidFill>
                  <a:schemeClr val="bg1"/>
                </a:solidFill>
              </a:rPr>
              <a:t>~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smtClean="0">
                <a:solidFill>
                  <a:schemeClr val="bg1"/>
                </a:solidFill>
              </a:rPr>
              <a:t>„</a:t>
            </a:r>
            <a:r>
              <a:rPr lang="sk-SK" sz="2000" dirty="0" err="1" smtClean="0">
                <a:solidFill>
                  <a:schemeClr val="bg1"/>
                </a:solidFill>
              </a:rPr>
              <a:t>dry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sponge</a:t>
            </a:r>
            <a:r>
              <a:rPr lang="sk-SK" sz="2000" dirty="0" smtClean="0">
                <a:solidFill>
                  <a:schemeClr val="bg1"/>
                </a:solidFill>
              </a:rPr>
              <a:t>“</a:t>
            </a:r>
            <a:endParaRPr lang="en-US" sz="2000" dirty="0" smtClean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2000" dirty="0" err="1" smtClean="0">
                <a:solidFill>
                  <a:schemeClr val="bg1"/>
                </a:solidFill>
              </a:rPr>
              <a:t>symptoms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of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smtClean="0">
                <a:solidFill>
                  <a:schemeClr val="bg1"/>
                </a:solidFill>
              </a:rPr>
              <a:t>LV </a:t>
            </a:r>
            <a:r>
              <a:rPr lang="sk-SK" sz="2000" dirty="0" err="1" smtClean="0">
                <a:solidFill>
                  <a:schemeClr val="bg1"/>
                </a:solidFill>
              </a:rPr>
              <a:t>forward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failure</a:t>
            </a:r>
            <a:r>
              <a:rPr lang="sk-SK" sz="2000" dirty="0">
                <a:solidFill>
                  <a:schemeClr val="bg1"/>
                </a:solidFill>
              </a:rPr>
              <a:t> (</a:t>
            </a:r>
            <a:r>
              <a:rPr lang="sk-SK" sz="2000" dirty="0" err="1">
                <a:solidFill>
                  <a:schemeClr val="bg1"/>
                </a:solidFill>
              </a:rPr>
              <a:t>inadequate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preload</a:t>
            </a:r>
            <a:r>
              <a:rPr lang="sk-SK" sz="2000" dirty="0">
                <a:solidFill>
                  <a:schemeClr val="bg1"/>
                </a:solidFill>
              </a:rPr>
              <a:t> = </a:t>
            </a:r>
            <a:r>
              <a:rPr lang="sk-SK" sz="2000" dirty="0" err="1">
                <a:solidFill>
                  <a:schemeClr val="bg1"/>
                </a:solidFill>
              </a:rPr>
              <a:t>inadequate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cardiac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output</a:t>
            </a:r>
            <a:r>
              <a:rPr lang="sk-SK" sz="2000" dirty="0">
                <a:solidFill>
                  <a:schemeClr val="bg1"/>
                </a:solidFill>
              </a:rPr>
              <a:t>)</a:t>
            </a:r>
            <a:endParaRPr lang="en-US" sz="20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endParaRPr lang="sk-SK" sz="2000" dirty="0" smtClean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endParaRPr lang="en-US" sz="2000" dirty="0" smtClean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endParaRPr lang="sk-SK" sz="2000" dirty="0">
              <a:solidFill>
                <a:schemeClr val="bg1"/>
              </a:solidFill>
            </a:endParaRPr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1759490"/>
            <a:ext cx="8229600" cy="4525963"/>
          </a:xfrm>
        </p:spPr>
        <p:txBody>
          <a:bodyPr/>
          <a:lstStyle/>
          <a:p>
            <a:endParaRPr lang="sk-SK"/>
          </a:p>
        </p:txBody>
      </p:sp>
      <p:sp>
        <p:nvSpPr>
          <p:cNvPr id="5" name="Rectangle 4"/>
          <p:cNvSpPr/>
          <p:nvPr/>
        </p:nvSpPr>
        <p:spPr>
          <a:xfrm>
            <a:off x="503040" y="6302360"/>
            <a:ext cx="8317432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>
                <a:solidFill>
                  <a:schemeClr val="bg1"/>
                </a:solidFill>
              </a:rPr>
              <a:t>d</a:t>
            </a:r>
            <a:r>
              <a:rPr lang="sk-SK" dirty="0" err="1" smtClean="0">
                <a:solidFill>
                  <a:schemeClr val="bg1"/>
                </a:solidFill>
              </a:rPr>
              <a:t>ecreased</a:t>
            </a:r>
            <a:r>
              <a:rPr lang="sk-SK" dirty="0" smtClean="0">
                <a:solidFill>
                  <a:schemeClr val="bg1"/>
                </a:solidFill>
              </a:rPr>
              <a:t> </a:t>
            </a:r>
            <a:r>
              <a:rPr lang="sk-SK" dirty="0" err="1">
                <a:solidFill>
                  <a:schemeClr val="bg1"/>
                </a:solidFill>
              </a:rPr>
              <a:t>pulmonary</a:t>
            </a:r>
            <a:r>
              <a:rPr lang="sk-SK" dirty="0">
                <a:solidFill>
                  <a:schemeClr val="bg1"/>
                </a:solidFill>
              </a:rPr>
              <a:t> </a:t>
            </a:r>
            <a:r>
              <a:rPr lang="sk-SK" dirty="0" err="1" smtClean="0">
                <a:solidFill>
                  <a:schemeClr val="bg1"/>
                </a:solidFill>
              </a:rPr>
              <a:t>perfusion</a:t>
            </a:r>
            <a:r>
              <a:rPr lang="sk-SK" dirty="0">
                <a:solidFill>
                  <a:schemeClr val="bg1"/>
                </a:solidFill>
              </a:rPr>
              <a:t>:</a:t>
            </a:r>
            <a:r>
              <a:rPr lang="en-US" dirty="0" smtClean="0">
                <a:solidFill>
                  <a:schemeClr val="bg1"/>
                </a:solidFill>
              </a:rPr>
              <a:t> </a:t>
            </a:r>
            <a:r>
              <a:rPr lang="sk-SK" dirty="0" err="1" smtClean="0">
                <a:solidFill>
                  <a:schemeClr val="bg1"/>
                </a:solidFill>
              </a:rPr>
              <a:t>lungs</a:t>
            </a:r>
            <a:r>
              <a:rPr lang="sk-SK" dirty="0" smtClean="0">
                <a:solidFill>
                  <a:schemeClr val="bg1"/>
                </a:solidFill>
              </a:rPr>
              <a:t> </a:t>
            </a:r>
            <a:r>
              <a:rPr lang="sk-SK" dirty="0" err="1" smtClean="0">
                <a:solidFill>
                  <a:schemeClr val="bg1"/>
                </a:solidFill>
              </a:rPr>
              <a:t>with</a:t>
            </a:r>
            <a:r>
              <a:rPr lang="sk-SK" dirty="0" smtClean="0">
                <a:solidFill>
                  <a:schemeClr val="bg1"/>
                </a:solidFill>
              </a:rPr>
              <a:t> </a:t>
            </a:r>
            <a:r>
              <a:rPr lang="sk-SK" dirty="0" err="1" smtClean="0">
                <a:solidFill>
                  <a:schemeClr val="bg1"/>
                </a:solidFill>
              </a:rPr>
              <a:t>good</a:t>
            </a:r>
            <a:r>
              <a:rPr lang="sk-SK" dirty="0" smtClean="0">
                <a:solidFill>
                  <a:schemeClr val="bg1"/>
                </a:solidFill>
              </a:rPr>
              <a:t> </a:t>
            </a:r>
            <a:r>
              <a:rPr lang="sk-SK" dirty="0" err="1" smtClean="0">
                <a:solidFill>
                  <a:schemeClr val="bg1"/>
                </a:solidFill>
              </a:rPr>
              <a:t>compliance</a:t>
            </a:r>
            <a:r>
              <a:rPr lang="sk-SK" dirty="0" smtClean="0">
                <a:solidFill>
                  <a:schemeClr val="bg1"/>
                </a:solidFill>
              </a:rPr>
              <a:t> (DKC, NUSCH)</a:t>
            </a:r>
            <a:r>
              <a:rPr lang="en-US" dirty="0" smtClean="0">
                <a:solidFill>
                  <a:schemeClr val="bg1"/>
                </a:solidFill>
              </a:rPr>
              <a:t> </a:t>
            </a:r>
            <a:endParaRPr lang="sk-SK" dirty="0">
              <a:solidFill>
                <a:schemeClr val="bg1"/>
              </a:solidFill>
            </a:endParaRPr>
          </a:p>
        </p:txBody>
      </p:sp>
      <p:pic>
        <p:nvPicPr>
          <p:cNvPr id="6" name="Picture 5" descr="AnnPediatrCard_2013_6_1_83_107243_f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5616" y="30460"/>
            <a:ext cx="6912768" cy="62577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8802344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Nadpis 1"/>
          <p:cNvSpPr>
            <a:spLocks noGrp="1" noChangeArrowheads="1"/>
          </p:cNvSpPr>
          <p:nvPr>
            <p:ph type="title"/>
          </p:nvPr>
        </p:nvSpPr>
        <p:spPr>
          <a:xfrm>
            <a:off x="1835150" y="588963"/>
            <a:ext cx="6707188" cy="563562"/>
          </a:xfrm>
        </p:spPr>
        <p:txBody>
          <a:bodyPr/>
          <a:lstStyle/>
          <a:p>
            <a:r>
              <a:rPr lang="en-US" altLang="sk-SK" dirty="0" smtClean="0">
                <a:solidFill>
                  <a:srgbClr val="FFFF00"/>
                </a:solidFill>
              </a:rPr>
              <a:t>Backward </a:t>
            </a:r>
            <a:r>
              <a:rPr lang="sk-SK" altLang="sk-SK" dirty="0" smtClean="0">
                <a:solidFill>
                  <a:srgbClr val="FFFF00"/>
                </a:solidFill>
              </a:rPr>
              <a:t>L</a:t>
            </a:r>
            <a:r>
              <a:rPr lang="en-US" altLang="sk-SK" dirty="0" smtClean="0">
                <a:solidFill>
                  <a:srgbClr val="FFFF00"/>
                </a:solidFill>
              </a:rPr>
              <a:t>V failure</a:t>
            </a:r>
            <a:endParaRPr lang="sk-SK" altLang="sk-SK" dirty="0" smtClean="0">
              <a:solidFill>
                <a:srgbClr val="FFFF00"/>
              </a:solidFill>
            </a:endParaRPr>
          </a:p>
        </p:txBody>
      </p:sp>
      <p:sp>
        <p:nvSpPr>
          <p:cNvPr id="3" name="Zástupný objekt pre obsah 2"/>
          <p:cNvSpPr>
            <a:spLocks noGrp="1"/>
          </p:cNvSpPr>
          <p:nvPr>
            <p:ph idx="1"/>
          </p:nvPr>
        </p:nvSpPr>
        <p:spPr>
          <a:xfrm>
            <a:off x="1766888" y="1557338"/>
            <a:ext cx="7164387" cy="4692650"/>
          </a:xfrm>
        </p:spPr>
        <p:txBody>
          <a:bodyPr/>
          <a:lstStyle/>
          <a:p>
            <a:pPr marL="0" indent="0">
              <a:buFontTx/>
              <a:buNone/>
              <a:defRPr/>
            </a:pPr>
            <a:r>
              <a:rPr lang="sk-SK" dirty="0" err="1" smtClean="0">
                <a:solidFill>
                  <a:srgbClr val="FF0000"/>
                </a:solidFill>
              </a:rPr>
              <a:t>Pathophysiology</a:t>
            </a:r>
            <a:endParaRPr lang="sk-SK" dirty="0">
              <a:solidFill>
                <a:srgbClr val="FF0000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en-US" sz="2000" u="sng" dirty="0" err="1" smtClean="0">
                <a:solidFill>
                  <a:schemeClr val="bg1"/>
                </a:solidFill>
              </a:rPr>
              <a:t>venostasis</a:t>
            </a:r>
            <a:r>
              <a:rPr lang="en-US" sz="2000" u="sng" dirty="0" smtClean="0">
                <a:solidFill>
                  <a:schemeClr val="bg1"/>
                </a:solidFill>
              </a:rPr>
              <a:t>, </a:t>
            </a:r>
            <a:r>
              <a:rPr lang="en-US" sz="2000" u="sng" dirty="0" err="1" smtClean="0">
                <a:solidFill>
                  <a:schemeClr val="bg1"/>
                </a:solidFill>
              </a:rPr>
              <a:t>lymphostasis</a:t>
            </a:r>
            <a:endParaRPr lang="en-US" sz="2000" u="sng" dirty="0" smtClean="0">
              <a:solidFill>
                <a:schemeClr val="bg1"/>
              </a:solidFill>
            </a:endParaRPr>
          </a:p>
          <a:p>
            <a:pPr marL="0" indent="0">
              <a:buNone/>
              <a:defRPr/>
            </a:pPr>
            <a:r>
              <a:rPr lang="en-US" dirty="0" smtClean="0">
                <a:solidFill>
                  <a:srgbClr val="FF0000"/>
                </a:solidFill>
              </a:rPr>
              <a:t>Signs</a:t>
            </a:r>
            <a:endParaRPr lang="sk-SK" dirty="0">
              <a:solidFill>
                <a:srgbClr val="FF0000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2000" dirty="0" err="1">
                <a:solidFill>
                  <a:schemeClr val="bg1"/>
                </a:solidFill>
              </a:rPr>
              <a:t>dyspnea</a:t>
            </a:r>
            <a:r>
              <a:rPr lang="sk-SK" sz="2000" dirty="0">
                <a:solidFill>
                  <a:schemeClr val="bg1"/>
                </a:solidFill>
              </a:rPr>
              <a:t>, </a:t>
            </a:r>
            <a:r>
              <a:rPr lang="sk-SK" sz="2000" dirty="0" err="1">
                <a:solidFill>
                  <a:schemeClr val="bg1"/>
                </a:solidFill>
              </a:rPr>
              <a:t>cough</a:t>
            </a:r>
            <a:r>
              <a:rPr lang="en-US" sz="2000" dirty="0">
                <a:solidFill>
                  <a:schemeClr val="bg1"/>
                </a:solidFill>
              </a:rPr>
              <a:t> -&gt; </a:t>
            </a:r>
            <a:r>
              <a:rPr lang="en-US" sz="2000" dirty="0">
                <a:solidFill>
                  <a:srgbClr val="FF0000"/>
                </a:solidFill>
              </a:rPr>
              <a:t>pulmonary edema </a:t>
            </a:r>
            <a:endParaRPr lang="sk-SK" sz="2000" dirty="0" smtClean="0">
              <a:solidFill>
                <a:srgbClr val="FF0000"/>
              </a:solidFill>
            </a:endParaRPr>
          </a:p>
          <a:p>
            <a:pPr lvl="1">
              <a:buFont typeface="Arial" panose="020B0604020202020204" pitchFamily="34" charset="0"/>
              <a:buChar char="•"/>
              <a:defRPr/>
            </a:pPr>
            <a:r>
              <a:rPr lang="sk-SK" sz="2000" dirty="0" err="1" smtClean="0">
                <a:solidFill>
                  <a:schemeClr val="bg1"/>
                </a:solidFill>
              </a:rPr>
              <a:t>bad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lung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compliance</a:t>
            </a:r>
            <a:r>
              <a:rPr lang="sk-SK" sz="2000" dirty="0">
                <a:solidFill>
                  <a:schemeClr val="bg1"/>
                </a:solidFill>
              </a:rPr>
              <a:t> = </a:t>
            </a:r>
            <a:r>
              <a:rPr lang="sk-SK" sz="2000" dirty="0" smtClean="0">
                <a:solidFill>
                  <a:schemeClr val="bg1"/>
                </a:solidFill>
              </a:rPr>
              <a:t>„</a:t>
            </a:r>
            <a:r>
              <a:rPr lang="sk-SK" sz="2000" dirty="0" err="1" smtClean="0">
                <a:solidFill>
                  <a:schemeClr val="bg1"/>
                </a:solidFill>
              </a:rPr>
              <a:t>full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lungs</a:t>
            </a:r>
            <a:r>
              <a:rPr lang="sk-SK" sz="2000" dirty="0">
                <a:solidFill>
                  <a:schemeClr val="bg1"/>
                </a:solidFill>
              </a:rPr>
              <a:t>“, </a:t>
            </a:r>
            <a:r>
              <a:rPr lang="sk-SK" sz="2000" dirty="0" smtClean="0">
                <a:solidFill>
                  <a:schemeClr val="bg1"/>
                </a:solidFill>
              </a:rPr>
              <a:t>„</a:t>
            </a:r>
            <a:r>
              <a:rPr lang="sk-SK" sz="2000" dirty="0" err="1" smtClean="0">
                <a:solidFill>
                  <a:schemeClr val="bg1"/>
                </a:solidFill>
              </a:rPr>
              <a:t>white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lungs</a:t>
            </a:r>
            <a:r>
              <a:rPr lang="sk-SK" sz="2000" dirty="0">
                <a:solidFill>
                  <a:schemeClr val="bg1"/>
                </a:solidFill>
              </a:rPr>
              <a:t>“ on CXR)</a:t>
            </a:r>
          </a:p>
          <a:p>
            <a:pPr lvl="1">
              <a:buFont typeface="Arial" panose="020B0604020202020204" pitchFamily="34" charset="0"/>
              <a:buChar char="•"/>
              <a:defRPr/>
            </a:pPr>
            <a:r>
              <a:rPr lang="sk-SK" sz="2000" dirty="0">
                <a:solidFill>
                  <a:schemeClr val="bg1"/>
                </a:solidFill>
              </a:rPr>
              <a:t>model </a:t>
            </a:r>
            <a:r>
              <a:rPr lang="en-US" sz="2000" dirty="0">
                <a:solidFill>
                  <a:schemeClr val="bg1"/>
                </a:solidFill>
              </a:rPr>
              <a:t>~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smtClean="0">
                <a:solidFill>
                  <a:schemeClr val="bg1"/>
                </a:solidFill>
              </a:rPr>
              <a:t>„</a:t>
            </a:r>
            <a:r>
              <a:rPr lang="sk-SK" sz="2000" dirty="0" err="1" smtClean="0">
                <a:solidFill>
                  <a:schemeClr val="bg1"/>
                </a:solidFill>
              </a:rPr>
              <a:t>wet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sponge</a:t>
            </a:r>
            <a:r>
              <a:rPr lang="sk-SK" sz="2000" dirty="0">
                <a:solidFill>
                  <a:schemeClr val="bg1"/>
                </a:solidFill>
              </a:rPr>
              <a:t>“</a:t>
            </a:r>
            <a:endParaRPr lang="en-US" sz="2000" dirty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endParaRPr lang="sk-SK" sz="2000" dirty="0" smtClean="0">
              <a:solidFill>
                <a:schemeClr val="bg1"/>
              </a:solidFill>
            </a:endParaRPr>
          </a:p>
          <a:p>
            <a:pPr marL="0" indent="0">
              <a:buNone/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endParaRPr lang="en-US" sz="2000" dirty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endParaRPr lang="sk-SK" sz="20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404156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sk-SK" dirty="0"/>
          </a:p>
        </p:txBody>
      </p:sp>
      <p:pic>
        <p:nvPicPr>
          <p:cNvPr id="4" name="Picture 2" descr="F:\RTG\Kocifajova edem pluc a.tif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038401" y="-6449"/>
            <a:ext cx="6069263" cy="6858000"/>
          </a:xfrm>
          <a:prstGeom prst="rect">
            <a:avLst/>
          </a:prstGeom>
          <a:noFill/>
        </p:spPr>
      </p:pic>
      <p:sp>
        <p:nvSpPr>
          <p:cNvPr id="5" name="Rectangle 4"/>
          <p:cNvSpPr/>
          <p:nvPr/>
        </p:nvSpPr>
        <p:spPr>
          <a:xfrm>
            <a:off x="7092806" y="6093296"/>
            <a:ext cx="2031325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bg1"/>
                </a:solidFill>
              </a:rPr>
              <a:t>pulmonary </a:t>
            </a:r>
            <a:r>
              <a:rPr lang="en-US" dirty="0" smtClean="0">
                <a:solidFill>
                  <a:schemeClr val="bg1"/>
                </a:solidFill>
              </a:rPr>
              <a:t>edema</a:t>
            </a:r>
            <a:endParaRPr lang="sk-SK" dirty="0" smtClean="0">
              <a:solidFill>
                <a:schemeClr val="bg1"/>
              </a:solidFill>
            </a:endParaRPr>
          </a:p>
          <a:p>
            <a:r>
              <a:rPr lang="sk-SK" dirty="0" smtClean="0">
                <a:solidFill>
                  <a:schemeClr val="bg1"/>
                </a:solidFill>
              </a:rPr>
              <a:t>(DKC, NUSCH)</a:t>
            </a:r>
            <a:r>
              <a:rPr lang="en-US" dirty="0" smtClean="0">
                <a:solidFill>
                  <a:schemeClr val="bg1"/>
                </a:solidFill>
              </a:rPr>
              <a:t> </a:t>
            </a:r>
            <a:endParaRPr lang="sk-SK" dirty="0">
              <a:solidFill>
                <a:schemeClr val="bg1"/>
              </a:solidFill>
            </a:endParaRPr>
          </a:p>
        </p:txBody>
      </p:sp>
      <p:cxnSp>
        <p:nvCxnSpPr>
          <p:cNvPr id="7" name="Straight Arrow Connector 6"/>
          <p:cNvCxnSpPr/>
          <p:nvPr/>
        </p:nvCxnSpPr>
        <p:spPr>
          <a:xfrm flipV="1">
            <a:off x="251520" y="3807321"/>
            <a:ext cx="1008112" cy="288032"/>
          </a:xfrm>
          <a:prstGeom prst="straightConnector1">
            <a:avLst/>
          </a:prstGeom>
          <a:ln w="22225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" name="Straight Arrow Connector 7"/>
          <p:cNvCxnSpPr/>
          <p:nvPr/>
        </p:nvCxnSpPr>
        <p:spPr>
          <a:xfrm flipV="1">
            <a:off x="251520" y="5805264"/>
            <a:ext cx="1008112" cy="288032"/>
          </a:xfrm>
          <a:prstGeom prst="straightConnector1">
            <a:avLst/>
          </a:prstGeom>
          <a:ln w="22225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3092559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Rectangle 5"/>
          <p:cNvSpPr/>
          <p:nvPr/>
        </p:nvSpPr>
        <p:spPr>
          <a:xfrm>
            <a:off x="2483767" y="6138217"/>
            <a:ext cx="6640363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k-SK" dirty="0" err="1" smtClean="0">
                <a:solidFill>
                  <a:schemeClr val="bg1"/>
                </a:solidFill>
              </a:rPr>
              <a:t>dyspnea</a:t>
            </a:r>
            <a:r>
              <a:rPr lang="sk-SK" dirty="0" smtClean="0">
                <a:solidFill>
                  <a:schemeClr val="bg1"/>
                </a:solidFill>
              </a:rPr>
              <a:t> (DKC, NUSCH)</a:t>
            </a:r>
            <a:r>
              <a:rPr lang="en-US" dirty="0" smtClean="0">
                <a:solidFill>
                  <a:schemeClr val="bg1"/>
                </a:solidFill>
              </a:rPr>
              <a:t> </a:t>
            </a:r>
            <a:endParaRPr lang="sk-SK" dirty="0">
              <a:solidFill>
                <a:schemeClr val="bg1"/>
              </a:solidFill>
            </a:endParaRPr>
          </a:p>
        </p:txBody>
      </p:sp>
      <p:pic>
        <p:nvPicPr>
          <p:cNvPr id="4" name="dyspnoe.mp4">
            <a:hlinkClick r:id="" action="ppaction://media"/>
          </p:cNvPr>
          <p:cNvPicPr>
            <a:picLocks noGrp="1" noChangeAspect="1"/>
          </p:cNvPicPr>
          <p:nvPr>
            <p:ph idx="1"/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-1260648" y="147784"/>
            <a:ext cx="12025336" cy="6764846"/>
          </a:xfrm>
        </p:spPr>
      </p:pic>
    </p:spTree>
    <p:extLst>
      <p:ext uri="{BB962C8B-B14F-4D97-AF65-F5344CB8AC3E}">
        <p14:creationId xmlns:p14="http://schemas.microsoft.com/office/powerpoint/2010/main" val="82682181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Nadpis 1"/>
          <p:cNvSpPr txBox="1">
            <a:spLocks noChangeArrowheads="1"/>
          </p:cNvSpPr>
          <p:nvPr/>
        </p:nvSpPr>
        <p:spPr bwMode="auto">
          <a:xfrm>
            <a:off x="1835150" y="588963"/>
            <a:ext cx="6707188" cy="5635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r>
              <a:rPr lang="en-US" altLang="sk-SK" dirty="0" smtClean="0">
                <a:solidFill>
                  <a:srgbClr val="FFFF00"/>
                </a:solidFill>
              </a:rPr>
              <a:t>Forward </a:t>
            </a:r>
            <a:r>
              <a:rPr lang="sk-SK" altLang="sk-SK" dirty="0" smtClean="0">
                <a:solidFill>
                  <a:srgbClr val="FFFF00"/>
                </a:solidFill>
              </a:rPr>
              <a:t>L</a:t>
            </a:r>
            <a:r>
              <a:rPr lang="en-US" altLang="sk-SK" dirty="0" smtClean="0">
                <a:solidFill>
                  <a:srgbClr val="FFFF00"/>
                </a:solidFill>
              </a:rPr>
              <a:t>V failure</a:t>
            </a:r>
            <a:endParaRPr lang="sk-SK" altLang="sk-SK" dirty="0" smtClean="0">
              <a:solidFill>
                <a:srgbClr val="FFFF00"/>
              </a:solidFill>
            </a:endParaRPr>
          </a:p>
        </p:txBody>
      </p:sp>
      <p:sp>
        <p:nvSpPr>
          <p:cNvPr id="7" name="Zástupný objekt pre obsah 2"/>
          <p:cNvSpPr txBox="1">
            <a:spLocks/>
          </p:cNvSpPr>
          <p:nvPr/>
        </p:nvSpPr>
        <p:spPr bwMode="auto">
          <a:xfrm>
            <a:off x="1691679" y="1196752"/>
            <a:ext cx="7164387" cy="4692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  <a:cs typeface="+mn-cs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  <a:cs typeface="+mn-cs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  <a:cs typeface="+mn-cs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5pPr>
            <a:lvl6pPr marL="25146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6pPr>
            <a:lvl7pPr marL="29718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7pPr>
            <a:lvl8pPr marL="34290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8pPr>
            <a:lvl9pPr marL="38862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9pPr>
          </a:lstStyle>
          <a:p>
            <a:pPr marL="0" indent="0">
              <a:buFontTx/>
              <a:buNone/>
              <a:defRPr/>
            </a:pPr>
            <a:r>
              <a:rPr lang="sk-SK" dirty="0" err="1" smtClean="0">
                <a:solidFill>
                  <a:srgbClr val="FF0000"/>
                </a:solidFill>
              </a:rPr>
              <a:t>Pathophysiology</a:t>
            </a:r>
            <a:endParaRPr lang="sk-SK" dirty="0" smtClean="0">
              <a:solidFill>
                <a:srgbClr val="FF0000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2000" u="sng" dirty="0" err="1" smtClean="0">
                <a:solidFill>
                  <a:schemeClr val="bg1"/>
                </a:solidFill>
              </a:rPr>
              <a:t>insufficient</a:t>
            </a:r>
            <a:r>
              <a:rPr lang="sk-SK" sz="2000" u="sng" dirty="0" smtClean="0">
                <a:solidFill>
                  <a:schemeClr val="bg1"/>
                </a:solidFill>
              </a:rPr>
              <a:t> </a:t>
            </a:r>
            <a:r>
              <a:rPr lang="sk-SK" sz="2000" u="sng" dirty="0" err="1" smtClean="0">
                <a:solidFill>
                  <a:schemeClr val="bg1"/>
                </a:solidFill>
              </a:rPr>
              <a:t>blood</a:t>
            </a:r>
            <a:r>
              <a:rPr lang="sk-SK" sz="2000" u="sng" dirty="0" smtClean="0">
                <a:solidFill>
                  <a:schemeClr val="bg1"/>
                </a:solidFill>
              </a:rPr>
              <a:t> </a:t>
            </a:r>
            <a:r>
              <a:rPr lang="sk-SK" sz="2000" u="sng" dirty="0" err="1" smtClean="0">
                <a:solidFill>
                  <a:schemeClr val="bg1"/>
                </a:solidFill>
              </a:rPr>
              <a:t>flow</a:t>
            </a:r>
            <a:r>
              <a:rPr lang="sk-SK" sz="2000" u="sng" dirty="0" smtClean="0">
                <a:solidFill>
                  <a:schemeClr val="bg1"/>
                </a:solidFill>
              </a:rPr>
              <a:t> to </a:t>
            </a:r>
            <a:r>
              <a:rPr lang="sk-SK" sz="2000" u="sng" dirty="0" err="1" smtClean="0">
                <a:solidFill>
                  <a:schemeClr val="bg1"/>
                </a:solidFill>
              </a:rPr>
              <a:t>the</a:t>
            </a:r>
            <a:r>
              <a:rPr lang="sk-SK" sz="2000" u="sng" dirty="0" smtClean="0">
                <a:solidFill>
                  <a:schemeClr val="bg1"/>
                </a:solidFill>
              </a:rPr>
              <a:t> </a:t>
            </a:r>
            <a:r>
              <a:rPr lang="sk-SK" sz="2000" u="sng" dirty="0" err="1" smtClean="0">
                <a:solidFill>
                  <a:schemeClr val="bg1"/>
                </a:solidFill>
              </a:rPr>
              <a:t>periferal</a:t>
            </a:r>
            <a:r>
              <a:rPr lang="sk-SK" sz="2000" u="sng" dirty="0" smtClean="0">
                <a:solidFill>
                  <a:schemeClr val="bg1"/>
                </a:solidFill>
              </a:rPr>
              <a:t> </a:t>
            </a:r>
            <a:r>
              <a:rPr lang="sk-SK" sz="2000" u="sng" dirty="0" err="1" smtClean="0">
                <a:solidFill>
                  <a:schemeClr val="bg1"/>
                </a:solidFill>
              </a:rPr>
              <a:t>organs</a:t>
            </a:r>
            <a:endParaRPr lang="en-US" sz="2000" u="sng" dirty="0" smtClean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r>
              <a:rPr lang="en-US" dirty="0" smtClean="0">
                <a:solidFill>
                  <a:srgbClr val="FF0000"/>
                </a:solidFill>
              </a:rPr>
              <a:t>Signs</a:t>
            </a:r>
            <a:r>
              <a:rPr lang="sk-SK" dirty="0" smtClean="0">
                <a:solidFill>
                  <a:srgbClr val="FF0000"/>
                </a:solidFill>
              </a:rPr>
              <a:t> </a:t>
            </a:r>
            <a:r>
              <a:rPr lang="en-US" dirty="0" smtClean="0">
                <a:solidFill>
                  <a:srgbClr val="FF0000"/>
                </a:solidFill>
              </a:rPr>
              <a:t>&lt;</a:t>
            </a:r>
            <a:r>
              <a:rPr lang="sk-SK" dirty="0" smtClean="0">
                <a:solidFill>
                  <a:srgbClr val="FF0000"/>
                </a:solidFill>
              </a:rPr>
              <a:t>-</a:t>
            </a:r>
            <a:r>
              <a:rPr lang="en-US" dirty="0" smtClean="0">
                <a:solidFill>
                  <a:srgbClr val="FF0000"/>
                </a:solidFill>
              </a:rPr>
              <a:t>&gt; degree of vasoconstriction</a:t>
            </a:r>
          </a:p>
          <a:p>
            <a:pPr marL="0" indent="0">
              <a:buFontTx/>
              <a:buNone/>
              <a:defRPr/>
            </a:pPr>
            <a:endParaRPr lang="en-US" dirty="0">
              <a:solidFill>
                <a:srgbClr val="FF0000"/>
              </a:solidFill>
            </a:endParaRPr>
          </a:p>
          <a:p>
            <a:pPr marL="0" indent="0">
              <a:buFontTx/>
              <a:buNone/>
              <a:defRPr/>
            </a:pPr>
            <a:endParaRPr lang="sk-SK" dirty="0" smtClean="0">
              <a:solidFill>
                <a:srgbClr val="FF0000"/>
              </a:solidFill>
            </a:endParaRPr>
          </a:p>
          <a:p>
            <a:pPr marL="0" indent="0">
              <a:buFontTx/>
              <a:buNone/>
              <a:defRPr/>
            </a:pPr>
            <a:endParaRPr lang="sk-SK" sz="2000" dirty="0" smtClean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endParaRPr lang="en-US" sz="2000" dirty="0" smtClean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endParaRPr lang="sk-SK" sz="2000" dirty="0">
              <a:solidFill>
                <a:schemeClr val="bg1"/>
              </a:solidFill>
            </a:endParaRPr>
          </a:p>
        </p:txBody>
      </p:sp>
      <p:sp>
        <p:nvSpPr>
          <p:cNvPr id="4" name="Zástupný objekt pre obsah 2"/>
          <p:cNvSpPr txBox="1">
            <a:spLocks/>
          </p:cNvSpPr>
          <p:nvPr/>
        </p:nvSpPr>
        <p:spPr bwMode="auto">
          <a:xfrm>
            <a:off x="2267743" y="2721050"/>
            <a:ext cx="3006129" cy="316835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  <a:cs typeface="+mn-cs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  <a:cs typeface="+mn-cs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  <a:cs typeface="+mn-cs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5pPr>
            <a:lvl6pPr marL="25146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6pPr>
            <a:lvl7pPr marL="29718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7pPr>
            <a:lvl8pPr marL="34290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8pPr>
            <a:lvl9pPr marL="38862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9pPr>
          </a:lstStyle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skin</a:t>
            </a: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muscle</a:t>
            </a: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kidney</a:t>
            </a: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gastrointestinal tract</a:t>
            </a: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liver</a:t>
            </a: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coronary arteries</a:t>
            </a: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cerebral arteries</a:t>
            </a:r>
          </a:p>
          <a:p>
            <a:pPr marL="0" indent="0">
              <a:buNone/>
              <a:defRPr/>
            </a:pPr>
            <a:endParaRPr lang="en-US" sz="2000" dirty="0" smtClean="0">
              <a:solidFill>
                <a:schemeClr val="bg1"/>
              </a:solidFill>
            </a:endParaRPr>
          </a:p>
        </p:txBody>
      </p:sp>
      <p:pic>
        <p:nvPicPr>
          <p:cNvPr id="1028" name="Picture 4" descr="C:\Users\Scorpoo\Desktop\hose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64288" y="2698786"/>
            <a:ext cx="1618753" cy="8093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4" descr="C:\Users\Scorpoo\Desktop\hose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64288" y="3538234"/>
            <a:ext cx="1618753" cy="8093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4" descr="C:\Users\Scorpoo\Desktop\hose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64288" y="4364381"/>
            <a:ext cx="1618753" cy="8093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1" name="Picture 4" descr="C:\Users\Scorpoo\Desktop\hose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76800" y="5209486"/>
            <a:ext cx="1618753" cy="8093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9" name="Picture 5" descr="C:\Users\Scorpoo\Desktop\water pump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45267" y="3618555"/>
            <a:ext cx="1700213" cy="14287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0" name="Picture 2" descr="C:\Users\Scorpoo\Desktop\LV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7521" y="2721366"/>
            <a:ext cx="1876847" cy="325249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138299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Nadpis 1"/>
          <p:cNvSpPr txBox="1">
            <a:spLocks noChangeArrowheads="1"/>
          </p:cNvSpPr>
          <p:nvPr/>
        </p:nvSpPr>
        <p:spPr bwMode="auto">
          <a:xfrm>
            <a:off x="1835150" y="588963"/>
            <a:ext cx="6707188" cy="5635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r>
              <a:rPr lang="en-US" altLang="sk-SK" dirty="0" smtClean="0">
                <a:solidFill>
                  <a:srgbClr val="FFFF00"/>
                </a:solidFill>
              </a:rPr>
              <a:t>Forward </a:t>
            </a:r>
            <a:r>
              <a:rPr lang="sk-SK" altLang="sk-SK" dirty="0" smtClean="0">
                <a:solidFill>
                  <a:srgbClr val="FFFF00"/>
                </a:solidFill>
              </a:rPr>
              <a:t>L</a:t>
            </a:r>
            <a:r>
              <a:rPr lang="en-US" altLang="sk-SK" dirty="0" smtClean="0">
                <a:solidFill>
                  <a:srgbClr val="FFFF00"/>
                </a:solidFill>
              </a:rPr>
              <a:t>V failure</a:t>
            </a:r>
            <a:endParaRPr lang="sk-SK" altLang="sk-SK" dirty="0" smtClean="0">
              <a:solidFill>
                <a:srgbClr val="FFFF00"/>
              </a:solidFill>
            </a:endParaRPr>
          </a:p>
        </p:txBody>
      </p:sp>
      <p:sp>
        <p:nvSpPr>
          <p:cNvPr id="7" name="Zástupný objekt pre obsah 2"/>
          <p:cNvSpPr txBox="1">
            <a:spLocks/>
          </p:cNvSpPr>
          <p:nvPr/>
        </p:nvSpPr>
        <p:spPr bwMode="auto">
          <a:xfrm>
            <a:off x="1691679" y="1196752"/>
            <a:ext cx="7164387" cy="4692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  <a:cs typeface="+mn-cs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  <a:cs typeface="+mn-cs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  <a:cs typeface="+mn-cs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5pPr>
            <a:lvl6pPr marL="25146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6pPr>
            <a:lvl7pPr marL="29718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7pPr>
            <a:lvl8pPr marL="34290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8pPr>
            <a:lvl9pPr marL="38862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9pPr>
          </a:lstStyle>
          <a:p>
            <a:pPr marL="0" indent="0">
              <a:buFontTx/>
              <a:buNone/>
              <a:defRPr/>
            </a:pPr>
            <a:r>
              <a:rPr lang="sk-SK" dirty="0" err="1" smtClean="0">
                <a:solidFill>
                  <a:srgbClr val="FF0000"/>
                </a:solidFill>
              </a:rPr>
              <a:t>Pathophysiology</a:t>
            </a:r>
            <a:endParaRPr lang="sk-SK" dirty="0" smtClean="0">
              <a:solidFill>
                <a:srgbClr val="FF0000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2000" u="sng" dirty="0" err="1" smtClean="0">
                <a:solidFill>
                  <a:schemeClr val="bg1"/>
                </a:solidFill>
              </a:rPr>
              <a:t>insufficient</a:t>
            </a:r>
            <a:r>
              <a:rPr lang="sk-SK" sz="2000" u="sng" dirty="0" smtClean="0">
                <a:solidFill>
                  <a:schemeClr val="bg1"/>
                </a:solidFill>
              </a:rPr>
              <a:t> </a:t>
            </a:r>
            <a:r>
              <a:rPr lang="sk-SK" sz="2000" u="sng" dirty="0" err="1" smtClean="0">
                <a:solidFill>
                  <a:schemeClr val="bg1"/>
                </a:solidFill>
              </a:rPr>
              <a:t>blood</a:t>
            </a:r>
            <a:r>
              <a:rPr lang="sk-SK" sz="2000" u="sng" dirty="0" smtClean="0">
                <a:solidFill>
                  <a:schemeClr val="bg1"/>
                </a:solidFill>
              </a:rPr>
              <a:t> </a:t>
            </a:r>
            <a:r>
              <a:rPr lang="sk-SK" sz="2000" u="sng" dirty="0" err="1" smtClean="0">
                <a:solidFill>
                  <a:schemeClr val="bg1"/>
                </a:solidFill>
              </a:rPr>
              <a:t>flow</a:t>
            </a:r>
            <a:r>
              <a:rPr lang="sk-SK" sz="2000" u="sng" dirty="0" smtClean="0">
                <a:solidFill>
                  <a:schemeClr val="bg1"/>
                </a:solidFill>
              </a:rPr>
              <a:t> to </a:t>
            </a:r>
            <a:r>
              <a:rPr lang="sk-SK" sz="2000" u="sng" dirty="0" err="1" smtClean="0">
                <a:solidFill>
                  <a:schemeClr val="bg1"/>
                </a:solidFill>
              </a:rPr>
              <a:t>the</a:t>
            </a:r>
            <a:r>
              <a:rPr lang="sk-SK" sz="2000" u="sng" dirty="0" smtClean="0">
                <a:solidFill>
                  <a:schemeClr val="bg1"/>
                </a:solidFill>
              </a:rPr>
              <a:t> </a:t>
            </a:r>
            <a:r>
              <a:rPr lang="sk-SK" sz="2000" u="sng" dirty="0" err="1" smtClean="0">
                <a:solidFill>
                  <a:schemeClr val="bg1"/>
                </a:solidFill>
              </a:rPr>
              <a:t>periferal</a:t>
            </a:r>
            <a:r>
              <a:rPr lang="sk-SK" sz="2000" u="sng" dirty="0" smtClean="0">
                <a:solidFill>
                  <a:schemeClr val="bg1"/>
                </a:solidFill>
              </a:rPr>
              <a:t> </a:t>
            </a:r>
            <a:r>
              <a:rPr lang="sk-SK" sz="2000" u="sng" dirty="0" err="1" smtClean="0">
                <a:solidFill>
                  <a:schemeClr val="bg1"/>
                </a:solidFill>
              </a:rPr>
              <a:t>organs</a:t>
            </a:r>
            <a:endParaRPr lang="en-US" sz="2000" u="sng" dirty="0" smtClean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r>
              <a:rPr lang="en-US" dirty="0" smtClean="0">
                <a:solidFill>
                  <a:srgbClr val="FF0000"/>
                </a:solidFill>
              </a:rPr>
              <a:t>Signs</a:t>
            </a:r>
            <a:r>
              <a:rPr lang="sk-SK" dirty="0" smtClean="0">
                <a:solidFill>
                  <a:srgbClr val="FF0000"/>
                </a:solidFill>
              </a:rPr>
              <a:t> </a:t>
            </a:r>
            <a:r>
              <a:rPr lang="en-US" dirty="0" smtClean="0">
                <a:solidFill>
                  <a:srgbClr val="FF0000"/>
                </a:solidFill>
              </a:rPr>
              <a:t>&lt;</a:t>
            </a:r>
            <a:r>
              <a:rPr lang="sk-SK" dirty="0" smtClean="0">
                <a:solidFill>
                  <a:srgbClr val="FF0000"/>
                </a:solidFill>
              </a:rPr>
              <a:t>-</a:t>
            </a:r>
            <a:r>
              <a:rPr lang="en-US" dirty="0" smtClean="0">
                <a:solidFill>
                  <a:srgbClr val="FF0000"/>
                </a:solidFill>
              </a:rPr>
              <a:t>&gt; degree of vasoconstriction</a:t>
            </a:r>
          </a:p>
          <a:p>
            <a:pPr marL="0" indent="0">
              <a:buFontTx/>
              <a:buNone/>
              <a:defRPr/>
            </a:pPr>
            <a:endParaRPr lang="en-US" dirty="0">
              <a:solidFill>
                <a:srgbClr val="FF0000"/>
              </a:solidFill>
            </a:endParaRPr>
          </a:p>
          <a:p>
            <a:pPr marL="0" indent="0">
              <a:buFontTx/>
              <a:buNone/>
              <a:defRPr/>
            </a:pPr>
            <a:endParaRPr lang="sk-SK" dirty="0" smtClean="0">
              <a:solidFill>
                <a:srgbClr val="FF0000"/>
              </a:solidFill>
            </a:endParaRPr>
          </a:p>
          <a:p>
            <a:pPr marL="0" indent="0">
              <a:buFontTx/>
              <a:buNone/>
              <a:defRPr/>
            </a:pPr>
            <a:endParaRPr lang="sk-SK" sz="2000" dirty="0" smtClean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endParaRPr lang="en-US" sz="2000" dirty="0" smtClean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endParaRPr lang="sk-SK" sz="2000" dirty="0">
              <a:solidFill>
                <a:schemeClr val="bg1"/>
              </a:solidFill>
            </a:endParaRPr>
          </a:p>
        </p:txBody>
      </p:sp>
      <p:sp>
        <p:nvSpPr>
          <p:cNvPr id="4" name="Zástupný objekt pre obsah 2"/>
          <p:cNvSpPr txBox="1">
            <a:spLocks/>
          </p:cNvSpPr>
          <p:nvPr/>
        </p:nvSpPr>
        <p:spPr bwMode="auto">
          <a:xfrm>
            <a:off x="2267743" y="2721050"/>
            <a:ext cx="6768753" cy="316835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  <a:cs typeface="+mn-cs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  <a:cs typeface="+mn-cs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  <a:cs typeface="+mn-cs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5pPr>
            <a:lvl6pPr marL="25146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6pPr>
            <a:lvl7pPr marL="29718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7pPr>
            <a:lvl8pPr marL="34290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8pPr>
            <a:lvl9pPr marL="38862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9pPr>
          </a:lstStyle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skin&gt; </a:t>
            </a:r>
            <a:r>
              <a:rPr lang="en-US" sz="1400" dirty="0">
                <a:solidFill>
                  <a:schemeClr val="bg1"/>
                </a:solidFill>
              </a:rPr>
              <a:t>prolonged capillary </a:t>
            </a:r>
            <a:r>
              <a:rPr lang="en-US" sz="1400" dirty="0" smtClean="0">
                <a:solidFill>
                  <a:schemeClr val="bg1"/>
                </a:solidFill>
              </a:rPr>
              <a:t>refill, cold, sweaty, pale </a:t>
            </a:r>
            <a:r>
              <a:rPr lang="sk-SK" sz="1400" dirty="0" smtClean="0">
                <a:solidFill>
                  <a:schemeClr val="bg1"/>
                </a:solidFill>
              </a:rPr>
              <a:t>(</a:t>
            </a:r>
            <a:r>
              <a:rPr lang="sk-SK" sz="1400" dirty="0" err="1" smtClean="0">
                <a:solidFill>
                  <a:schemeClr val="bg1"/>
                </a:solidFill>
              </a:rPr>
              <a:t>up</a:t>
            </a:r>
            <a:r>
              <a:rPr lang="sk-SK" sz="1400" dirty="0" smtClean="0">
                <a:solidFill>
                  <a:schemeClr val="bg1"/>
                </a:solidFill>
              </a:rPr>
              <a:t> to </a:t>
            </a:r>
            <a:r>
              <a:rPr lang="sk-SK" sz="1400" dirty="0" err="1" smtClean="0">
                <a:solidFill>
                  <a:schemeClr val="bg1"/>
                </a:solidFill>
              </a:rPr>
              <a:t>peripheral</a:t>
            </a:r>
            <a:r>
              <a:rPr lang="sk-SK" sz="1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cyanosis</a:t>
            </a:r>
            <a:r>
              <a:rPr lang="sk-SK" sz="1400" dirty="0" smtClean="0">
                <a:solidFill>
                  <a:schemeClr val="bg1"/>
                </a:solidFill>
              </a:rPr>
              <a:t>), </a:t>
            </a:r>
            <a:r>
              <a:rPr lang="sk-SK" sz="1400" dirty="0" err="1" smtClean="0">
                <a:solidFill>
                  <a:schemeClr val="bg1"/>
                </a:solidFill>
              </a:rPr>
              <a:t>trophic</a:t>
            </a:r>
            <a:r>
              <a:rPr lang="sk-SK" sz="1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defects</a:t>
            </a:r>
            <a:endParaRPr lang="en-US" sz="1400" dirty="0" smtClean="0">
              <a:solidFill>
                <a:schemeClr val="bg1"/>
              </a:solidFill>
            </a:endParaRP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muscle&gt;</a:t>
            </a:r>
            <a:r>
              <a:rPr lang="sk-SK" sz="2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fatigue</a:t>
            </a:r>
            <a:r>
              <a:rPr lang="sk-SK" sz="1400" dirty="0" smtClean="0">
                <a:solidFill>
                  <a:schemeClr val="bg1"/>
                </a:solidFill>
              </a:rPr>
              <a:t>, </a:t>
            </a:r>
            <a:r>
              <a:rPr lang="sk-SK" sz="1400" dirty="0" err="1" smtClean="0">
                <a:solidFill>
                  <a:schemeClr val="bg1"/>
                </a:solidFill>
              </a:rPr>
              <a:t>exercise</a:t>
            </a:r>
            <a:r>
              <a:rPr lang="sk-SK" sz="1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intolerance</a:t>
            </a:r>
            <a:r>
              <a:rPr lang="sk-SK" sz="1400" dirty="0">
                <a:solidFill>
                  <a:schemeClr val="bg1"/>
                </a:solidFill>
              </a:rPr>
              <a:t>, </a:t>
            </a:r>
            <a:r>
              <a:rPr lang="sk-SK" sz="1400" dirty="0" err="1">
                <a:solidFill>
                  <a:schemeClr val="bg1"/>
                </a:solidFill>
              </a:rPr>
              <a:t>weak</a:t>
            </a:r>
            <a:r>
              <a:rPr lang="sk-SK" sz="1400" dirty="0">
                <a:solidFill>
                  <a:schemeClr val="bg1"/>
                </a:solidFill>
              </a:rPr>
              <a:t> </a:t>
            </a:r>
            <a:r>
              <a:rPr lang="sk-SK" sz="1400" dirty="0" err="1">
                <a:solidFill>
                  <a:schemeClr val="bg1"/>
                </a:solidFill>
              </a:rPr>
              <a:t>pulses</a:t>
            </a:r>
            <a:endParaRPr lang="en-US" sz="1400" dirty="0">
              <a:solidFill>
                <a:schemeClr val="bg1"/>
              </a:solidFill>
            </a:endParaRP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kidney</a:t>
            </a: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gastrointestinal tract</a:t>
            </a: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liver</a:t>
            </a: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coronary arteries</a:t>
            </a: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cerebral arteries</a:t>
            </a:r>
          </a:p>
          <a:p>
            <a:pPr marL="0" indent="0">
              <a:buNone/>
              <a:defRPr/>
            </a:pPr>
            <a:endParaRPr lang="en-US" sz="2000" dirty="0" smtClean="0">
              <a:solidFill>
                <a:schemeClr val="bg1"/>
              </a:solidFill>
            </a:endParaRPr>
          </a:p>
        </p:txBody>
      </p:sp>
      <p:pic>
        <p:nvPicPr>
          <p:cNvPr id="3074" name="Picture 2" descr="C:\Users\Scorpoo\Desktop\LV HF1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0819" y="2996952"/>
            <a:ext cx="1838571" cy="318616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2" name="Zástupný objekt pre obsah 2"/>
          <p:cNvSpPr txBox="1">
            <a:spLocks/>
          </p:cNvSpPr>
          <p:nvPr/>
        </p:nvSpPr>
        <p:spPr bwMode="auto">
          <a:xfrm>
            <a:off x="5810914" y="4949609"/>
            <a:ext cx="3536777" cy="158417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  <a:cs typeface="+mn-cs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  <a:cs typeface="+mn-cs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  <a:cs typeface="+mn-cs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5pPr>
            <a:lvl6pPr marL="25146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6pPr>
            <a:lvl7pPr marL="29718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7pPr>
            <a:lvl8pPr marL="34290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8pPr>
            <a:lvl9pPr marL="38862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9pPr>
          </a:lstStyle>
          <a:p>
            <a:pPr marL="0" indent="0">
              <a:buNone/>
              <a:defRPr/>
            </a:pPr>
            <a:r>
              <a:rPr lang="sk-SK" sz="2000" dirty="0" err="1">
                <a:solidFill>
                  <a:srgbClr val="FF0000"/>
                </a:solidFill>
              </a:rPr>
              <a:t>chronic</a:t>
            </a:r>
            <a:r>
              <a:rPr lang="sk-SK" sz="2000" dirty="0">
                <a:solidFill>
                  <a:srgbClr val="FF0000"/>
                </a:solidFill>
              </a:rPr>
              <a:t> / </a:t>
            </a:r>
            <a:r>
              <a:rPr lang="sk-SK" sz="2000" dirty="0" err="1" smtClean="0">
                <a:solidFill>
                  <a:srgbClr val="FF0000"/>
                </a:solidFill>
              </a:rPr>
              <a:t>compensated</a:t>
            </a:r>
            <a:r>
              <a:rPr lang="sk-SK" sz="2000" dirty="0" smtClean="0">
                <a:solidFill>
                  <a:srgbClr val="FF0000"/>
                </a:solidFill>
              </a:rPr>
              <a:t> HF</a:t>
            </a:r>
            <a:endParaRPr lang="sk-SK" sz="20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466405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Nadpis 1"/>
          <p:cNvSpPr txBox="1">
            <a:spLocks noChangeArrowheads="1"/>
          </p:cNvSpPr>
          <p:nvPr/>
        </p:nvSpPr>
        <p:spPr bwMode="auto">
          <a:xfrm>
            <a:off x="1835150" y="588963"/>
            <a:ext cx="6707188" cy="5635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r>
              <a:rPr lang="en-US" altLang="sk-SK" dirty="0" smtClean="0">
                <a:solidFill>
                  <a:srgbClr val="FFFF00"/>
                </a:solidFill>
              </a:rPr>
              <a:t>Forward </a:t>
            </a:r>
            <a:r>
              <a:rPr lang="sk-SK" altLang="sk-SK" dirty="0" smtClean="0">
                <a:solidFill>
                  <a:srgbClr val="FFFF00"/>
                </a:solidFill>
              </a:rPr>
              <a:t>L</a:t>
            </a:r>
            <a:r>
              <a:rPr lang="en-US" altLang="sk-SK" dirty="0" smtClean="0">
                <a:solidFill>
                  <a:srgbClr val="FFFF00"/>
                </a:solidFill>
              </a:rPr>
              <a:t>V failure</a:t>
            </a:r>
            <a:endParaRPr lang="sk-SK" altLang="sk-SK" dirty="0" smtClean="0">
              <a:solidFill>
                <a:srgbClr val="FFFF00"/>
              </a:solidFill>
            </a:endParaRPr>
          </a:p>
        </p:txBody>
      </p:sp>
      <p:sp>
        <p:nvSpPr>
          <p:cNvPr id="7" name="Zástupný objekt pre obsah 2"/>
          <p:cNvSpPr txBox="1">
            <a:spLocks/>
          </p:cNvSpPr>
          <p:nvPr/>
        </p:nvSpPr>
        <p:spPr bwMode="auto">
          <a:xfrm>
            <a:off x="1691679" y="1196752"/>
            <a:ext cx="7164387" cy="4692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  <a:cs typeface="+mn-cs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  <a:cs typeface="+mn-cs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  <a:cs typeface="+mn-cs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5pPr>
            <a:lvl6pPr marL="25146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6pPr>
            <a:lvl7pPr marL="29718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7pPr>
            <a:lvl8pPr marL="34290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8pPr>
            <a:lvl9pPr marL="38862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9pPr>
          </a:lstStyle>
          <a:p>
            <a:pPr marL="0" indent="0">
              <a:buFontTx/>
              <a:buNone/>
              <a:defRPr/>
            </a:pPr>
            <a:r>
              <a:rPr lang="sk-SK" dirty="0" err="1" smtClean="0">
                <a:solidFill>
                  <a:srgbClr val="FF0000"/>
                </a:solidFill>
              </a:rPr>
              <a:t>Pathophysiology</a:t>
            </a:r>
            <a:endParaRPr lang="sk-SK" dirty="0" smtClean="0">
              <a:solidFill>
                <a:srgbClr val="FF0000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2000" u="sng" dirty="0" err="1" smtClean="0">
                <a:solidFill>
                  <a:schemeClr val="bg1"/>
                </a:solidFill>
              </a:rPr>
              <a:t>insufficient</a:t>
            </a:r>
            <a:r>
              <a:rPr lang="sk-SK" sz="2000" u="sng" dirty="0" smtClean="0">
                <a:solidFill>
                  <a:schemeClr val="bg1"/>
                </a:solidFill>
              </a:rPr>
              <a:t> </a:t>
            </a:r>
            <a:r>
              <a:rPr lang="sk-SK" sz="2000" u="sng" dirty="0" err="1" smtClean="0">
                <a:solidFill>
                  <a:schemeClr val="bg1"/>
                </a:solidFill>
              </a:rPr>
              <a:t>blood</a:t>
            </a:r>
            <a:r>
              <a:rPr lang="sk-SK" sz="2000" u="sng" dirty="0" smtClean="0">
                <a:solidFill>
                  <a:schemeClr val="bg1"/>
                </a:solidFill>
              </a:rPr>
              <a:t> </a:t>
            </a:r>
            <a:r>
              <a:rPr lang="sk-SK" sz="2000" u="sng" dirty="0" err="1" smtClean="0">
                <a:solidFill>
                  <a:schemeClr val="bg1"/>
                </a:solidFill>
              </a:rPr>
              <a:t>flow</a:t>
            </a:r>
            <a:r>
              <a:rPr lang="sk-SK" sz="2000" u="sng" dirty="0" smtClean="0">
                <a:solidFill>
                  <a:schemeClr val="bg1"/>
                </a:solidFill>
              </a:rPr>
              <a:t> to </a:t>
            </a:r>
            <a:r>
              <a:rPr lang="sk-SK" sz="2000" u="sng" dirty="0" err="1" smtClean="0">
                <a:solidFill>
                  <a:schemeClr val="bg1"/>
                </a:solidFill>
              </a:rPr>
              <a:t>the</a:t>
            </a:r>
            <a:r>
              <a:rPr lang="sk-SK" sz="2000" u="sng" dirty="0" smtClean="0">
                <a:solidFill>
                  <a:schemeClr val="bg1"/>
                </a:solidFill>
              </a:rPr>
              <a:t> </a:t>
            </a:r>
            <a:r>
              <a:rPr lang="sk-SK" sz="2000" u="sng" dirty="0" err="1" smtClean="0">
                <a:solidFill>
                  <a:schemeClr val="bg1"/>
                </a:solidFill>
              </a:rPr>
              <a:t>periferal</a:t>
            </a:r>
            <a:r>
              <a:rPr lang="sk-SK" sz="2000" u="sng" dirty="0" smtClean="0">
                <a:solidFill>
                  <a:schemeClr val="bg1"/>
                </a:solidFill>
              </a:rPr>
              <a:t> </a:t>
            </a:r>
            <a:r>
              <a:rPr lang="sk-SK" sz="2000" u="sng" dirty="0" err="1" smtClean="0">
                <a:solidFill>
                  <a:schemeClr val="bg1"/>
                </a:solidFill>
              </a:rPr>
              <a:t>organs</a:t>
            </a:r>
            <a:endParaRPr lang="en-US" sz="2000" u="sng" dirty="0" smtClean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r>
              <a:rPr lang="en-US" dirty="0" smtClean="0">
                <a:solidFill>
                  <a:srgbClr val="FF0000"/>
                </a:solidFill>
              </a:rPr>
              <a:t>Signs</a:t>
            </a:r>
            <a:r>
              <a:rPr lang="sk-SK" dirty="0" smtClean="0">
                <a:solidFill>
                  <a:srgbClr val="FF0000"/>
                </a:solidFill>
              </a:rPr>
              <a:t> </a:t>
            </a:r>
            <a:r>
              <a:rPr lang="en-US" dirty="0" smtClean="0">
                <a:solidFill>
                  <a:srgbClr val="FF0000"/>
                </a:solidFill>
              </a:rPr>
              <a:t>&lt;</a:t>
            </a:r>
            <a:r>
              <a:rPr lang="sk-SK" dirty="0" smtClean="0">
                <a:solidFill>
                  <a:srgbClr val="FF0000"/>
                </a:solidFill>
              </a:rPr>
              <a:t>-</a:t>
            </a:r>
            <a:r>
              <a:rPr lang="en-US" dirty="0" smtClean="0">
                <a:solidFill>
                  <a:srgbClr val="FF0000"/>
                </a:solidFill>
              </a:rPr>
              <a:t>&gt; degree of vasoconstriction</a:t>
            </a:r>
          </a:p>
          <a:p>
            <a:pPr marL="0" indent="0">
              <a:buFontTx/>
              <a:buNone/>
              <a:defRPr/>
            </a:pPr>
            <a:endParaRPr lang="en-US" dirty="0">
              <a:solidFill>
                <a:srgbClr val="FF0000"/>
              </a:solidFill>
            </a:endParaRPr>
          </a:p>
          <a:p>
            <a:pPr marL="0" indent="0">
              <a:buFontTx/>
              <a:buNone/>
              <a:defRPr/>
            </a:pPr>
            <a:endParaRPr lang="sk-SK" dirty="0" smtClean="0">
              <a:solidFill>
                <a:srgbClr val="FF0000"/>
              </a:solidFill>
            </a:endParaRPr>
          </a:p>
          <a:p>
            <a:pPr marL="0" indent="0">
              <a:buFontTx/>
              <a:buNone/>
              <a:defRPr/>
            </a:pPr>
            <a:endParaRPr lang="sk-SK" sz="2000" dirty="0" smtClean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endParaRPr lang="en-US" sz="2000" dirty="0" smtClean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endParaRPr lang="sk-SK" sz="2000" dirty="0">
              <a:solidFill>
                <a:schemeClr val="bg1"/>
              </a:solidFill>
            </a:endParaRPr>
          </a:p>
        </p:txBody>
      </p:sp>
      <p:sp>
        <p:nvSpPr>
          <p:cNvPr id="4" name="Zástupný objekt pre obsah 2"/>
          <p:cNvSpPr txBox="1">
            <a:spLocks/>
          </p:cNvSpPr>
          <p:nvPr/>
        </p:nvSpPr>
        <p:spPr bwMode="auto">
          <a:xfrm>
            <a:off x="2267743" y="2721050"/>
            <a:ext cx="6768753" cy="316835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  <a:cs typeface="+mn-cs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  <a:cs typeface="+mn-cs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  <a:cs typeface="+mn-cs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5pPr>
            <a:lvl6pPr marL="25146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6pPr>
            <a:lvl7pPr marL="29718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7pPr>
            <a:lvl8pPr marL="34290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8pPr>
            <a:lvl9pPr marL="38862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9pPr>
          </a:lstStyle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skin&gt; </a:t>
            </a:r>
            <a:r>
              <a:rPr lang="en-US" sz="1400" dirty="0">
                <a:solidFill>
                  <a:schemeClr val="bg1"/>
                </a:solidFill>
              </a:rPr>
              <a:t>prolonged capillary </a:t>
            </a:r>
            <a:r>
              <a:rPr lang="en-US" sz="1400" dirty="0" smtClean="0">
                <a:solidFill>
                  <a:schemeClr val="bg1"/>
                </a:solidFill>
              </a:rPr>
              <a:t>refill, cold, sweaty, pale </a:t>
            </a:r>
            <a:r>
              <a:rPr lang="sk-SK" sz="1400" dirty="0" smtClean="0">
                <a:solidFill>
                  <a:schemeClr val="bg1"/>
                </a:solidFill>
              </a:rPr>
              <a:t>(</a:t>
            </a:r>
            <a:r>
              <a:rPr lang="sk-SK" sz="1400" dirty="0" err="1" smtClean="0">
                <a:solidFill>
                  <a:schemeClr val="bg1"/>
                </a:solidFill>
              </a:rPr>
              <a:t>up</a:t>
            </a:r>
            <a:r>
              <a:rPr lang="sk-SK" sz="1400" dirty="0" smtClean="0">
                <a:solidFill>
                  <a:schemeClr val="bg1"/>
                </a:solidFill>
              </a:rPr>
              <a:t> to </a:t>
            </a:r>
            <a:r>
              <a:rPr lang="sk-SK" sz="1400" dirty="0" err="1" smtClean="0">
                <a:solidFill>
                  <a:schemeClr val="bg1"/>
                </a:solidFill>
              </a:rPr>
              <a:t>peripheral</a:t>
            </a:r>
            <a:r>
              <a:rPr lang="sk-SK" sz="1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cyanosis</a:t>
            </a:r>
            <a:r>
              <a:rPr lang="sk-SK" sz="1400" dirty="0" smtClean="0">
                <a:solidFill>
                  <a:schemeClr val="bg1"/>
                </a:solidFill>
              </a:rPr>
              <a:t>), </a:t>
            </a:r>
            <a:r>
              <a:rPr lang="sk-SK" sz="1400" dirty="0" err="1" smtClean="0">
                <a:solidFill>
                  <a:schemeClr val="bg1"/>
                </a:solidFill>
              </a:rPr>
              <a:t>trophic</a:t>
            </a:r>
            <a:r>
              <a:rPr lang="sk-SK" sz="1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defects</a:t>
            </a:r>
            <a:endParaRPr lang="en-US" sz="1400" dirty="0" smtClean="0">
              <a:solidFill>
                <a:schemeClr val="bg1"/>
              </a:solidFill>
            </a:endParaRP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muscle&gt;</a:t>
            </a:r>
            <a:r>
              <a:rPr lang="sk-SK" sz="2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fatigue</a:t>
            </a:r>
            <a:r>
              <a:rPr lang="sk-SK" sz="1400" dirty="0" smtClean="0">
                <a:solidFill>
                  <a:schemeClr val="bg1"/>
                </a:solidFill>
              </a:rPr>
              <a:t>, </a:t>
            </a:r>
            <a:r>
              <a:rPr lang="sk-SK" sz="1400" dirty="0" err="1" smtClean="0">
                <a:solidFill>
                  <a:schemeClr val="bg1"/>
                </a:solidFill>
              </a:rPr>
              <a:t>exercise</a:t>
            </a:r>
            <a:r>
              <a:rPr lang="sk-SK" sz="1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intolerance</a:t>
            </a:r>
            <a:r>
              <a:rPr lang="sk-SK" sz="1400" dirty="0" smtClean="0">
                <a:solidFill>
                  <a:schemeClr val="bg1"/>
                </a:solidFill>
              </a:rPr>
              <a:t>, </a:t>
            </a:r>
            <a:r>
              <a:rPr lang="sk-SK" sz="1400" dirty="0" err="1">
                <a:solidFill>
                  <a:schemeClr val="bg1"/>
                </a:solidFill>
              </a:rPr>
              <a:t>weak</a:t>
            </a:r>
            <a:r>
              <a:rPr lang="sk-SK" sz="1400" dirty="0">
                <a:solidFill>
                  <a:schemeClr val="bg1"/>
                </a:solidFill>
              </a:rPr>
              <a:t> </a:t>
            </a:r>
            <a:r>
              <a:rPr lang="sk-SK" sz="1400" dirty="0" err="1">
                <a:solidFill>
                  <a:schemeClr val="bg1"/>
                </a:solidFill>
              </a:rPr>
              <a:t>pulses</a:t>
            </a:r>
            <a:endParaRPr lang="en-US" sz="1400" dirty="0" smtClean="0">
              <a:solidFill>
                <a:schemeClr val="bg1"/>
              </a:solidFill>
            </a:endParaRP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kidney&gt; </a:t>
            </a:r>
            <a:r>
              <a:rPr lang="sk-SK" sz="1400" dirty="0" err="1">
                <a:solidFill>
                  <a:schemeClr val="bg1"/>
                </a:solidFill>
              </a:rPr>
              <a:t>nycturia</a:t>
            </a:r>
            <a:r>
              <a:rPr lang="sk-SK" sz="1400" dirty="0">
                <a:solidFill>
                  <a:schemeClr val="bg1"/>
                </a:solidFill>
              </a:rPr>
              <a:t>, </a:t>
            </a:r>
            <a:r>
              <a:rPr lang="sk-SK" sz="1400" dirty="0" err="1">
                <a:solidFill>
                  <a:schemeClr val="bg1"/>
                </a:solidFill>
              </a:rPr>
              <a:t>oliguria</a:t>
            </a:r>
            <a:r>
              <a:rPr lang="sk-SK" sz="1400" dirty="0">
                <a:solidFill>
                  <a:schemeClr val="bg1"/>
                </a:solidFill>
              </a:rPr>
              <a:t>, </a:t>
            </a:r>
            <a:r>
              <a:rPr lang="sk-SK" sz="1400" dirty="0" smtClean="0">
                <a:solidFill>
                  <a:schemeClr val="bg1"/>
                </a:solidFill>
              </a:rPr>
              <a:t>(</a:t>
            </a:r>
            <a:r>
              <a:rPr lang="sk-SK" sz="1400" dirty="0" err="1" smtClean="0">
                <a:solidFill>
                  <a:schemeClr val="bg1"/>
                </a:solidFill>
              </a:rPr>
              <a:t>acute</a:t>
            </a:r>
            <a:r>
              <a:rPr lang="sk-SK" sz="1400" dirty="0" smtClean="0">
                <a:solidFill>
                  <a:schemeClr val="bg1"/>
                </a:solidFill>
              </a:rPr>
              <a:t>) </a:t>
            </a:r>
            <a:r>
              <a:rPr lang="sk-SK" sz="1400" dirty="0" err="1" smtClean="0">
                <a:solidFill>
                  <a:schemeClr val="bg1"/>
                </a:solidFill>
              </a:rPr>
              <a:t>kidney</a:t>
            </a:r>
            <a:r>
              <a:rPr lang="sk-SK" sz="1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failute</a:t>
            </a:r>
            <a:endParaRPr lang="en-US" sz="1400" dirty="0" smtClean="0">
              <a:solidFill>
                <a:schemeClr val="bg1"/>
              </a:solidFill>
            </a:endParaRP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gastrointestinal tract&gt;</a:t>
            </a:r>
            <a:r>
              <a:rPr lang="sk-SK" sz="2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necrotising</a:t>
            </a:r>
            <a:r>
              <a:rPr lang="sk-SK" sz="1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enterocolitis</a:t>
            </a:r>
            <a:r>
              <a:rPr lang="sk-SK" sz="1400" dirty="0" smtClean="0">
                <a:solidFill>
                  <a:schemeClr val="bg1"/>
                </a:solidFill>
              </a:rPr>
              <a:t> (NEC), </a:t>
            </a:r>
            <a:r>
              <a:rPr lang="sk-SK" sz="1400" dirty="0" err="1">
                <a:solidFill>
                  <a:schemeClr val="bg1"/>
                </a:solidFill>
              </a:rPr>
              <a:t>cardiac</a:t>
            </a:r>
            <a:r>
              <a:rPr lang="sk-SK" sz="1400" dirty="0">
                <a:solidFill>
                  <a:schemeClr val="bg1"/>
                </a:solidFill>
              </a:rPr>
              <a:t> </a:t>
            </a:r>
            <a:r>
              <a:rPr lang="sk-SK" sz="1400" dirty="0" err="1">
                <a:solidFill>
                  <a:schemeClr val="bg1"/>
                </a:solidFill>
              </a:rPr>
              <a:t>cachexia</a:t>
            </a:r>
            <a:endParaRPr lang="sk-SK" sz="1400" dirty="0">
              <a:solidFill>
                <a:schemeClr val="bg1"/>
              </a:solidFill>
            </a:endParaRP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liver&gt; </a:t>
            </a:r>
            <a:r>
              <a:rPr lang="sk-SK" sz="1400" dirty="0" err="1" smtClean="0">
                <a:solidFill>
                  <a:schemeClr val="bg1"/>
                </a:solidFill>
              </a:rPr>
              <a:t>impared</a:t>
            </a:r>
            <a:r>
              <a:rPr lang="sk-SK" sz="1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protein</a:t>
            </a:r>
            <a:r>
              <a:rPr lang="sk-SK" sz="1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syntesis</a:t>
            </a:r>
            <a:endParaRPr lang="en-US" sz="1400" dirty="0" smtClean="0">
              <a:solidFill>
                <a:schemeClr val="bg1"/>
              </a:solidFill>
            </a:endParaRP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coronary arteries</a:t>
            </a: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cerebral arteries</a:t>
            </a:r>
          </a:p>
          <a:p>
            <a:pPr marL="0" indent="0">
              <a:buNone/>
              <a:defRPr/>
            </a:pPr>
            <a:endParaRPr lang="en-US" sz="2000" dirty="0" smtClean="0">
              <a:solidFill>
                <a:schemeClr val="bg1"/>
              </a:solidFill>
            </a:endParaRPr>
          </a:p>
        </p:txBody>
      </p:sp>
      <p:pic>
        <p:nvPicPr>
          <p:cNvPr id="4098" name="Picture 2" descr="C:\Users\Scorpoo\Desktop\LV HF2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1432" y="2996952"/>
            <a:ext cx="1952951" cy="338437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Zástupný objekt pre obsah 2"/>
          <p:cNvSpPr txBox="1">
            <a:spLocks/>
          </p:cNvSpPr>
          <p:nvPr/>
        </p:nvSpPr>
        <p:spPr bwMode="auto">
          <a:xfrm>
            <a:off x="5795854" y="4958102"/>
            <a:ext cx="3536777" cy="158417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  <a:cs typeface="+mn-cs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  <a:cs typeface="+mn-cs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  <a:cs typeface="+mn-cs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5pPr>
            <a:lvl6pPr marL="25146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6pPr>
            <a:lvl7pPr marL="29718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7pPr>
            <a:lvl8pPr marL="34290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8pPr>
            <a:lvl9pPr marL="38862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9pPr>
          </a:lstStyle>
          <a:p>
            <a:pPr marL="0" indent="0">
              <a:buNone/>
              <a:defRPr/>
            </a:pPr>
            <a:r>
              <a:rPr lang="sk-SK" sz="2000" dirty="0" err="1" smtClean="0">
                <a:solidFill>
                  <a:srgbClr val="FF0000"/>
                </a:solidFill>
              </a:rPr>
              <a:t>acute</a:t>
            </a:r>
            <a:r>
              <a:rPr lang="sk-SK" sz="2000" dirty="0" smtClean="0">
                <a:solidFill>
                  <a:srgbClr val="FF0000"/>
                </a:solidFill>
              </a:rPr>
              <a:t> </a:t>
            </a:r>
            <a:r>
              <a:rPr lang="sk-SK" sz="2000" dirty="0">
                <a:solidFill>
                  <a:srgbClr val="FF0000"/>
                </a:solidFill>
              </a:rPr>
              <a:t>/ </a:t>
            </a:r>
            <a:r>
              <a:rPr lang="sk-SK" sz="2000" dirty="0" err="1" smtClean="0">
                <a:solidFill>
                  <a:srgbClr val="FF0000"/>
                </a:solidFill>
              </a:rPr>
              <a:t>decompensated</a:t>
            </a:r>
            <a:r>
              <a:rPr lang="sk-SK" sz="2000" dirty="0" smtClean="0">
                <a:solidFill>
                  <a:srgbClr val="FF0000"/>
                </a:solidFill>
              </a:rPr>
              <a:t> HF</a:t>
            </a:r>
            <a:endParaRPr lang="sk-SK" sz="20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05774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Nadpis 1"/>
          <p:cNvSpPr txBox="1">
            <a:spLocks noChangeArrowheads="1"/>
          </p:cNvSpPr>
          <p:nvPr/>
        </p:nvSpPr>
        <p:spPr bwMode="auto">
          <a:xfrm>
            <a:off x="1835150" y="588963"/>
            <a:ext cx="6707188" cy="5635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r>
              <a:rPr lang="en-US" altLang="sk-SK" dirty="0" smtClean="0">
                <a:solidFill>
                  <a:srgbClr val="FFFF00"/>
                </a:solidFill>
              </a:rPr>
              <a:t>Forward </a:t>
            </a:r>
            <a:r>
              <a:rPr lang="sk-SK" altLang="sk-SK" dirty="0" smtClean="0">
                <a:solidFill>
                  <a:srgbClr val="FFFF00"/>
                </a:solidFill>
              </a:rPr>
              <a:t>L</a:t>
            </a:r>
            <a:r>
              <a:rPr lang="en-US" altLang="sk-SK" dirty="0" smtClean="0">
                <a:solidFill>
                  <a:srgbClr val="FFFF00"/>
                </a:solidFill>
              </a:rPr>
              <a:t>V failure</a:t>
            </a:r>
            <a:endParaRPr lang="sk-SK" altLang="sk-SK" dirty="0" smtClean="0">
              <a:solidFill>
                <a:srgbClr val="FFFF00"/>
              </a:solidFill>
            </a:endParaRPr>
          </a:p>
        </p:txBody>
      </p:sp>
      <p:sp>
        <p:nvSpPr>
          <p:cNvPr id="7" name="Zástupný objekt pre obsah 2"/>
          <p:cNvSpPr txBox="1">
            <a:spLocks/>
          </p:cNvSpPr>
          <p:nvPr/>
        </p:nvSpPr>
        <p:spPr bwMode="auto">
          <a:xfrm>
            <a:off x="1691679" y="1196752"/>
            <a:ext cx="7164387" cy="4692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  <a:cs typeface="+mn-cs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  <a:cs typeface="+mn-cs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  <a:cs typeface="+mn-cs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5pPr>
            <a:lvl6pPr marL="25146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6pPr>
            <a:lvl7pPr marL="29718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7pPr>
            <a:lvl8pPr marL="34290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8pPr>
            <a:lvl9pPr marL="38862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9pPr>
          </a:lstStyle>
          <a:p>
            <a:pPr marL="0" indent="0">
              <a:buFontTx/>
              <a:buNone/>
              <a:defRPr/>
            </a:pPr>
            <a:r>
              <a:rPr lang="sk-SK" dirty="0" err="1" smtClean="0">
                <a:solidFill>
                  <a:srgbClr val="FF0000"/>
                </a:solidFill>
              </a:rPr>
              <a:t>Pathophysiology</a:t>
            </a:r>
            <a:endParaRPr lang="sk-SK" dirty="0" smtClean="0">
              <a:solidFill>
                <a:srgbClr val="FF0000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2000" u="sng" dirty="0" err="1" smtClean="0">
                <a:solidFill>
                  <a:schemeClr val="bg1"/>
                </a:solidFill>
              </a:rPr>
              <a:t>insufficient</a:t>
            </a:r>
            <a:r>
              <a:rPr lang="sk-SK" sz="2000" u="sng" dirty="0" smtClean="0">
                <a:solidFill>
                  <a:schemeClr val="bg1"/>
                </a:solidFill>
              </a:rPr>
              <a:t> </a:t>
            </a:r>
            <a:r>
              <a:rPr lang="sk-SK" sz="2000" u="sng" dirty="0" err="1" smtClean="0">
                <a:solidFill>
                  <a:schemeClr val="bg1"/>
                </a:solidFill>
              </a:rPr>
              <a:t>blood</a:t>
            </a:r>
            <a:r>
              <a:rPr lang="sk-SK" sz="2000" u="sng" dirty="0" smtClean="0">
                <a:solidFill>
                  <a:schemeClr val="bg1"/>
                </a:solidFill>
              </a:rPr>
              <a:t> </a:t>
            </a:r>
            <a:r>
              <a:rPr lang="sk-SK" sz="2000" u="sng" dirty="0" err="1" smtClean="0">
                <a:solidFill>
                  <a:schemeClr val="bg1"/>
                </a:solidFill>
              </a:rPr>
              <a:t>flow</a:t>
            </a:r>
            <a:r>
              <a:rPr lang="sk-SK" sz="2000" u="sng" dirty="0" smtClean="0">
                <a:solidFill>
                  <a:schemeClr val="bg1"/>
                </a:solidFill>
              </a:rPr>
              <a:t> to </a:t>
            </a:r>
            <a:r>
              <a:rPr lang="sk-SK" sz="2000" u="sng" dirty="0" err="1" smtClean="0">
                <a:solidFill>
                  <a:schemeClr val="bg1"/>
                </a:solidFill>
              </a:rPr>
              <a:t>the</a:t>
            </a:r>
            <a:r>
              <a:rPr lang="sk-SK" sz="2000" u="sng" dirty="0" smtClean="0">
                <a:solidFill>
                  <a:schemeClr val="bg1"/>
                </a:solidFill>
              </a:rPr>
              <a:t> </a:t>
            </a:r>
            <a:r>
              <a:rPr lang="sk-SK" sz="2000" u="sng" dirty="0" err="1" smtClean="0">
                <a:solidFill>
                  <a:schemeClr val="bg1"/>
                </a:solidFill>
              </a:rPr>
              <a:t>periferal</a:t>
            </a:r>
            <a:r>
              <a:rPr lang="sk-SK" sz="2000" u="sng" dirty="0" smtClean="0">
                <a:solidFill>
                  <a:schemeClr val="bg1"/>
                </a:solidFill>
              </a:rPr>
              <a:t> </a:t>
            </a:r>
            <a:r>
              <a:rPr lang="sk-SK" sz="2000" u="sng" dirty="0" err="1" smtClean="0">
                <a:solidFill>
                  <a:schemeClr val="bg1"/>
                </a:solidFill>
              </a:rPr>
              <a:t>organs</a:t>
            </a:r>
            <a:endParaRPr lang="en-US" sz="2000" u="sng" dirty="0" smtClean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r>
              <a:rPr lang="en-US" dirty="0" smtClean="0">
                <a:solidFill>
                  <a:srgbClr val="FF0000"/>
                </a:solidFill>
              </a:rPr>
              <a:t>Signs</a:t>
            </a:r>
            <a:r>
              <a:rPr lang="sk-SK" dirty="0" smtClean="0">
                <a:solidFill>
                  <a:srgbClr val="FF0000"/>
                </a:solidFill>
              </a:rPr>
              <a:t> </a:t>
            </a:r>
            <a:r>
              <a:rPr lang="en-US" dirty="0" smtClean="0">
                <a:solidFill>
                  <a:srgbClr val="FF0000"/>
                </a:solidFill>
              </a:rPr>
              <a:t>&lt;</a:t>
            </a:r>
            <a:r>
              <a:rPr lang="sk-SK" dirty="0" smtClean="0">
                <a:solidFill>
                  <a:srgbClr val="FF0000"/>
                </a:solidFill>
              </a:rPr>
              <a:t>-</a:t>
            </a:r>
            <a:r>
              <a:rPr lang="en-US" dirty="0" smtClean="0">
                <a:solidFill>
                  <a:srgbClr val="FF0000"/>
                </a:solidFill>
              </a:rPr>
              <a:t>&gt; degree of vasoconstriction</a:t>
            </a:r>
          </a:p>
          <a:p>
            <a:pPr marL="0" indent="0">
              <a:buFontTx/>
              <a:buNone/>
              <a:defRPr/>
            </a:pPr>
            <a:endParaRPr lang="en-US" dirty="0">
              <a:solidFill>
                <a:srgbClr val="FF0000"/>
              </a:solidFill>
            </a:endParaRPr>
          </a:p>
          <a:p>
            <a:pPr marL="0" indent="0">
              <a:buFontTx/>
              <a:buNone/>
              <a:defRPr/>
            </a:pPr>
            <a:endParaRPr lang="sk-SK" dirty="0" smtClean="0">
              <a:solidFill>
                <a:srgbClr val="FF0000"/>
              </a:solidFill>
            </a:endParaRPr>
          </a:p>
          <a:p>
            <a:pPr marL="0" indent="0">
              <a:buFontTx/>
              <a:buNone/>
              <a:defRPr/>
            </a:pPr>
            <a:endParaRPr lang="sk-SK" sz="2000" dirty="0" smtClean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endParaRPr lang="en-US" sz="2000" dirty="0" smtClean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endParaRPr lang="sk-SK" sz="2000" dirty="0">
              <a:solidFill>
                <a:schemeClr val="bg1"/>
              </a:solidFill>
            </a:endParaRPr>
          </a:p>
        </p:txBody>
      </p:sp>
      <p:sp>
        <p:nvSpPr>
          <p:cNvPr id="4" name="Zástupný objekt pre obsah 2"/>
          <p:cNvSpPr txBox="1">
            <a:spLocks/>
          </p:cNvSpPr>
          <p:nvPr/>
        </p:nvSpPr>
        <p:spPr bwMode="auto">
          <a:xfrm>
            <a:off x="2267743" y="2721050"/>
            <a:ext cx="6768753" cy="316835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  <a:cs typeface="+mn-cs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  <a:cs typeface="+mn-cs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  <a:cs typeface="+mn-cs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5pPr>
            <a:lvl6pPr marL="25146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6pPr>
            <a:lvl7pPr marL="29718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7pPr>
            <a:lvl8pPr marL="34290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8pPr>
            <a:lvl9pPr marL="38862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9pPr>
          </a:lstStyle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skin&gt; </a:t>
            </a:r>
            <a:r>
              <a:rPr lang="en-US" sz="1400" dirty="0">
                <a:solidFill>
                  <a:schemeClr val="bg1"/>
                </a:solidFill>
              </a:rPr>
              <a:t>prolonged capillary </a:t>
            </a:r>
            <a:r>
              <a:rPr lang="en-US" sz="1400" dirty="0" smtClean="0">
                <a:solidFill>
                  <a:schemeClr val="bg1"/>
                </a:solidFill>
              </a:rPr>
              <a:t>refill, cold, sweaty, pale </a:t>
            </a:r>
            <a:r>
              <a:rPr lang="sk-SK" sz="1400" dirty="0" smtClean="0">
                <a:solidFill>
                  <a:schemeClr val="bg1"/>
                </a:solidFill>
              </a:rPr>
              <a:t>(</a:t>
            </a:r>
            <a:r>
              <a:rPr lang="sk-SK" sz="1400" dirty="0" err="1" smtClean="0">
                <a:solidFill>
                  <a:schemeClr val="bg1"/>
                </a:solidFill>
              </a:rPr>
              <a:t>up</a:t>
            </a:r>
            <a:r>
              <a:rPr lang="sk-SK" sz="1400" dirty="0" smtClean="0">
                <a:solidFill>
                  <a:schemeClr val="bg1"/>
                </a:solidFill>
              </a:rPr>
              <a:t> to </a:t>
            </a:r>
            <a:r>
              <a:rPr lang="sk-SK" sz="1400" dirty="0" err="1" smtClean="0">
                <a:solidFill>
                  <a:schemeClr val="bg1"/>
                </a:solidFill>
              </a:rPr>
              <a:t>peripheral</a:t>
            </a:r>
            <a:r>
              <a:rPr lang="sk-SK" sz="1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cyanosis</a:t>
            </a:r>
            <a:r>
              <a:rPr lang="sk-SK" sz="1400" dirty="0" smtClean="0">
                <a:solidFill>
                  <a:schemeClr val="bg1"/>
                </a:solidFill>
              </a:rPr>
              <a:t>), </a:t>
            </a:r>
            <a:r>
              <a:rPr lang="sk-SK" sz="1400" dirty="0" err="1" smtClean="0">
                <a:solidFill>
                  <a:schemeClr val="bg1"/>
                </a:solidFill>
              </a:rPr>
              <a:t>trophic</a:t>
            </a:r>
            <a:r>
              <a:rPr lang="sk-SK" sz="1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defects</a:t>
            </a:r>
            <a:endParaRPr lang="en-US" sz="1400" dirty="0" smtClean="0">
              <a:solidFill>
                <a:schemeClr val="bg1"/>
              </a:solidFill>
            </a:endParaRP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muscle&gt;</a:t>
            </a:r>
            <a:r>
              <a:rPr lang="sk-SK" sz="2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fatigue</a:t>
            </a:r>
            <a:r>
              <a:rPr lang="sk-SK" sz="1400" dirty="0" smtClean="0">
                <a:solidFill>
                  <a:schemeClr val="bg1"/>
                </a:solidFill>
              </a:rPr>
              <a:t>, </a:t>
            </a:r>
            <a:r>
              <a:rPr lang="sk-SK" sz="1400" dirty="0" err="1" smtClean="0">
                <a:solidFill>
                  <a:schemeClr val="bg1"/>
                </a:solidFill>
              </a:rPr>
              <a:t>exercise</a:t>
            </a:r>
            <a:r>
              <a:rPr lang="sk-SK" sz="1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intolerance</a:t>
            </a:r>
            <a:r>
              <a:rPr lang="sk-SK" sz="1400" dirty="0" smtClean="0">
                <a:solidFill>
                  <a:schemeClr val="bg1"/>
                </a:solidFill>
              </a:rPr>
              <a:t>, </a:t>
            </a:r>
            <a:r>
              <a:rPr lang="sk-SK" sz="1400" dirty="0" err="1" smtClean="0">
                <a:solidFill>
                  <a:schemeClr val="bg1"/>
                </a:solidFill>
              </a:rPr>
              <a:t>weak</a:t>
            </a:r>
            <a:r>
              <a:rPr lang="sk-SK" sz="1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>
                <a:solidFill>
                  <a:schemeClr val="bg1"/>
                </a:solidFill>
              </a:rPr>
              <a:t>pulses</a:t>
            </a:r>
            <a:endParaRPr lang="en-US" sz="1400" dirty="0">
              <a:solidFill>
                <a:schemeClr val="bg1"/>
              </a:solidFill>
            </a:endParaRP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kidney&gt; </a:t>
            </a:r>
            <a:r>
              <a:rPr lang="sk-SK" sz="1400" dirty="0" err="1" smtClean="0">
                <a:solidFill>
                  <a:schemeClr val="bg1"/>
                </a:solidFill>
              </a:rPr>
              <a:t>nycturia</a:t>
            </a:r>
            <a:r>
              <a:rPr lang="sk-SK" sz="1400" dirty="0" smtClean="0">
                <a:solidFill>
                  <a:schemeClr val="bg1"/>
                </a:solidFill>
              </a:rPr>
              <a:t>, </a:t>
            </a:r>
            <a:r>
              <a:rPr lang="sk-SK" sz="1400" dirty="0" err="1" smtClean="0">
                <a:solidFill>
                  <a:schemeClr val="bg1"/>
                </a:solidFill>
              </a:rPr>
              <a:t>oliguria</a:t>
            </a:r>
            <a:r>
              <a:rPr lang="sk-SK" sz="1400" dirty="0" smtClean="0">
                <a:solidFill>
                  <a:schemeClr val="bg1"/>
                </a:solidFill>
              </a:rPr>
              <a:t>, (</a:t>
            </a:r>
            <a:r>
              <a:rPr lang="sk-SK" sz="1400" dirty="0" err="1" smtClean="0">
                <a:solidFill>
                  <a:schemeClr val="bg1"/>
                </a:solidFill>
              </a:rPr>
              <a:t>acute</a:t>
            </a:r>
            <a:r>
              <a:rPr lang="sk-SK" sz="1400" dirty="0" smtClean="0">
                <a:solidFill>
                  <a:schemeClr val="bg1"/>
                </a:solidFill>
              </a:rPr>
              <a:t>) </a:t>
            </a:r>
            <a:r>
              <a:rPr lang="sk-SK" sz="1400" dirty="0" err="1" smtClean="0">
                <a:solidFill>
                  <a:schemeClr val="bg1"/>
                </a:solidFill>
              </a:rPr>
              <a:t>kidney</a:t>
            </a:r>
            <a:r>
              <a:rPr lang="sk-SK" sz="1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failute</a:t>
            </a:r>
            <a:endParaRPr lang="en-US" sz="1400" dirty="0" smtClean="0">
              <a:solidFill>
                <a:schemeClr val="bg1"/>
              </a:solidFill>
            </a:endParaRP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gastrointestinal tract&gt;</a:t>
            </a:r>
            <a:r>
              <a:rPr lang="sk-SK" sz="2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necrotising</a:t>
            </a:r>
            <a:r>
              <a:rPr lang="sk-SK" sz="1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enterocolitis</a:t>
            </a:r>
            <a:r>
              <a:rPr lang="sk-SK" sz="1400" dirty="0" smtClean="0">
                <a:solidFill>
                  <a:schemeClr val="bg1"/>
                </a:solidFill>
              </a:rPr>
              <a:t> (NEC), </a:t>
            </a:r>
            <a:r>
              <a:rPr lang="sk-SK" sz="1400" dirty="0" err="1">
                <a:solidFill>
                  <a:schemeClr val="bg1"/>
                </a:solidFill>
              </a:rPr>
              <a:t>cardiac</a:t>
            </a:r>
            <a:r>
              <a:rPr lang="sk-SK" sz="1400" dirty="0">
                <a:solidFill>
                  <a:schemeClr val="bg1"/>
                </a:solidFill>
              </a:rPr>
              <a:t> </a:t>
            </a:r>
            <a:r>
              <a:rPr lang="sk-SK" sz="1400" dirty="0" err="1">
                <a:solidFill>
                  <a:schemeClr val="bg1"/>
                </a:solidFill>
              </a:rPr>
              <a:t>cachexia</a:t>
            </a:r>
            <a:endParaRPr lang="sk-SK" sz="1400" dirty="0">
              <a:solidFill>
                <a:schemeClr val="bg1"/>
              </a:solidFill>
            </a:endParaRP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liver&gt; </a:t>
            </a:r>
            <a:r>
              <a:rPr lang="sk-SK" sz="1400" dirty="0" err="1" smtClean="0">
                <a:solidFill>
                  <a:schemeClr val="bg1"/>
                </a:solidFill>
              </a:rPr>
              <a:t>impared</a:t>
            </a:r>
            <a:r>
              <a:rPr lang="sk-SK" sz="1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protein</a:t>
            </a:r>
            <a:r>
              <a:rPr lang="sk-SK" sz="1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syntesis</a:t>
            </a:r>
            <a:endParaRPr lang="en-US" sz="1400" dirty="0" smtClean="0">
              <a:solidFill>
                <a:schemeClr val="bg1"/>
              </a:solidFill>
            </a:endParaRPr>
          </a:p>
          <a:p>
            <a:pPr marL="0" indent="0">
              <a:buNone/>
              <a:defRPr/>
            </a:pPr>
            <a:r>
              <a:rPr lang="en-US" sz="2400" dirty="0" smtClean="0">
                <a:solidFill>
                  <a:schemeClr val="bg1"/>
                </a:solidFill>
              </a:rPr>
              <a:t>coronary arteries</a:t>
            </a:r>
          </a:p>
          <a:p>
            <a:pPr marL="0" indent="0">
              <a:buNone/>
              <a:defRPr/>
            </a:pPr>
            <a:r>
              <a:rPr lang="en-US" sz="2400" dirty="0">
                <a:solidFill>
                  <a:schemeClr val="bg1"/>
                </a:solidFill>
              </a:rPr>
              <a:t>cerebral arteries</a:t>
            </a:r>
            <a:r>
              <a:rPr lang="en-US" sz="2400" dirty="0" smtClean="0">
                <a:solidFill>
                  <a:schemeClr val="bg1"/>
                </a:solidFill>
              </a:rPr>
              <a:t>&gt;</a:t>
            </a:r>
            <a:r>
              <a:rPr lang="sk-SK" sz="2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mental</a:t>
            </a:r>
            <a:r>
              <a:rPr lang="sk-SK" sz="1400" dirty="0" smtClean="0">
                <a:solidFill>
                  <a:schemeClr val="bg1"/>
                </a:solidFill>
              </a:rPr>
              <a:t> </a:t>
            </a:r>
            <a:r>
              <a:rPr lang="sk-SK" sz="1400" dirty="0" err="1" smtClean="0">
                <a:solidFill>
                  <a:schemeClr val="bg1"/>
                </a:solidFill>
              </a:rPr>
              <a:t>alteration</a:t>
            </a:r>
            <a:r>
              <a:rPr lang="sk-SK" sz="1400" dirty="0">
                <a:solidFill>
                  <a:schemeClr val="bg1"/>
                </a:solidFill>
              </a:rPr>
              <a:t>, </a:t>
            </a:r>
            <a:r>
              <a:rPr lang="sk-SK" sz="1400" dirty="0" err="1">
                <a:solidFill>
                  <a:schemeClr val="bg1"/>
                </a:solidFill>
              </a:rPr>
              <a:t>loss</a:t>
            </a:r>
            <a:r>
              <a:rPr lang="sk-SK" sz="1400" dirty="0">
                <a:solidFill>
                  <a:schemeClr val="bg1"/>
                </a:solidFill>
              </a:rPr>
              <a:t> </a:t>
            </a:r>
            <a:r>
              <a:rPr lang="sk-SK" sz="1400" dirty="0" err="1">
                <a:solidFill>
                  <a:schemeClr val="bg1"/>
                </a:solidFill>
              </a:rPr>
              <a:t>of</a:t>
            </a:r>
            <a:r>
              <a:rPr lang="sk-SK" sz="1400" dirty="0">
                <a:solidFill>
                  <a:schemeClr val="bg1"/>
                </a:solidFill>
              </a:rPr>
              <a:t> </a:t>
            </a:r>
            <a:r>
              <a:rPr lang="sk-SK" sz="1400" dirty="0" err="1">
                <a:solidFill>
                  <a:schemeClr val="bg1"/>
                </a:solidFill>
              </a:rPr>
              <a:t>consciousness</a:t>
            </a:r>
            <a:endParaRPr lang="en-US" sz="1400" dirty="0" smtClean="0">
              <a:solidFill>
                <a:schemeClr val="bg1"/>
              </a:solidFill>
            </a:endParaRPr>
          </a:p>
          <a:p>
            <a:pPr marL="0" indent="0">
              <a:buNone/>
              <a:defRPr/>
            </a:pPr>
            <a:endParaRPr lang="en-US" sz="2000" dirty="0" smtClean="0">
              <a:solidFill>
                <a:schemeClr val="bg1"/>
              </a:solidFill>
            </a:endParaRPr>
          </a:p>
        </p:txBody>
      </p:sp>
      <p:pic>
        <p:nvPicPr>
          <p:cNvPr id="5122" name="Picture 2" descr="C:\Users\Scorpoo\Desktop\LV HF3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3864" y="2972764"/>
            <a:ext cx="2050014" cy="355258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Zástupný objekt pre obsah 2"/>
          <p:cNvSpPr txBox="1">
            <a:spLocks/>
          </p:cNvSpPr>
          <p:nvPr/>
        </p:nvSpPr>
        <p:spPr bwMode="auto">
          <a:xfrm>
            <a:off x="6588224" y="4941168"/>
            <a:ext cx="3536777" cy="158417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  <a:cs typeface="+mn-cs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  <a:cs typeface="+mn-cs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  <a:cs typeface="+mn-cs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5pPr>
            <a:lvl6pPr marL="25146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6pPr>
            <a:lvl7pPr marL="29718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7pPr>
            <a:lvl8pPr marL="34290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8pPr>
            <a:lvl9pPr marL="38862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9pPr>
          </a:lstStyle>
          <a:p>
            <a:pPr marL="0" indent="0">
              <a:buNone/>
              <a:defRPr/>
            </a:pPr>
            <a:r>
              <a:rPr lang="sk-SK" sz="2000" dirty="0" err="1" smtClean="0">
                <a:solidFill>
                  <a:srgbClr val="FF0000"/>
                </a:solidFill>
              </a:rPr>
              <a:t>cardiogenic</a:t>
            </a:r>
            <a:r>
              <a:rPr lang="sk-SK" sz="2000" dirty="0" smtClean="0">
                <a:solidFill>
                  <a:srgbClr val="FF0000"/>
                </a:solidFill>
              </a:rPr>
              <a:t> </a:t>
            </a:r>
            <a:r>
              <a:rPr lang="sk-SK" sz="2000" dirty="0" err="1" smtClean="0">
                <a:solidFill>
                  <a:srgbClr val="FF0000"/>
                </a:solidFill>
              </a:rPr>
              <a:t>shock</a:t>
            </a:r>
            <a:endParaRPr lang="sk-SK" sz="20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01622514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Zástupný objekt pre obsah 2"/>
          <p:cNvSpPr>
            <a:spLocks noGrp="1"/>
          </p:cNvSpPr>
          <p:nvPr>
            <p:ph idx="1"/>
          </p:nvPr>
        </p:nvSpPr>
        <p:spPr>
          <a:xfrm>
            <a:off x="1979613" y="836613"/>
            <a:ext cx="7164387" cy="5289550"/>
          </a:xfrm>
        </p:spPr>
        <p:txBody>
          <a:bodyPr/>
          <a:lstStyle/>
          <a:p>
            <a:pPr marL="0" indent="0">
              <a:buFontTx/>
              <a:buNone/>
              <a:defRPr/>
            </a:pPr>
            <a:r>
              <a:rPr lang="sk-SK" dirty="0" err="1">
                <a:solidFill>
                  <a:srgbClr val="FF0000"/>
                </a:solidFill>
              </a:rPr>
              <a:t>Failure</a:t>
            </a:r>
            <a:r>
              <a:rPr lang="sk-SK" dirty="0">
                <a:solidFill>
                  <a:srgbClr val="FF0000"/>
                </a:solidFill>
              </a:rPr>
              <a:t> in </a:t>
            </a:r>
            <a:r>
              <a:rPr lang="sk-SK" dirty="0" err="1">
                <a:solidFill>
                  <a:srgbClr val="FF0000"/>
                </a:solidFill>
              </a:rPr>
              <a:t>newborns</a:t>
            </a:r>
            <a:r>
              <a:rPr lang="sk-SK" dirty="0">
                <a:solidFill>
                  <a:srgbClr val="FF0000"/>
                </a:solidFill>
              </a:rPr>
              <a:t> and </a:t>
            </a:r>
            <a:r>
              <a:rPr lang="sk-SK" dirty="0" err="1">
                <a:solidFill>
                  <a:srgbClr val="FF0000"/>
                </a:solidFill>
              </a:rPr>
              <a:t>infants</a:t>
            </a:r>
            <a:endParaRPr lang="sk-SK" dirty="0">
              <a:solidFill>
                <a:srgbClr val="FF0000"/>
              </a:solidFill>
            </a:endParaRPr>
          </a:p>
          <a:p>
            <a:pPr>
              <a:buFontTx/>
              <a:buChar char="-"/>
              <a:defRPr/>
            </a:pPr>
            <a:r>
              <a:rPr lang="sk-SK" sz="2000" dirty="0" err="1">
                <a:solidFill>
                  <a:schemeClr val="bg1"/>
                </a:solidFill>
              </a:rPr>
              <a:t>non-specific</a:t>
            </a:r>
            <a:endParaRPr lang="sk-SK" sz="2000" dirty="0">
              <a:solidFill>
                <a:schemeClr val="bg1"/>
              </a:solidFill>
            </a:endParaRPr>
          </a:p>
          <a:p>
            <a:pPr>
              <a:buFontTx/>
              <a:buChar char="-"/>
              <a:defRPr/>
            </a:pPr>
            <a:r>
              <a:rPr lang="sk-SK" sz="2000" dirty="0" err="1">
                <a:solidFill>
                  <a:schemeClr val="bg1"/>
                </a:solidFill>
              </a:rPr>
              <a:t>failure</a:t>
            </a:r>
            <a:r>
              <a:rPr lang="sk-SK" sz="2000" dirty="0">
                <a:solidFill>
                  <a:schemeClr val="bg1"/>
                </a:solidFill>
              </a:rPr>
              <a:t> to </a:t>
            </a:r>
            <a:r>
              <a:rPr lang="sk-SK" sz="2000" dirty="0" err="1" smtClean="0">
                <a:solidFill>
                  <a:schemeClr val="bg1"/>
                </a:solidFill>
              </a:rPr>
              <a:t>thrive</a:t>
            </a:r>
            <a:r>
              <a:rPr lang="sk-SK" sz="2000" dirty="0" smtClean="0">
                <a:solidFill>
                  <a:schemeClr val="bg1"/>
                </a:solidFill>
              </a:rPr>
              <a:t> (</a:t>
            </a:r>
            <a:r>
              <a:rPr lang="sk-SK" sz="2000" dirty="0" err="1" smtClean="0">
                <a:solidFill>
                  <a:schemeClr val="bg1"/>
                </a:solidFill>
              </a:rPr>
              <a:t>percentile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graph</a:t>
            </a:r>
            <a:r>
              <a:rPr lang="sk-SK" sz="2000" dirty="0" smtClean="0">
                <a:solidFill>
                  <a:schemeClr val="bg1"/>
                </a:solidFill>
              </a:rPr>
              <a:t>)</a:t>
            </a:r>
          </a:p>
          <a:p>
            <a:pPr>
              <a:buFontTx/>
              <a:buChar char="-"/>
              <a:defRPr/>
            </a:pPr>
            <a:r>
              <a:rPr lang="sk-SK" sz="2000" dirty="0" err="1" smtClean="0">
                <a:solidFill>
                  <a:schemeClr val="bg1"/>
                </a:solidFill>
              </a:rPr>
              <a:t>prolonged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breast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feeding</a:t>
            </a:r>
            <a:r>
              <a:rPr lang="sk-SK" sz="2000" dirty="0">
                <a:solidFill>
                  <a:schemeClr val="bg1"/>
                </a:solidFill>
              </a:rPr>
              <a:t>, </a:t>
            </a:r>
            <a:r>
              <a:rPr lang="sk-SK" sz="2000" dirty="0" err="1">
                <a:solidFill>
                  <a:schemeClr val="bg1"/>
                </a:solidFill>
              </a:rPr>
              <a:t>limited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volume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of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feedings</a:t>
            </a:r>
            <a:endParaRPr lang="sk-SK" sz="20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r>
              <a:rPr lang="sk-SK" dirty="0">
                <a:solidFill>
                  <a:srgbClr val="FF0000"/>
                </a:solidFill>
              </a:rPr>
              <a:t>CAVE* – </a:t>
            </a:r>
            <a:r>
              <a:rPr lang="sk-SK" dirty="0" err="1">
                <a:solidFill>
                  <a:srgbClr val="FF0000"/>
                </a:solidFill>
              </a:rPr>
              <a:t>arrhythmias</a:t>
            </a:r>
            <a:endParaRPr lang="sk-SK" dirty="0">
              <a:solidFill>
                <a:srgbClr val="FF0000"/>
              </a:solidFill>
            </a:endParaRPr>
          </a:p>
          <a:p>
            <a:pPr marL="0" indent="0">
              <a:buFontTx/>
              <a:buNone/>
              <a:defRPr/>
            </a:pPr>
            <a:r>
              <a:rPr lang="sk-SK" sz="2000" dirty="0">
                <a:solidFill>
                  <a:schemeClr val="bg1"/>
                </a:solidFill>
              </a:rPr>
              <a:t>– </a:t>
            </a:r>
            <a:r>
              <a:rPr lang="sk-SK" sz="2000" dirty="0" err="1">
                <a:solidFill>
                  <a:schemeClr val="bg1"/>
                </a:solidFill>
              </a:rPr>
              <a:t>palpitations</a:t>
            </a:r>
            <a:r>
              <a:rPr lang="sk-SK" sz="2000" dirty="0">
                <a:solidFill>
                  <a:schemeClr val="bg1"/>
                </a:solidFill>
              </a:rPr>
              <a:t> in </a:t>
            </a:r>
            <a:r>
              <a:rPr lang="sk-SK" sz="2000" dirty="0" err="1">
                <a:solidFill>
                  <a:schemeClr val="bg1"/>
                </a:solidFill>
              </a:rPr>
              <a:t>paroxysmal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tachycardias</a:t>
            </a:r>
            <a:endParaRPr lang="sk-SK" sz="20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r>
              <a:rPr lang="sk-SK" sz="2000" dirty="0">
                <a:solidFill>
                  <a:schemeClr val="bg1"/>
                </a:solidFill>
              </a:rPr>
              <a:t>-  </a:t>
            </a:r>
            <a:r>
              <a:rPr lang="sk-SK" sz="2000" dirty="0" err="1">
                <a:solidFill>
                  <a:schemeClr val="bg1"/>
                </a:solidFill>
              </a:rPr>
              <a:t>bradycardia</a:t>
            </a:r>
            <a:r>
              <a:rPr lang="sk-SK" sz="2000" dirty="0">
                <a:solidFill>
                  <a:schemeClr val="bg1"/>
                </a:solidFill>
              </a:rPr>
              <a:t> in AV </a:t>
            </a:r>
            <a:r>
              <a:rPr lang="sk-SK" sz="2000" dirty="0" err="1">
                <a:solidFill>
                  <a:schemeClr val="bg1"/>
                </a:solidFill>
              </a:rPr>
              <a:t>blocks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endParaRPr lang="sk-SK" dirty="0"/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Nadpis 1"/>
          <p:cNvSpPr>
            <a:spLocks noGrp="1" noChangeArrowheads="1"/>
          </p:cNvSpPr>
          <p:nvPr>
            <p:ph type="title"/>
          </p:nvPr>
        </p:nvSpPr>
        <p:spPr>
          <a:xfrm>
            <a:off x="1835150" y="260350"/>
            <a:ext cx="6635750" cy="561975"/>
          </a:xfrm>
        </p:spPr>
        <p:txBody>
          <a:bodyPr/>
          <a:lstStyle/>
          <a:p>
            <a:r>
              <a:rPr lang="sk-SK" altLang="sk-SK" smtClean="0">
                <a:solidFill>
                  <a:srgbClr val="FFFF00"/>
                </a:solidFill>
              </a:rPr>
              <a:t>Diagnostics</a:t>
            </a:r>
          </a:p>
        </p:txBody>
      </p:sp>
      <p:sp>
        <p:nvSpPr>
          <p:cNvPr id="9219" name="Zástupný objekt pre obsah 2"/>
          <p:cNvSpPr>
            <a:spLocks noGrp="1" noChangeArrowheads="1"/>
          </p:cNvSpPr>
          <p:nvPr>
            <p:ph idx="1"/>
          </p:nvPr>
        </p:nvSpPr>
        <p:spPr>
          <a:xfrm>
            <a:off x="1547664" y="1124744"/>
            <a:ext cx="7235825" cy="5329237"/>
          </a:xfrm>
        </p:spPr>
        <p:txBody>
          <a:bodyPr/>
          <a:lstStyle/>
          <a:p>
            <a:pPr marL="0" indent="0">
              <a:buFontTx/>
              <a:buNone/>
            </a:pPr>
            <a:r>
              <a:rPr lang="sk-SK" altLang="sk-SK" dirty="0" err="1" smtClean="0">
                <a:solidFill>
                  <a:srgbClr val="FF0000"/>
                </a:solidFill>
              </a:rPr>
              <a:t>Clinical</a:t>
            </a:r>
            <a:r>
              <a:rPr lang="sk-SK" altLang="sk-SK" dirty="0" smtClean="0">
                <a:solidFill>
                  <a:srgbClr val="FF0000"/>
                </a:solidFill>
              </a:rPr>
              <a:t> </a:t>
            </a:r>
            <a:r>
              <a:rPr lang="sk-SK" altLang="sk-SK" dirty="0" err="1" smtClean="0">
                <a:solidFill>
                  <a:srgbClr val="FF0000"/>
                </a:solidFill>
              </a:rPr>
              <a:t>manifestation</a:t>
            </a:r>
            <a:r>
              <a:rPr lang="sk-SK" altLang="sk-SK" sz="2000" dirty="0" smtClean="0">
                <a:solidFill>
                  <a:schemeClr val="bg1"/>
                </a:solidFill>
              </a:rPr>
              <a:t> </a:t>
            </a:r>
          </a:p>
          <a:p>
            <a:pPr marL="0" indent="0">
              <a:buFontTx/>
              <a:buNone/>
            </a:pPr>
            <a:r>
              <a:rPr lang="sk-SK" altLang="sk-SK" sz="2000" dirty="0" smtClean="0">
                <a:solidFill>
                  <a:schemeClr val="bg1"/>
                </a:solidFill>
              </a:rPr>
              <a:t>	-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symptoms</a:t>
            </a:r>
            <a:r>
              <a:rPr lang="sk-SK" altLang="sk-SK" sz="2000" dirty="0" smtClean="0">
                <a:solidFill>
                  <a:schemeClr val="bg1"/>
                </a:solidFill>
              </a:rPr>
              <a:t> and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signs</a:t>
            </a:r>
            <a:r>
              <a:rPr lang="sk-SK" altLang="sk-SK" sz="2000" dirty="0" smtClean="0">
                <a:solidFill>
                  <a:schemeClr val="bg1"/>
                </a:solidFill>
              </a:rPr>
              <a:t>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of</a:t>
            </a:r>
            <a:r>
              <a:rPr lang="sk-SK" altLang="sk-SK" sz="2000" dirty="0" smtClean="0">
                <a:solidFill>
                  <a:schemeClr val="bg1"/>
                </a:solidFill>
              </a:rPr>
              <a:t> HF</a:t>
            </a:r>
          </a:p>
          <a:p>
            <a:pPr marL="0" indent="0">
              <a:buFontTx/>
              <a:buNone/>
            </a:pPr>
            <a:endParaRPr lang="sk-SK" altLang="sk-SK" sz="2000" dirty="0" smtClean="0">
              <a:solidFill>
                <a:schemeClr val="bg1"/>
              </a:solidFill>
            </a:endParaRPr>
          </a:p>
          <a:p>
            <a:pPr marL="0" indent="0">
              <a:buFontTx/>
              <a:buNone/>
            </a:pPr>
            <a:r>
              <a:rPr lang="sk-SK" altLang="sk-SK" dirty="0" err="1" smtClean="0">
                <a:solidFill>
                  <a:srgbClr val="FF0000"/>
                </a:solidFill>
              </a:rPr>
              <a:t>Laboratory</a:t>
            </a:r>
            <a:r>
              <a:rPr lang="sk-SK" altLang="sk-SK" dirty="0" smtClean="0">
                <a:solidFill>
                  <a:srgbClr val="FF0000"/>
                </a:solidFill>
              </a:rPr>
              <a:t> </a:t>
            </a:r>
            <a:r>
              <a:rPr lang="sk-SK" altLang="sk-SK" dirty="0" err="1" smtClean="0">
                <a:solidFill>
                  <a:srgbClr val="FF0000"/>
                </a:solidFill>
              </a:rPr>
              <a:t>findings</a:t>
            </a:r>
            <a:endParaRPr lang="sk-SK" altLang="sk-SK" sz="2000" dirty="0" smtClean="0">
              <a:solidFill>
                <a:srgbClr val="FF0000"/>
              </a:solidFill>
            </a:endParaRPr>
          </a:p>
          <a:p>
            <a:pPr marL="0" indent="0">
              <a:buFontTx/>
              <a:buNone/>
            </a:pPr>
            <a:r>
              <a:rPr lang="sk-SK" altLang="sk-SK" sz="2000" dirty="0" smtClean="0">
                <a:solidFill>
                  <a:srgbClr val="FFFF00"/>
                </a:solidFill>
              </a:rPr>
              <a:t>	</a:t>
            </a:r>
            <a:r>
              <a:rPr lang="sk-SK" altLang="sk-SK" sz="2000" dirty="0" smtClean="0">
                <a:solidFill>
                  <a:schemeClr val="bg1"/>
                </a:solidFill>
              </a:rPr>
              <a:t>- NTproBNP</a:t>
            </a:r>
          </a:p>
          <a:p>
            <a:pPr marL="0" indent="0">
              <a:buFontTx/>
              <a:buNone/>
            </a:pPr>
            <a:r>
              <a:rPr lang="sk-SK" altLang="sk-SK" sz="2000" dirty="0" smtClean="0">
                <a:solidFill>
                  <a:schemeClr val="bg1"/>
                </a:solidFill>
              </a:rPr>
              <a:t>	- in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decompensated</a:t>
            </a:r>
            <a:r>
              <a:rPr lang="sk-SK" altLang="sk-SK" sz="2000" dirty="0" smtClean="0">
                <a:solidFill>
                  <a:schemeClr val="bg1"/>
                </a:solidFill>
              </a:rPr>
              <a:t> HF –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metabolic</a:t>
            </a:r>
            <a:r>
              <a:rPr lang="sk-SK" altLang="sk-SK" sz="2000" dirty="0" smtClean="0">
                <a:solidFill>
                  <a:schemeClr val="bg1"/>
                </a:solidFill>
              </a:rPr>
              <a:t>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lactate</a:t>
            </a:r>
            <a:r>
              <a:rPr lang="sk-SK" altLang="sk-SK" sz="2000" dirty="0" smtClean="0">
                <a:solidFill>
                  <a:schemeClr val="bg1"/>
                </a:solidFill>
              </a:rPr>
              <a:t>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acidosis</a:t>
            </a:r>
            <a:r>
              <a:rPr lang="sk-SK" altLang="sk-SK" sz="2000" dirty="0" smtClean="0">
                <a:solidFill>
                  <a:schemeClr val="bg1"/>
                </a:solidFill>
              </a:rPr>
              <a:t>,  	  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elevation</a:t>
            </a:r>
            <a:r>
              <a:rPr lang="sk-SK" altLang="sk-SK" sz="2000" dirty="0" smtClean="0">
                <a:solidFill>
                  <a:schemeClr val="bg1"/>
                </a:solidFill>
              </a:rPr>
              <a:t>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of</a:t>
            </a:r>
            <a:r>
              <a:rPr lang="sk-SK" altLang="sk-SK" sz="2000" dirty="0" smtClean="0">
                <a:solidFill>
                  <a:schemeClr val="bg1"/>
                </a:solidFill>
              </a:rPr>
              <a:t>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renal</a:t>
            </a:r>
            <a:r>
              <a:rPr lang="sk-SK" altLang="sk-SK" sz="2000" dirty="0" smtClean="0">
                <a:solidFill>
                  <a:schemeClr val="bg1"/>
                </a:solidFill>
              </a:rPr>
              <a:t> and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hepatal</a:t>
            </a:r>
            <a:r>
              <a:rPr lang="sk-SK" altLang="sk-SK" sz="2000" dirty="0" smtClean="0">
                <a:solidFill>
                  <a:schemeClr val="bg1"/>
                </a:solidFill>
              </a:rPr>
              <a:t>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enzymes</a:t>
            </a:r>
            <a:r>
              <a:rPr lang="sk-SK" altLang="sk-SK" sz="2000" dirty="0" smtClean="0">
                <a:solidFill>
                  <a:schemeClr val="bg1"/>
                </a:solidFill>
              </a:rPr>
              <a:t> </a:t>
            </a:r>
            <a:endParaRPr lang="sk-SK" altLang="sk-SK" dirty="0" smtClean="0">
              <a:solidFill>
                <a:schemeClr val="bg1"/>
              </a:solidFill>
            </a:endParaRPr>
          </a:p>
          <a:p>
            <a:pPr marL="0" indent="0">
              <a:buFontTx/>
              <a:buNone/>
            </a:pPr>
            <a:endParaRPr lang="sk-SK" altLang="sk-SK" sz="2800" dirty="0" smtClean="0">
              <a:solidFill>
                <a:schemeClr val="bg1"/>
              </a:solidFill>
            </a:endParaRPr>
          </a:p>
          <a:p>
            <a:pPr marL="0" indent="0">
              <a:buFontTx/>
              <a:buNone/>
            </a:pPr>
            <a:r>
              <a:rPr lang="sk-SK" altLang="sk-SK" sz="2800" dirty="0" err="1" smtClean="0">
                <a:solidFill>
                  <a:srgbClr val="FF0000"/>
                </a:solidFill>
              </a:rPr>
              <a:t>X-ray</a:t>
            </a:r>
            <a:endParaRPr lang="sk-SK" altLang="sk-SK" sz="2800" dirty="0" smtClean="0">
              <a:solidFill>
                <a:srgbClr val="FF0000"/>
              </a:solidFill>
            </a:endParaRPr>
          </a:p>
          <a:p>
            <a:pPr marL="0" indent="0">
              <a:buFontTx/>
              <a:buNone/>
            </a:pPr>
            <a:r>
              <a:rPr lang="sk-SK" altLang="sk-SK" sz="2800" dirty="0" smtClean="0">
                <a:solidFill>
                  <a:srgbClr val="FF0000"/>
                </a:solidFill>
              </a:rPr>
              <a:t>ECG</a:t>
            </a:r>
          </a:p>
          <a:p>
            <a:pPr marL="0" indent="0">
              <a:buFontTx/>
              <a:buNone/>
            </a:pPr>
            <a:r>
              <a:rPr lang="sk-SK" altLang="sk-SK" sz="2800" dirty="0" smtClean="0">
                <a:solidFill>
                  <a:srgbClr val="FF0000"/>
                </a:solidFill>
              </a:rPr>
              <a:t>ECHO</a:t>
            </a:r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Nadpis 1"/>
          <p:cNvSpPr>
            <a:spLocks noGrp="1" noChangeArrowheads="1"/>
          </p:cNvSpPr>
          <p:nvPr>
            <p:ph type="title"/>
          </p:nvPr>
        </p:nvSpPr>
        <p:spPr>
          <a:xfrm>
            <a:off x="611188" y="160338"/>
            <a:ext cx="8229600" cy="561975"/>
          </a:xfrm>
        </p:spPr>
        <p:txBody>
          <a:bodyPr/>
          <a:lstStyle/>
          <a:p>
            <a:r>
              <a:rPr lang="sk-SK" altLang="sk-SK" smtClean="0">
                <a:solidFill>
                  <a:srgbClr val="FFFF00"/>
                </a:solidFill>
              </a:rPr>
              <a:t>X-ray </a:t>
            </a:r>
          </a:p>
        </p:txBody>
      </p:sp>
      <p:sp>
        <p:nvSpPr>
          <p:cNvPr id="10243" name="Zástupný objekt pre obsah 2"/>
          <p:cNvSpPr>
            <a:spLocks noGrp="1" noChangeArrowheads="1"/>
          </p:cNvSpPr>
          <p:nvPr>
            <p:ph idx="1"/>
          </p:nvPr>
        </p:nvSpPr>
        <p:spPr>
          <a:xfrm>
            <a:off x="1043608" y="6188075"/>
            <a:ext cx="8064896" cy="460375"/>
          </a:xfrm>
        </p:spPr>
        <p:txBody>
          <a:bodyPr/>
          <a:lstStyle/>
          <a:p>
            <a:pPr marL="0" indent="0">
              <a:buNone/>
            </a:pPr>
            <a:r>
              <a:rPr lang="sk-SK" altLang="sk-SK" sz="2000" u="sng" dirty="0" err="1" smtClean="0">
                <a:solidFill>
                  <a:schemeClr val="bg1"/>
                </a:solidFill>
              </a:rPr>
              <a:t>cardiomegaly</a:t>
            </a:r>
            <a:r>
              <a:rPr lang="sk-SK" altLang="sk-SK" sz="2000" dirty="0" smtClean="0">
                <a:solidFill>
                  <a:schemeClr val="bg1"/>
                </a:solidFill>
              </a:rPr>
              <a:t> in infant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with</a:t>
            </a:r>
            <a:r>
              <a:rPr lang="sk-SK" altLang="sk-SK" sz="2000" dirty="0" smtClean="0">
                <a:solidFill>
                  <a:schemeClr val="bg1"/>
                </a:solidFill>
              </a:rPr>
              <a:t> patent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ductus</a:t>
            </a:r>
            <a:r>
              <a:rPr lang="sk-SK" altLang="sk-SK" sz="2000" dirty="0" smtClean="0">
                <a:solidFill>
                  <a:schemeClr val="bg1"/>
                </a:solidFill>
              </a:rPr>
              <a:t> arteriosus (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volume</a:t>
            </a:r>
            <a:r>
              <a:rPr lang="sk-SK" altLang="sk-SK" sz="2000" dirty="0" smtClean="0">
                <a:solidFill>
                  <a:schemeClr val="bg1"/>
                </a:solidFill>
              </a:rPr>
              <a:t>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overload</a:t>
            </a:r>
            <a:r>
              <a:rPr lang="sk-SK" altLang="sk-SK" sz="2000" dirty="0" smtClean="0">
                <a:solidFill>
                  <a:schemeClr val="bg1"/>
                </a:solidFill>
              </a:rPr>
              <a:t>)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source</a:t>
            </a:r>
            <a:r>
              <a:rPr lang="sk-SK" altLang="sk-SK" sz="2000" dirty="0" smtClean="0">
                <a:solidFill>
                  <a:schemeClr val="bg1"/>
                </a:solidFill>
              </a:rPr>
              <a:t>: DKC, NUSCH</a:t>
            </a:r>
          </a:p>
        </p:txBody>
      </p:sp>
      <p:pic>
        <p:nvPicPr>
          <p:cNvPr id="10244" name="Obrázok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58950" y="773113"/>
            <a:ext cx="6292850" cy="54117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Nadpis 1"/>
          <p:cNvSpPr>
            <a:spLocks noGrp="1" noChangeArrowheads="1"/>
          </p:cNvSpPr>
          <p:nvPr>
            <p:ph type="title"/>
          </p:nvPr>
        </p:nvSpPr>
        <p:spPr>
          <a:xfrm>
            <a:off x="1619250" y="160338"/>
            <a:ext cx="6707188" cy="571500"/>
          </a:xfrm>
        </p:spPr>
        <p:txBody>
          <a:bodyPr/>
          <a:lstStyle/>
          <a:p>
            <a:r>
              <a:rPr lang="sk-SK" altLang="sk-SK" smtClean="0">
                <a:solidFill>
                  <a:srgbClr val="FFFF00"/>
                </a:solidFill>
              </a:rPr>
              <a:t>ECG</a:t>
            </a:r>
            <a:endParaRPr lang="sk-SK" altLang="sk-SK" smtClean="0"/>
          </a:p>
        </p:txBody>
      </p:sp>
      <p:sp>
        <p:nvSpPr>
          <p:cNvPr id="3" name="Zástupný objekt pre obsah 2"/>
          <p:cNvSpPr>
            <a:spLocks noGrp="1"/>
          </p:cNvSpPr>
          <p:nvPr>
            <p:ph idx="1"/>
          </p:nvPr>
        </p:nvSpPr>
        <p:spPr>
          <a:xfrm>
            <a:off x="2411413" y="836613"/>
            <a:ext cx="6275387" cy="6021387"/>
          </a:xfrm>
        </p:spPr>
        <p:txBody>
          <a:bodyPr/>
          <a:lstStyle/>
          <a:p>
            <a:pPr>
              <a:defRPr/>
            </a:pPr>
            <a:r>
              <a:rPr lang="sk-SK" sz="2000" dirty="0" err="1">
                <a:solidFill>
                  <a:schemeClr val="bg1"/>
                </a:solidFill>
              </a:rPr>
              <a:t>sinus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tachycardia</a:t>
            </a:r>
            <a:endParaRPr lang="sk-SK" sz="2000" dirty="0">
              <a:solidFill>
                <a:schemeClr val="bg1"/>
              </a:solidFill>
            </a:endParaRPr>
          </a:p>
          <a:p>
            <a:pPr>
              <a:defRPr/>
            </a:pPr>
            <a:r>
              <a:rPr lang="sk-SK" sz="2000" dirty="0" err="1" smtClean="0">
                <a:solidFill>
                  <a:schemeClr val="bg1"/>
                </a:solidFill>
              </a:rPr>
              <a:t>different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patterns</a:t>
            </a:r>
            <a:r>
              <a:rPr lang="sk-SK" sz="2000" dirty="0" smtClean="0">
                <a:solidFill>
                  <a:schemeClr val="bg1"/>
                </a:solidFill>
              </a:rPr>
              <a:t>, BBB, </a:t>
            </a:r>
            <a:r>
              <a:rPr lang="sk-SK" sz="2000" dirty="0" err="1" smtClean="0">
                <a:solidFill>
                  <a:schemeClr val="bg1"/>
                </a:solidFill>
              </a:rPr>
              <a:t>extrasystole</a:t>
            </a:r>
            <a:endParaRPr lang="sk-SK" sz="2000" dirty="0">
              <a:solidFill>
                <a:schemeClr val="bg1"/>
              </a:solidFill>
            </a:endParaRPr>
          </a:p>
          <a:p>
            <a:pPr>
              <a:defRPr/>
            </a:pPr>
            <a:r>
              <a:rPr lang="sk-SK" sz="2000" dirty="0" err="1" smtClean="0">
                <a:solidFill>
                  <a:schemeClr val="bg1"/>
                </a:solidFill>
              </a:rPr>
              <a:t>signs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>
                <a:solidFill>
                  <a:schemeClr val="bg1"/>
                </a:solidFill>
              </a:rPr>
              <a:t>of LV </a:t>
            </a:r>
            <a:r>
              <a:rPr lang="sk-SK" sz="2000" dirty="0" err="1">
                <a:solidFill>
                  <a:schemeClr val="bg1"/>
                </a:solidFill>
              </a:rPr>
              <a:t>hypertophy</a:t>
            </a:r>
            <a:r>
              <a:rPr lang="sk-SK" sz="2000" dirty="0">
                <a:solidFill>
                  <a:schemeClr val="bg1"/>
                </a:solidFill>
              </a:rPr>
              <a:t> in </a:t>
            </a:r>
            <a:r>
              <a:rPr lang="sk-SK" sz="2000" dirty="0" err="1">
                <a:solidFill>
                  <a:schemeClr val="bg1"/>
                </a:solidFill>
              </a:rPr>
              <a:t>aortic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stenosis</a:t>
            </a:r>
            <a:endParaRPr lang="sk-SK" sz="2000" dirty="0">
              <a:solidFill>
                <a:schemeClr val="bg1"/>
              </a:solidFill>
            </a:endParaRPr>
          </a:p>
          <a:p>
            <a:pPr>
              <a:defRPr/>
            </a:pPr>
            <a:r>
              <a:rPr lang="sk-SK" sz="2000" dirty="0" smtClean="0">
                <a:solidFill>
                  <a:schemeClr val="bg1"/>
                </a:solidFill>
              </a:rPr>
              <a:t>or </a:t>
            </a:r>
            <a:r>
              <a:rPr lang="sk-SK" sz="2000" dirty="0" err="1" smtClean="0">
                <a:solidFill>
                  <a:schemeClr val="bg1"/>
                </a:solidFill>
              </a:rPr>
              <a:t>others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e.g</a:t>
            </a:r>
            <a:r>
              <a:rPr lang="sk-SK" sz="2000" dirty="0" smtClean="0">
                <a:solidFill>
                  <a:schemeClr val="bg1"/>
                </a:solidFill>
              </a:rPr>
              <a:t>. SVT</a:t>
            </a:r>
            <a:r>
              <a:rPr lang="sk-SK" sz="2000" dirty="0">
                <a:solidFill>
                  <a:schemeClr val="bg1"/>
                </a:solidFill>
              </a:rPr>
              <a:t>, VT, AV </a:t>
            </a:r>
            <a:r>
              <a:rPr lang="sk-SK" sz="2000" dirty="0" err="1">
                <a:solidFill>
                  <a:schemeClr val="bg1"/>
                </a:solidFill>
              </a:rPr>
              <a:t>blocks</a:t>
            </a:r>
            <a:endParaRPr lang="sk-SK" sz="2000" dirty="0">
              <a:solidFill>
                <a:schemeClr val="bg1"/>
              </a:solidFill>
            </a:endParaRPr>
          </a:p>
          <a:p>
            <a:pPr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>
              <a:defRPr/>
            </a:pPr>
            <a:r>
              <a:rPr lang="sk-SK" sz="2000" dirty="0">
                <a:solidFill>
                  <a:schemeClr val="bg1"/>
                </a:solidFill>
              </a:rPr>
              <a:t>AVRT in </a:t>
            </a:r>
            <a:r>
              <a:rPr lang="sk-SK" sz="2000" dirty="0" smtClean="0">
                <a:solidFill>
                  <a:schemeClr val="bg1"/>
                </a:solidFill>
              </a:rPr>
              <a:t>infant (DKC, NUSCH)</a:t>
            </a:r>
            <a:endParaRPr lang="sk-SK" sz="2000" dirty="0">
              <a:solidFill>
                <a:schemeClr val="bg1"/>
              </a:solidFill>
            </a:endParaRPr>
          </a:p>
        </p:txBody>
      </p:sp>
      <p:pic>
        <p:nvPicPr>
          <p:cNvPr id="5" name="Picture 6" descr="AVRT holter.jpg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07704" y="2348880"/>
            <a:ext cx="6161162" cy="39908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Nadpis 1"/>
          <p:cNvSpPr>
            <a:spLocks noGrp="1" noChangeArrowheads="1"/>
          </p:cNvSpPr>
          <p:nvPr>
            <p:ph type="title"/>
          </p:nvPr>
        </p:nvSpPr>
        <p:spPr>
          <a:xfrm>
            <a:off x="457200" y="115888"/>
            <a:ext cx="8229600" cy="563562"/>
          </a:xfrm>
        </p:spPr>
        <p:txBody>
          <a:bodyPr/>
          <a:lstStyle/>
          <a:p>
            <a:r>
              <a:rPr lang="sk-SK" altLang="sk-SK" dirty="0" err="1" smtClean="0">
                <a:solidFill>
                  <a:srgbClr val="FFFF00"/>
                </a:solidFill>
              </a:rPr>
              <a:t>ECHOkg</a:t>
            </a:r>
            <a:endParaRPr lang="sk-SK" altLang="sk-SK" dirty="0" smtClean="0">
              <a:solidFill>
                <a:srgbClr val="FFFF00"/>
              </a:solidFill>
            </a:endParaRPr>
          </a:p>
        </p:txBody>
      </p:sp>
      <p:sp>
        <p:nvSpPr>
          <p:cNvPr id="12291" name="Zástupný objekt pre obsah 2"/>
          <p:cNvSpPr>
            <a:spLocks noGrp="1" noChangeArrowheads="1"/>
          </p:cNvSpPr>
          <p:nvPr>
            <p:ph idx="1"/>
          </p:nvPr>
        </p:nvSpPr>
        <p:spPr>
          <a:xfrm>
            <a:off x="1979613" y="765175"/>
            <a:ext cx="6913562" cy="5976938"/>
          </a:xfrm>
        </p:spPr>
        <p:txBody>
          <a:bodyPr/>
          <a:lstStyle/>
          <a:p>
            <a:r>
              <a:rPr lang="sk-SK" altLang="sk-SK" sz="2000" dirty="0" err="1" smtClean="0">
                <a:solidFill>
                  <a:schemeClr val="bg1"/>
                </a:solidFill>
              </a:rPr>
              <a:t>different</a:t>
            </a:r>
            <a:r>
              <a:rPr lang="sk-SK" altLang="sk-SK" sz="2000" dirty="0" smtClean="0">
                <a:solidFill>
                  <a:schemeClr val="bg1"/>
                </a:solidFill>
              </a:rPr>
              <a:t> –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due</a:t>
            </a:r>
            <a:r>
              <a:rPr lang="sk-SK" altLang="sk-SK" sz="2000" dirty="0" smtClean="0">
                <a:solidFill>
                  <a:schemeClr val="bg1"/>
                </a:solidFill>
              </a:rPr>
              <a:t> to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cause</a:t>
            </a:r>
            <a:endParaRPr lang="sk-SK" altLang="sk-SK" sz="2000" dirty="0" smtClean="0">
              <a:solidFill>
                <a:schemeClr val="bg1"/>
              </a:solidFill>
            </a:endParaRPr>
          </a:p>
          <a:p>
            <a:r>
              <a:rPr lang="sk-SK" altLang="sk-SK" sz="2000" dirty="0" smtClean="0">
                <a:solidFill>
                  <a:schemeClr val="bg1"/>
                </a:solidFill>
              </a:rPr>
              <a:t>CHD,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cardiomyopathies</a:t>
            </a:r>
            <a:r>
              <a:rPr lang="sk-SK" altLang="sk-SK" sz="2000" dirty="0" smtClean="0">
                <a:solidFill>
                  <a:schemeClr val="bg1"/>
                </a:solidFill>
              </a:rPr>
              <a:t>,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myocarditis</a:t>
            </a:r>
            <a:r>
              <a:rPr lang="sk-SK" altLang="sk-SK" sz="2000" dirty="0" smtClean="0">
                <a:solidFill>
                  <a:schemeClr val="bg1"/>
                </a:solidFill>
              </a:rPr>
              <a:t>,....</a:t>
            </a:r>
          </a:p>
          <a:p>
            <a:r>
              <a:rPr lang="sk-SK" altLang="sk-SK" sz="2000" dirty="0" err="1" smtClean="0">
                <a:solidFill>
                  <a:schemeClr val="bg1"/>
                </a:solidFill>
              </a:rPr>
              <a:t>bad</a:t>
            </a:r>
            <a:r>
              <a:rPr lang="sk-SK" altLang="sk-SK" sz="2000" dirty="0" smtClean="0">
                <a:solidFill>
                  <a:schemeClr val="bg1"/>
                </a:solidFill>
              </a:rPr>
              <a:t>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contractility</a:t>
            </a:r>
            <a:r>
              <a:rPr lang="sk-SK" altLang="sk-SK" sz="2000" dirty="0" smtClean="0">
                <a:solidFill>
                  <a:schemeClr val="bg1"/>
                </a:solidFill>
              </a:rPr>
              <a:t>,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low</a:t>
            </a:r>
            <a:r>
              <a:rPr lang="sk-SK" altLang="sk-SK" sz="2000" dirty="0" smtClean="0">
                <a:solidFill>
                  <a:schemeClr val="bg1"/>
                </a:solidFill>
              </a:rPr>
              <a:t>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ejection</a:t>
            </a:r>
            <a:r>
              <a:rPr lang="sk-SK" altLang="sk-SK" sz="2000" dirty="0" smtClean="0">
                <a:solidFill>
                  <a:schemeClr val="bg1"/>
                </a:solidFill>
              </a:rPr>
              <a:t> </a:t>
            </a:r>
            <a:r>
              <a:rPr lang="sk-SK" altLang="sk-SK" sz="2000" dirty="0" err="1" smtClean="0">
                <a:solidFill>
                  <a:schemeClr val="bg1"/>
                </a:solidFill>
              </a:rPr>
              <a:t>fraction</a:t>
            </a:r>
            <a:r>
              <a:rPr lang="sk-SK" altLang="sk-SK" sz="2000" dirty="0" smtClean="0">
                <a:solidFill>
                  <a:schemeClr val="bg1"/>
                </a:solidFill>
              </a:rPr>
              <a:t> </a:t>
            </a:r>
          </a:p>
        </p:txBody>
      </p:sp>
      <p:pic>
        <p:nvPicPr>
          <p:cNvPr id="12292" name="Obrázok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6013" y="1916113"/>
            <a:ext cx="7416800" cy="4521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Šípka: doprava 4"/>
          <p:cNvSpPr/>
          <p:nvPr/>
        </p:nvSpPr>
        <p:spPr>
          <a:xfrm rot="18508620">
            <a:off x="5282407" y="5212556"/>
            <a:ext cx="647700" cy="287337"/>
          </a:xfrm>
          <a:prstGeom prst="rightArrow">
            <a:avLst/>
          </a:prstGeom>
          <a:solidFill>
            <a:srgbClr val="660066"/>
          </a:solidFill>
          <a:ln>
            <a:solidFill>
              <a:srgbClr val="FFFF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sk-SK"/>
          </a:p>
        </p:txBody>
      </p:sp>
      <p:sp>
        <p:nvSpPr>
          <p:cNvPr id="12294" name="BlokTextu 5"/>
          <p:cNvSpPr txBox="1">
            <a:spLocks noChangeArrowheads="1"/>
          </p:cNvSpPr>
          <p:nvPr/>
        </p:nvSpPr>
        <p:spPr bwMode="auto">
          <a:xfrm>
            <a:off x="1676400" y="6496050"/>
            <a:ext cx="6048375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3200"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>
              <a:defRPr sz="2800"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>
              <a:defRPr sz="2400"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eaLnBrk="0" hangingPunct="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eaLnBrk="0" hangingPunct="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eaLnBrk="0" hangingPunct="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eaLnBrk="0" hangingPunct="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r>
              <a:rPr lang="sk-SK" altLang="sk-SK" sz="1800" dirty="0" err="1">
                <a:solidFill>
                  <a:schemeClr val="bg1"/>
                </a:solidFill>
              </a:rPr>
              <a:t>dilated</a:t>
            </a:r>
            <a:r>
              <a:rPr lang="sk-SK" altLang="sk-SK" sz="1800" dirty="0">
                <a:solidFill>
                  <a:schemeClr val="bg1"/>
                </a:solidFill>
              </a:rPr>
              <a:t> LV in </a:t>
            </a:r>
            <a:r>
              <a:rPr lang="sk-SK" altLang="sk-SK" sz="1800" dirty="0" err="1">
                <a:solidFill>
                  <a:schemeClr val="bg1"/>
                </a:solidFill>
              </a:rPr>
              <a:t>patient</a:t>
            </a:r>
            <a:r>
              <a:rPr lang="sk-SK" altLang="sk-SK" sz="1800" dirty="0">
                <a:solidFill>
                  <a:schemeClr val="bg1"/>
                </a:solidFill>
              </a:rPr>
              <a:t> </a:t>
            </a:r>
            <a:r>
              <a:rPr lang="sk-SK" altLang="sk-SK" sz="1800" dirty="0" err="1">
                <a:solidFill>
                  <a:schemeClr val="bg1"/>
                </a:solidFill>
              </a:rPr>
              <a:t>with</a:t>
            </a:r>
            <a:r>
              <a:rPr lang="sk-SK" altLang="sk-SK" sz="1800" dirty="0">
                <a:solidFill>
                  <a:schemeClr val="bg1"/>
                </a:solidFill>
              </a:rPr>
              <a:t> </a:t>
            </a:r>
            <a:r>
              <a:rPr lang="sk-SK" altLang="sk-SK" sz="1800" dirty="0" err="1">
                <a:solidFill>
                  <a:schemeClr val="bg1"/>
                </a:solidFill>
              </a:rPr>
              <a:t>myocarditis</a:t>
            </a:r>
            <a:r>
              <a:rPr lang="sk-SK" altLang="sk-SK" sz="1800" dirty="0">
                <a:solidFill>
                  <a:schemeClr val="bg1"/>
                </a:solidFill>
              </a:rPr>
              <a:t> </a:t>
            </a:r>
            <a:r>
              <a:rPr lang="sk-SK" altLang="sk-SK" sz="1800" dirty="0" smtClean="0">
                <a:solidFill>
                  <a:schemeClr val="bg1"/>
                </a:solidFill>
              </a:rPr>
              <a:t>(DKC, NUSCH)</a:t>
            </a:r>
            <a:endParaRPr lang="sk-SK" altLang="sk-SK" sz="1800" dirty="0">
              <a:solidFill>
                <a:schemeClr val="bg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altLang="sk-SK" dirty="0" err="1" smtClean="0">
                <a:solidFill>
                  <a:srgbClr val="FFFF00"/>
                </a:solidFill>
              </a:rPr>
              <a:t>Therapy</a:t>
            </a:r>
            <a:endParaRPr lang="sk-SK" dirty="0"/>
          </a:p>
        </p:txBody>
      </p:sp>
      <p:sp>
        <p:nvSpPr>
          <p:cNvPr id="5" name="Zástupný objekt pre obsah 2"/>
          <p:cNvSpPr>
            <a:spLocks noGrp="1"/>
          </p:cNvSpPr>
          <p:nvPr>
            <p:ph idx="1"/>
          </p:nvPr>
        </p:nvSpPr>
        <p:spPr>
          <a:xfrm>
            <a:off x="755576" y="1268760"/>
            <a:ext cx="8280920" cy="5140325"/>
          </a:xfrm>
        </p:spPr>
        <p:txBody>
          <a:bodyPr/>
          <a:lstStyle/>
          <a:p>
            <a:pPr>
              <a:defRPr/>
            </a:pPr>
            <a:r>
              <a:rPr lang="en-US" sz="2800" dirty="0" smtClean="0">
                <a:solidFill>
                  <a:srgbClr val="FF0000"/>
                </a:solidFill>
              </a:rPr>
              <a:t>preload</a:t>
            </a:r>
            <a:r>
              <a:rPr lang="sk-SK" sz="2800" dirty="0" smtClean="0">
                <a:solidFill>
                  <a:schemeClr val="bg1"/>
                </a:solidFill>
              </a:rPr>
              <a:t> – </a:t>
            </a:r>
            <a:r>
              <a:rPr lang="sk-SK" sz="2800" dirty="0" err="1" smtClean="0">
                <a:solidFill>
                  <a:schemeClr val="bg1"/>
                </a:solidFill>
              </a:rPr>
              <a:t>regulate</a:t>
            </a:r>
            <a:r>
              <a:rPr lang="sk-SK" sz="2800" dirty="0" smtClean="0">
                <a:solidFill>
                  <a:schemeClr val="bg1"/>
                </a:solidFill>
              </a:rPr>
              <a:t> </a:t>
            </a:r>
            <a:r>
              <a:rPr lang="sk-SK" sz="2800" dirty="0" err="1" smtClean="0">
                <a:solidFill>
                  <a:schemeClr val="bg1"/>
                </a:solidFill>
              </a:rPr>
              <a:t>hydratation</a:t>
            </a:r>
            <a:endParaRPr lang="en-US" sz="2800" dirty="0" smtClean="0">
              <a:solidFill>
                <a:schemeClr val="bg1"/>
              </a:solidFill>
            </a:endParaRPr>
          </a:p>
          <a:p>
            <a:pPr>
              <a:defRPr/>
            </a:pPr>
            <a:r>
              <a:rPr lang="en-US" sz="2800" dirty="0" smtClean="0">
                <a:solidFill>
                  <a:srgbClr val="FF0000"/>
                </a:solidFill>
              </a:rPr>
              <a:t>contractility</a:t>
            </a:r>
            <a:r>
              <a:rPr lang="sk-SK" sz="2800" dirty="0">
                <a:solidFill>
                  <a:schemeClr val="bg1"/>
                </a:solidFill>
              </a:rPr>
              <a:t> – </a:t>
            </a:r>
            <a:r>
              <a:rPr lang="sk-SK" sz="2800" dirty="0" err="1" smtClean="0">
                <a:solidFill>
                  <a:schemeClr val="bg1"/>
                </a:solidFill>
              </a:rPr>
              <a:t>inotropes</a:t>
            </a:r>
            <a:r>
              <a:rPr lang="sk-SK" sz="2800" dirty="0" smtClean="0">
                <a:solidFill>
                  <a:schemeClr val="bg1"/>
                </a:solidFill>
              </a:rPr>
              <a:t> / </a:t>
            </a:r>
            <a:r>
              <a:rPr lang="sk-SK" sz="2800" dirty="0" err="1" smtClean="0">
                <a:solidFill>
                  <a:schemeClr val="bg1"/>
                </a:solidFill>
              </a:rPr>
              <a:t>mechanical</a:t>
            </a:r>
            <a:r>
              <a:rPr lang="sk-SK" sz="2800" dirty="0" smtClean="0">
                <a:solidFill>
                  <a:schemeClr val="bg1"/>
                </a:solidFill>
              </a:rPr>
              <a:t> </a:t>
            </a:r>
            <a:r>
              <a:rPr lang="sk-SK" sz="2800" dirty="0" err="1" smtClean="0">
                <a:solidFill>
                  <a:schemeClr val="bg1"/>
                </a:solidFill>
              </a:rPr>
              <a:t>support</a:t>
            </a:r>
            <a:endParaRPr lang="sk-SK" sz="2800" dirty="0">
              <a:solidFill>
                <a:schemeClr val="bg1"/>
              </a:solidFill>
            </a:endParaRPr>
          </a:p>
          <a:p>
            <a:pPr>
              <a:defRPr/>
            </a:pPr>
            <a:r>
              <a:rPr lang="sk-SK" sz="2800" dirty="0" err="1" smtClean="0">
                <a:solidFill>
                  <a:srgbClr val="FF0000"/>
                </a:solidFill>
              </a:rPr>
              <a:t>heart</a:t>
            </a:r>
            <a:r>
              <a:rPr lang="sk-SK" sz="2800" dirty="0" smtClean="0">
                <a:solidFill>
                  <a:srgbClr val="FF0000"/>
                </a:solidFill>
              </a:rPr>
              <a:t> rate </a:t>
            </a:r>
            <a:r>
              <a:rPr lang="sk-SK" sz="2800" dirty="0">
                <a:solidFill>
                  <a:schemeClr val="bg1"/>
                </a:solidFill>
              </a:rPr>
              <a:t>–  </a:t>
            </a:r>
            <a:r>
              <a:rPr lang="sk-SK" sz="2800" dirty="0" err="1" smtClean="0">
                <a:solidFill>
                  <a:schemeClr val="bg1"/>
                </a:solidFill>
              </a:rPr>
              <a:t>BB,digoxine,ivabradine</a:t>
            </a:r>
            <a:r>
              <a:rPr lang="sk-SK" sz="2800" dirty="0" smtClean="0">
                <a:solidFill>
                  <a:schemeClr val="bg1"/>
                </a:solidFill>
              </a:rPr>
              <a:t>;  </a:t>
            </a:r>
            <a:r>
              <a:rPr lang="sk-SK" sz="2800" dirty="0" err="1" smtClean="0">
                <a:solidFill>
                  <a:schemeClr val="bg1"/>
                </a:solidFill>
              </a:rPr>
              <a:t>pacemaker</a:t>
            </a:r>
            <a:endParaRPr lang="sk-SK" sz="2800" dirty="0" smtClean="0">
              <a:solidFill>
                <a:schemeClr val="bg1"/>
              </a:solidFill>
            </a:endParaRPr>
          </a:p>
          <a:p>
            <a:pPr>
              <a:defRPr/>
            </a:pPr>
            <a:r>
              <a:rPr lang="sk-SK" sz="2800" dirty="0" err="1" smtClean="0">
                <a:solidFill>
                  <a:srgbClr val="FF0000"/>
                </a:solidFill>
              </a:rPr>
              <a:t>afterload</a:t>
            </a:r>
            <a:r>
              <a:rPr lang="sk-SK" sz="2800" dirty="0" smtClean="0">
                <a:solidFill>
                  <a:schemeClr val="bg1"/>
                </a:solidFill>
              </a:rPr>
              <a:t> – </a:t>
            </a:r>
            <a:r>
              <a:rPr lang="sk-SK" sz="2800" dirty="0" err="1" smtClean="0">
                <a:solidFill>
                  <a:schemeClr val="bg1"/>
                </a:solidFill>
              </a:rPr>
              <a:t>vasodilation</a:t>
            </a:r>
            <a:r>
              <a:rPr lang="sk-SK" sz="2800" dirty="0" smtClean="0">
                <a:solidFill>
                  <a:schemeClr val="bg1"/>
                </a:solidFill>
              </a:rPr>
              <a:t> (ACEI, BB); </a:t>
            </a:r>
          </a:p>
          <a:p>
            <a:pPr marL="1971675" lvl="1">
              <a:defRPr/>
            </a:pPr>
            <a:r>
              <a:rPr lang="sk-SK" sz="2400" dirty="0" smtClean="0">
                <a:solidFill>
                  <a:schemeClr val="bg1"/>
                </a:solidFill>
              </a:rPr>
              <a:t>in </a:t>
            </a:r>
            <a:r>
              <a:rPr lang="sk-SK" sz="2400" dirty="0" err="1" smtClean="0">
                <a:solidFill>
                  <a:schemeClr val="bg1"/>
                </a:solidFill>
              </a:rPr>
              <a:t>phase</a:t>
            </a:r>
            <a:r>
              <a:rPr lang="sk-SK" sz="2400" dirty="0" smtClean="0">
                <a:solidFill>
                  <a:schemeClr val="bg1"/>
                </a:solidFill>
              </a:rPr>
              <a:t> III. </a:t>
            </a:r>
            <a:r>
              <a:rPr lang="sk-SK" sz="2400" dirty="0" err="1" smtClean="0">
                <a:solidFill>
                  <a:schemeClr val="bg1"/>
                </a:solidFill>
              </a:rPr>
              <a:t>shock</a:t>
            </a:r>
            <a:r>
              <a:rPr lang="sk-SK" sz="2400" dirty="0" smtClean="0">
                <a:solidFill>
                  <a:schemeClr val="bg1"/>
                </a:solidFill>
              </a:rPr>
              <a:t> </a:t>
            </a:r>
            <a:r>
              <a:rPr lang="sk-SK" sz="2400" dirty="0" err="1" smtClean="0">
                <a:solidFill>
                  <a:schemeClr val="bg1"/>
                </a:solidFill>
              </a:rPr>
              <a:t>vasoconstriction</a:t>
            </a:r>
            <a:r>
              <a:rPr lang="sk-SK" sz="2400" dirty="0" smtClean="0">
                <a:solidFill>
                  <a:schemeClr val="bg1"/>
                </a:solidFill>
              </a:rPr>
              <a:t> (</a:t>
            </a:r>
            <a:r>
              <a:rPr lang="sk-SK" sz="2400" dirty="0" err="1" smtClean="0">
                <a:solidFill>
                  <a:schemeClr val="bg1"/>
                </a:solidFill>
              </a:rPr>
              <a:t>noradrenaline</a:t>
            </a:r>
            <a:r>
              <a:rPr lang="sk-SK" sz="2400" dirty="0" smtClean="0">
                <a:solidFill>
                  <a:schemeClr val="bg1"/>
                </a:solidFill>
              </a:rPr>
              <a:t>) </a:t>
            </a:r>
          </a:p>
          <a:p>
            <a:pPr>
              <a:buFont typeface="Wingdings" pitchFamily="2" charset="2"/>
              <a:buChar char="Ø"/>
              <a:defRPr/>
            </a:pPr>
            <a:r>
              <a:rPr lang="sk-SK" sz="2800" dirty="0" err="1" smtClean="0">
                <a:solidFill>
                  <a:srgbClr val="FF0000"/>
                </a:solidFill>
              </a:rPr>
              <a:t>atrio-ventricular</a:t>
            </a:r>
            <a:r>
              <a:rPr lang="sk-SK" sz="2800" dirty="0" smtClean="0">
                <a:solidFill>
                  <a:srgbClr val="FF0000"/>
                </a:solidFill>
              </a:rPr>
              <a:t> </a:t>
            </a:r>
            <a:r>
              <a:rPr lang="sk-SK" sz="2800" dirty="0" err="1" smtClean="0">
                <a:solidFill>
                  <a:srgbClr val="FF0000"/>
                </a:solidFill>
              </a:rPr>
              <a:t>synchrony</a:t>
            </a:r>
            <a:r>
              <a:rPr lang="sk-SK" sz="2800" dirty="0" smtClean="0">
                <a:solidFill>
                  <a:srgbClr val="FF0000"/>
                </a:solidFill>
              </a:rPr>
              <a:t> (AV </a:t>
            </a:r>
            <a:r>
              <a:rPr lang="sk-SK" sz="2800" dirty="0" err="1" smtClean="0">
                <a:solidFill>
                  <a:srgbClr val="FF0000"/>
                </a:solidFill>
              </a:rPr>
              <a:t>synchrony</a:t>
            </a:r>
            <a:r>
              <a:rPr lang="sk-SK" sz="2800" dirty="0" smtClean="0">
                <a:solidFill>
                  <a:srgbClr val="FF0000"/>
                </a:solidFill>
              </a:rPr>
              <a:t>) </a:t>
            </a:r>
            <a:r>
              <a:rPr lang="sk-SK" sz="2800" dirty="0" smtClean="0">
                <a:solidFill>
                  <a:schemeClr val="bg1"/>
                </a:solidFill>
              </a:rPr>
              <a:t>– 2Ch </a:t>
            </a:r>
            <a:r>
              <a:rPr lang="sk-SK" sz="2800" dirty="0" err="1" smtClean="0">
                <a:solidFill>
                  <a:schemeClr val="bg1"/>
                </a:solidFill>
              </a:rPr>
              <a:t>pacemaker</a:t>
            </a:r>
            <a:endParaRPr lang="sk-SK" sz="2800" dirty="0" smtClean="0">
              <a:solidFill>
                <a:schemeClr val="bg1"/>
              </a:solidFill>
            </a:endParaRPr>
          </a:p>
          <a:p>
            <a:pPr>
              <a:buFont typeface="Wingdings" pitchFamily="2" charset="2"/>
              <a:buChar char="Ø"/>
              <a:defRPr/>
            </a:pPr>
            <a:r>
              <a:rPr lang="sk-SK" sz="2800" dirty="0" err="1" smtClean="0">
                <a:solidFill>
                  <a:srgbClr val="FF0000"/>
                </a:solidFill>
              </a:rPr>
              <a:t>left</a:t>
            </a:r>
            <a:r>
              <a:rPr lang="sk-SK" sz="2800" dirty="0" smtClean="0">
                <a:solidFill>
                  <a:srgbClr val="FF0000"/>
                </a:solidFill>
              </a:rPr>
              <a:t> </a:t>
            </a:r>
            <a:r>
              <a:rPr lang="en-US" sz="2800" dirty="0" smtClean="0">
                <a:solidFill>
                  <a:srgbClr val="FF0000"/>
                </a:solidFill>
              </a:rPr>
              <a:t>&amp; </a:t>
            </a:r>
            <a:r>
              <a:rPr lang="sk-SK" sz="2800" dirty="0" err="1" smtClean="0">
                <a:solidFill>
                  <a:srgbClr val="FF0000"/>
                </a:solidFill>
              </a:rPr>
              <a:t>right</a:t>
            </a:r>
            <a:r>
              <a:rPr lang="sk-SK" sz="2800" dirty="0" smtClean="0">
                <a:solidFill>
                  <a:srgbClr val="FF0000"/>
                </a:solidFill>
              </a:rPr>
              <a:t> </a:t>
            </a:r>
            <a:r>
              <a:rPr lang="sk-SK" sz="2800" dirty="0" err="1" smtClean="0">
                <a:solidFill>
                  <a:srgbClr val="FF0000"/>
                </a:solidFill>
              </a:rPr>
              <a:t>ventricular</a:t>
            </a:r>
            <a:r>
              <a:rPr lang="sk-SK" sz="2800" dirty="0" smtClean="0">
                <a:solidFill>
                  <a:srgbClr val="FF0000"/>
                </a:solidFill>
              </a:rPr>
              <a:t> </a:t>
            </a:r>
            <a:r>
              <a:rPr lang="sk-SK" sz="2800" dirty="0" err="1" smtClean="0">
                <a:solidFill>
                  <a:srgbClr val="FF0000"/>
                </a:solidFill>
              </a:rPr>
              <a:t>synchrony</a:t>
            </a:r>
            <a:r>
              <a:rPr lang="sk-SK" sz="2800" dirty="0" smtClean="0">
                <a:solidFill>
                  <a:srgbClr val="FF0000"/>
                </a:solidFill>
              </a:rPr>
              <a:t> (VV </a:t>
            </a:r>
            <a:r>
              <a:rPr lang="sk-SK" sz="2800" dirty="0" err="1" smtClean="0">
                <a:solidFill>
                  <a:srgbClr val="FF0000"/>
                </a:solidFill>
              </a:rPr>
              <a:t>synchrony</a:t>
            </a:r>
            <a:r>
              <a:rPr lang="sk-SK" sz="2800" dirty="0" smtClean="0">
                <a:solidFill>
                  <a:srgbClr val="FF0000"/>
                </a:solidFill>
              </a:rPr>
              <a:t>) </a:t>
            </a:r>
            <a:r>
              <a:rPr lang="sk-SK" sz="2800" dirty="0" smtClean="0">
                <a:solidFill>
                  <a:schemeClr val="bg1"/>
                </a:solidFill>
              </a:rPr>
              <a:t>– </a:t>
            </a:r>
            <a:r>
              <a:rPr lang="sk-SK" sz="2800" dirty="0" err="1" smtClean="0">
                <a:solidFill>
                  <a:schemeClr val="bg1"/>
                </a:solidFill>
              </a:rPr>
              <a:t>BiV</a:t>
            </a:r>
            <a:r>
              <a:rPr lang="sk-SK" sz="2800" dirty="0" smtClean="0">
                <a:solidFill>
                  <a:schemeClr val="bg1"/>
                </a:solidFill>
              </a:rPr>
              <a:t> </a:t>
            </a:r>
            <a:r>
              <a:rPr lang="sk-SK" sz="2800" dirty="0" err="1" smtClean="0">
                <a:solidFill>
                  <a:schemeClr val="bg1"/>
                </a:solidFill>
              </a:rPr>
              <a:t>pacemeker</a:t>
            </a:r>
            <a:endParaRPr lang="sk-SK" sz="2800" dirty="0" smtClean="0">
              <a:solidFill>
                <a:schemeClr val="bg1"/>
              </a:solidFill>
            </a:endParaRPr>
          </a:p>
          <a:p>
            <a:pPr>
              <a:buFont typeface="Wingdings" pitchFamily="2" charset="2"/>
              <a:buChar char="Ø"/>
              <a:defRPr/>
            </a:pPr>
            <a:r>
              <a:rPr lang="sk-SK" sz="2800" dirty="0" err="1" smtClean="0">
                <a:solidFill>
                  <a:srgbClr val="FF0000"/>
                </a:solidFill>
              </a:rPr>
              <a:t>hemoglobin</a:t>
            </a:r>
            <a:r>
              <a:rPr lang="sk-SK" sz="2800" dirty="0">
                <a:solidFill>
                  <a:schemeClr val="bg1"/>
                </a:solidFill>
              </a:rPr>
              <a:t> – </a:t>
            </a:r>
            <a:r>
              <a:rPr lang="sk-SK" sz="2800" dirty="0" err="1" smtClean="0">
                <a:solidFill>
                  <a:schemeClr val="bg1"/>
                </a:solidFill>
              </a:rPr>
              <a:t>transfusion</a:t>
            </a:r>
            <a:endParaRPr lang="sk-SK" sz="2800" dirty="0">
              <a:solidFill>
                <a:schemeClr val="bg1"/>
              </a:solidFill>
            </a:endParaRPr>
          </a:p>
        </p:txBody>
      </p:sp>
      <p:cxnSp>
        <p:nvCxnSpPr>
          <p:cNvPr id="7" name="Straight Arrow Connector 6"/>
          <p:cNvCxnSpPr/>
          <p:nvPr/>
        </p:nvCxnSpPr>
        <p:spPr>
          <a:xfrm>
            <a:off x="3131840" y="2420888"/>
            <a:ext cx="0" cy="288032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Arrow Connector 8"/>
          <p:cNvCxnSpPr/>
          <p:nvPr/>
        </p:nvCxnSpPr>
        <p:spPr>
          <a:xfrm flipV="1">
            <a:off x="7020272" y="2420888"/>
            <a:ext cx="0" cy="288032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410666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544" y="11857"/>
            <a:ext cx="8229600" cy="1143000"/>
          </a:xfrm>
        </p:spPr>
        <p:txBody>
          <a:bodyPr/>
          <a:lstStyle/>
          <a:p>
            <a:r>
              <a:rPr lang="sk-SK" altLang="sk-SK" dirty="0" err="1" smtClean="0">
                <a:solidFill>
                  <a:srgbClr val="FFFF00"/>
                </a:solidFill>
              </a:rPr>
              <a:t>Chronic</a:t>
            </a:r>
            <a:r>
              <a:rPr lang="sk-SK" altLang="sk-SK" dirty="0" smtClean="0">
                <a:solidFill>
                  <a:srgbClr val="FFFF00"/>
                </a:solidFill>
              </a:rPr>
              <a:t> </a:t>
            </a:r>
            <a:r>
              <a:rPr lang="sk-SK" altLang="sk-SK" dirty="0" err="1" smtClean="0">
                <a:solidFill>
                  <a:srgbClr val="FFFF00"/>
                </a:solidFill>
              </a:rPr>
              <a:t>therapy</a:t>
            </a:r>
            <a:endParaRPr lang="sk-SK" dirty="0"/>
          </a:p>
        </p:txBody>
      </p:sp>
      <p:sp>
        <p:nvSpPr>
          <p:cNvPr id="5" name="Zástupný objekt pre obsah 2"/>
          <p:cNvSpPr>
            <a:spLocks noGrp="1"/>
          </p:cNvSpPr>
          <p:nvPr>
            <p:ph idx="1"/>
          </p:nvPr>
        </p:nvSpPr>
        <p:spPr>
          <a:xfrm>
            <a:off x="1420119" y="908720"/>
            <a:ext cx="7704856" cy="5140325"/>
          </a:xfrm>
        </p:spPr>
        <p:txBody>
          <a:bodyPr/>
          <a:lstStyle/>
          <a:p>
            <a:pPr marL="0" indent="0">
              <a:buNone/>
              <a:defRPr/>
            </a:pPr>
            <a:r>
              <a:rPr lang="sk-SK" sz="2400" dirty="0" smtClean="0">
                <a:solidFill>
                  <a:srgbClr val="FF0000"/>
                </a:solidFill>
              </a:rPr>
              <a:t>AIM: </a:t>
            </a:r>
          </a:p>
          <a:p>
            <a:pPr>
              <a:defRPr/>
            </a:pPr>
            <a:r>
              <a:rPr lang="sk-SK" sz="2400" dirty="0" err="1" smtClean="0">
                <a:solidFill>
                  <a:srgbClr val="FF0000"/>
                </a:solidFill>
              </a:rPr>
              <a:t>regulate</a:t>
            </a:r>
            <a:r>
              <a:rPr lang="sk-SK" sz="2400" dirty="0" smtClean="0">
                <a:solidFill>
                  <a:srgbClr val="FF0000"/>
                </a:solidFill>
              </a:rPr>
              <a:t> </a:t>
            </a:r>
            <a:r>
              <a:rPr lang="sk-SK" sz="2400" dirty="0" err="1" smtClean="0">
                <a:solidFill>
                  <a:srgbClr val="FF0000"/>
                </a:solidFill>
              </a:rPr>
              <a:t>heart</a:t>
            </a:r>
            <a:r>
              <a:rPr lang="sk-SK" sz="2400" dirty="0" smtClean="0">
                <a:solidFill>
                  <a:srgbClr val="FF0000"/>
                </a:solidFill>
              </a:rPr>
              <a:t> rate and </a:t>
            </a:r>
            <a:r>
              <a:rPr lang="sk-SK" sz="2400" dirty="0" err="1" smtClean="0">
                <a:solidFill>
                  <a:srgbClr val="FF0000"/>
                </a:solidFill>
              </a:rPr>
              <a:t>lower</a:t>
            </a:r>
            <a:r>
              <a:rPr lang="sk-SK" sz="2400" dirty="0" smtClean="0">
                <a:solidFill>
                  <a:srgbClr val="FF0000"/>
                </a:solidFill>
              </a:rPr>
              <a:t> </a:t>
            </a:r>
            <a:r>
              <a:rPr lang="sk-SK" sz="2400" dirty="0" err="1" smtClean="0">
                <a:solidFill>
                  <a:srgbClr val="FF0000"/>
                </a:solidFill>
              </a:rPr>
              <a:t>vasoconstriction</a:t>
            </a:r>
            <a:endParaRPr lang="sk-SK" sz="2400" dirty="0" smtClean="0">
              <a:solidFill>
                <a:srgbClr val="FF0000"/>
              </a:solidFill>
            </a:endParaRPr>
          </a:p>
          <a:p>
            <a:pPr marL="0" indent="0">
              <a:buNone/>
              <a:defRPr/>
            </a:pPr>
            <a:r>
              <a:rPr lang="sk-SK" sz="2400" dirty="0" smtClean="0">
                <a:solidFill>
                  <a:srgbClr val="FF0000"/>
                </a:solidFill>
              </a:rPr>
              <a:t>HOW?</a:t>
            </a:r>
          </a:p>
          <a:p>
            <a:pPr>
              <a:defRPr/>
            </a:pPr>
            <a:r>
              <a:rPr lang="en-US" sz="2400" dirty="0" smtClean="0">
                <a:solidFill>
                  <a:srgbClr val="FF0000"/>
                </a:solidFill>
              </a:rPr>
              <a:t>preload</a:t>
            </a:r>
            <a:r>
              <a:rPr lang="sk-SK" sz="2400" dirty="0" smtClean="0">
                <a:solidFill>
                  <a:schemeClr val="bg1"/>
                </a:solidFill>
              </a:rPr>
              <a:t> </a:t>
            </a:r>
            <a:r>
              <a:rPr lang="sk-SK" sz="2400" dirty="0">
                <a:solidFill>
                  <a:schemeClr val="bg1"/>
                </a:solidFill>
              </a:rPr>
              <a:t>– </a:t>
            </a:r>
            <a:r>
              <a:rPr lang="sk-SK" sz="2400" dirty="0" err="1">
                <a:solidFill>
                  <a:schemeClr val="bg1"/>
                </a:solidFill>
              </a:rPr>
              <a:t>diuretics</a:t>
            </a:r>
            <a:r>
              <a:rPr lang="sk-SK" sz="2400" dirty="0">
                <a:solidFill>
                  <a:schemeClr val="bg1"/>
                </a:solidFill>
              </a:rPr>
              <a:t> (</a:t>
            </a:r>
            <a:r>
              <a:rPr lang="sk-SK" sz="2400" dirty="0" err="1">
                <a:solidFill>
                  <a:schemeClr val="bg1"/>
                </a:solidFill>
              </a:rPr>
              <a:t>spironolactone</a:t>
            </a:r>
            <a:r>
              <a:rPr lang="sk-SK" sz="2400" dirty="0" smtClean="0">
                <a:solidFill>
                  <a:schemeClr val="bg1"/>
                </a:solidFill>
              </a:rPr>
              <a:t>), </a:t>
            </a:r>
            <a:r>
              <a:rPr lang="sk-SK" sz="2400" dirty="0" smtClean="0">
                <a:solidFill>
                  <a:schemeClr val="bg1"/>
                </a:solidFill>
              </a:rPr>
              <a:t>fluid </a:t>
            </a:r>
            <a:r>
              <a:rPr lang="sk-SK" sz="2400" dirty="0" err="1" smtClean="0">
                <a:solidFill>
                  <a:schemeClr val="bg1"/>
                </a:solidFill>
              </a:rPr>
              <a:t>restriction</a:t>
            </a:r>
            <a:endParaRPr lang="en-US" sz="2400" dirty="0">
              <a:solidFill>
                <a:schemeClr val="bg1"/>
              </a:solidFill>
            </a:endParaRPr>
          </a:p>
          <a:p>
            <a:pPr>
              <a:defRPr/>
            </a:pPr>
            <a:r>
              <a:rPr lang="en-US" sz="2400" dirty="0" smtClean="0">
                <a:solidFill>
                  <a:srgbClr val="FF0000"/>
                </a:solidFill>
              </a:rPr>
              <a:t>contractility</a:t>
            </a:r>
            <a:r>
              <a:rPr lang="sk-SK" sz="2400" dirty="0" smtClean="0">
                <a:solidFill>
                  <a:schemeClr val="bg1"/>
                </a:solidFill>
              </a:rPr>
              <a:t> </a:t>
            </a:r>
            <a:r>
              <a:rPr lang="sk-SK" sz="2400" dirty="0">
                <a:solidFill>
                  <a:schemeClr val="bg1"/>
                </a:solidFill>
              </a:rPr>
              <a:t>– </a:t>
            </a:r>
            <a:r>
              <a:rPr lang="sk-SK" sz="2400" dirty="0" err="1" smtClean="0">
                <a:solidFill>
                  <a:schemeClr val="bg1"/>
                </a:solidFill>
              </a:rPr>
              <a:t>digoxine</a:t>
            </a:r>
            <a:r>
              <a:rPr lang="sk-SK" sz="2400" dirty="0" smtClean="0">
                <a:solidFill>
                  <a:schemeClr val="bg1"/>
                </a:solidFill>
              </a:rPr>
              <a:t>, </a:t>
            </a:r>
            <a:r>
              <a:rPr lang="sk-SK" sz="2400" dirty="0" err="1" smtClean="0">
                <a:solidFill>
                  <a:schemeClr val="bg1"/>
                </a:solidFill>
              </a:rPr>
              <a:t>sacubitril</a:t>
            </a:r>
            <a:endParaRPr lang="sk-SK" sz="2400" dirty="0">
              <a:solidFill>
                <a:schemeClr val="bg1"/>
              </a:solidFill>
            </a:endParaRPr>
          </a:p>
          <a:p>
            <a:pPr>
              <a:defRPr/>
            </a:pPr>
            <a:r>
              <a:rPr lang="sk-SK" sz="2400" dirty="0" err="1" smtClean="0">
                <a:solidFill>
                  <a:srgbClr val="FF0000"/>
                </a:solidFill>
              </a:rPr>
              <a:t>heart</a:t>
            </a:r>
            <a:r>
              <a:rPr lang="sk-SK" sz="2400" dirty="0" smtClean="0">
                <a:solidFill>
                  <a:srgbClr val="FF0000"/>
                </a:solidFill>
              </a:rPr>
              <a:t> rate </a:t>
            </a:r>
            <a:r>
              <a:rPr lang="sk-SK" sz="2400" dirty="0">
                <a:solidFill>
                  <a:schemeClr val="bg1"/>
                </a:solidFill>
              </a:rPr>
              <a:t>–  </a:t>
            </a:r>
            <a:r>
              <a:rPr lang="sk-SK" sz="2400" dirty="0" smtClean="0">
                <a:solidFill>
                  <a:schemeClr val="bg1"/>
                </a:solidFill>
              </a:rPr>
              <a:t>BB, </a:t>
            </a:r>
            <a:r>
              <a:rPr lang="sk-SK" sz="2400" dirty="0" err="1" smtClean="0">
                <a:solidFill>
                  <a:schemeClr val="bg1"/>
                </a:solidFill>
              </a:rPr>
              <a:t>digoxine</a:t>
            </a:r>
            <a:r>
              <a:rPr lang="sk-SK" sz="2400" dirty="0" smtClean="0">
                <a:solidFill>
                  <a:schemeClr val="bg1"/>
                </a:solidFill>
              </a:rPr>
              <a:t>, </a:t>
            </a:r>
            <a:r>
              <a:rPr lang="sk-SK" sz="2400" dirty="0" err="1" smtClean="0">
                <a:solidFill>
                  <a:schemeClr val="bg1"/>
                </a:solidFill>
              </a:rPr>
              <a:t>ivabradine</a:t>
            </a:r>
            <a:r>
              <a:rPr lang="sk-SK" sz="2400" dirty="0" smtClean="0">
                <a:solidFill>
                  <a:schemeClr val="bg1"/>
                </a:solidFill>
              </a:rPr>
              <a:t>;</a:t>
            </a:r>
          </a:p>
          <a:p>
            <a:pPr>
              <a:defRPr/>
            </a:pPr>
            <a:r>
              <a:rPr lang="sk-SK" sz="2400" dirty="0" err="1" smtClean="0">
                <a:solidFill>
                  <a:srgbClr val="FF0000"/>
                </a:solidFill>
              </a:rPr>
              <a:t>afterload</a:t>
            </a:r>
            <a:r>
              <a:rPr lang="sk-SK" sz="2400" dirty="0" smtClean="0">
                <a:solidFill>
                  <a:schemeClr val="bg1"/>
                </a:solidFill>
              </a:rPr>
              <a:t> – </a:t>
            </a:r>
            <a:r>
              <a:rPr lang="sk-SK" sz="2400" dirty="0" err="1" smtClean="0">
                <a:solidFill>
                  <a:schemeClr val="bg1"/>
                </a:solidFill>
              </a:rPr>
              <a:t>vasodilation</a:t>
            </a:r>
            <a:r>
              <a:rPr lang="sk-SK" sz="2400" dirty="0" smtClean="0">
                <a:solidFill>
                  <a:schemeClr val="bg1"/>
                </a:solidFill>
              </a:rPr>
              <a:t> (ACEI/</a:t>
            </a:r>
            <a:r>
              <a:rPr lang="sk-SK" sz="2400" dirty="0" err="1" smtClean="0">
                <a:solidFill>
                  <a:schemeClr val="bg1"/>
                </a:solidFill>
              </a:rPr>
              <a:t>sartan</a:t>
            </a:r>
            <a:r>
              <a:rPr lang="sk-SK" sz="2400" dirty="0" smtClean="0">
                <a:solidFill>
                  <a:schemeClr val="bg1"/>
                </a:solidFill>
              </a:rPr>
              <a:t> BB); </a:t>
            </a:r>
          </a:p>
          <a:p>
            <a:pPr>
              <a:defRPr/>
            </a:pPr>
            <a:endParaRPr lang="sk-SK" sz="2400" dirty="0" smtClean="0">
              <a:solidFill>
                <a:schemeClr val="bg1"/>
              </a:solidFill>
            </a:endParaRPr>
          </a:p>
          <a:p>
            <a:pPr>
              <a:buFont typeface="Wingdings" pitchFamily="2" charset="2"/>
              <a:buChar char="Ø"/>
              <a:defRPr/>
            </a:pPr>
            <a:r>
              <a:rPr lang="sk-SK" sz="2400" dirty="0" err="1" smtClean="0">
                <a:solidFill>
                  <a:srgbClr val="FF0000"/>
                </a:solidFill>
              </a:rPr>
              <a:t>bradyarrhythnia</a:t>
            </a:r>
            <a:r>
              <a:rPr lang="sk-SK" sz="2400" dirty="0" smtClean="0">
                <a:solidFill>
                  <a:srgbClr val="FF0000"/>
                </a:solidFill>
              </a:rPr>
              <a:t> ?  </a:t>
            </a:r>
            <a:r>
              <a:rPr lang="sk-SK" sz="2400" dirty="0" smtClean="0">
                <a:solidFill>
                  <a:schemeClr val="bg1"/>
                </a:solidFill>
              </a:rPr>
              <a:t>2Ch </a:t>
            </a:r>
            <a:r>
              <a:rPr lang="sk-SK" sz="2400" dirty="0" err="1" smtClean="0">
                <a:solidFill>
                  <a:schemeClr val="bg1"/>
                </a:solidFill>
              </a:rPr>
              <a:t>pacemaker</a:t>
            </a:r>
            <a:endParaRPr lang="sk-SK" sz="2400" dirty="0" smtClean="0">
              <a:solidFill>
                <a:schemeClr val="bg1"/>
              </a:solidFill>
            </a:endParaRPr>
          </a:p>
          <a:p>
            <a:pPr>
              <a:buFont typeface="Wingdings" pitchFamily="2" charset="2"/>
              <a:buChar char="Ø"/>
              <a:defRPr/>
            </a:pPr>
            <a:r>
              <a:rPr lang="sk-SK" sz="2400" dirty="0" smtClean="0">
                <a:solidFill>
                  <a:srgbClr val="FF0000"/>
                </a:solidFill>
              </a:rPr>
              <a:t>LBBB ? </a:t>
            </a:r>
            <a:r>
              <a:rPr lang="sk-SK" sz="2400" dirty="0" smtClean="0">
                <a:solidFill>
                  <a:schemeClr val="bg1"/>
                </a:solidFill>
              </a:rPr>
              <a:t>– </a:t>
            </a:r>
            <a:r>
              <a:rPr lang="sk-SK" sz="2400" dirty="0" err="1" smtClean="0">
                <a:solidFill>
                  <a:schemeClr val="bg1"/>
                </a:solidFill>
              </a:rPr>
              <a:t>BiV</a:t>
            </a:r>
            <a:r>
              <a:rPr lang="sk-SK" sz="2400" dirty="0" smtClean="0">
                <a:solidFill>
                  <a:schemeClr val="bg1"/>
                </a:solidFill>
              </a:rPr>
              <a:t> </a:t>
            </a:r>
            <a:r>
              <a:rPr lang="sk-SK" sz="2400" dirty="0" err="1" smtClean="0">
                <a:solidFill>
                  <a:schemeClr val="bg1"/>
                </a:solidFill>
              </a:rPr>
              <a:t>pacemeker</a:t>
            </a:r>
            <a:endParaRPr lang="sk-SK" sz="2400" dirty="0" smtClean="0">
              <a:solidFill>
                <a:schemeClr val="bg1"/>
              </a:solidFill>
            </a:endParaRPr>
          </a:p>
          <a:p>
            <a:pPr>
              <a:buFont typeface="Wingdings" pitchFamily="2" charset="2"/>
              <a:buChar char="Ø"/>
              <a:defRPr/>
            </a:pPr>
            <a:r>
              <a:rPr lang="sk-SK" sz="2400" dirty="0" err="1" smtClean="0">
                <a:solidFill>
                  <a:srgbClr val="FF0000"/>
                </a:solidFill>
              </a:rPr>
              <a:t>hemoglobin</a:t>
            </a:r>
            <a:r>
              <a:rPr lang="sk-SK" sz="2400" dirty="0">
                <a:solidFill>
                  <a:schemeClr val="bg1"/>
                </a:solidFill>
              </a:rPr>
              <a:t> – </a:t>
            </a:r>
            <a:r>
              <a:rPr lang="sk-SK" sz="2400" dirty="0" err="1" smtClean="0">
                <a:solidFill>
                  <a:schemeClr val="bg1"/>
                </a:solidFill>
              </a:rPr>
              <a:t>transfusion</a:t>
            </a:r>
            <a:endParaRPr lang="sk-SK" sz="2400" dirty="0" smtClean="0">
              <a:solidFill>
                <a:schemeClr val="bg1"/>
              </a:solidFill>
            </a:endParaRPr>
          </a:p>
          <a:p>
            <a:pPr>
              <a:buFont typeface="Wingdings" pitchFamily="2" charset="2"/>
              <a:buChar char="Ø"/>
              <a:defRPr/>
            </a:pPr>
            <a:r>
              <a:rPr lang="sk-SK" sz="2400" dirty="0" err="1" smtClean="0">
                <a:solidFill>
                  <a:srgbClr val="FF0000"/>
                </a:solidFill>
              </a:rPr>
              <a:t>mechanical</a:t>
            </a:r>
            <a:r>
              <a:rPr lang="sk-SK" sz="2400" dirty="0" smtClean="0">
                <a:solidFill>
                  <a:srgbClr val="FF0000"/>
                </a:solidFill>
              </a:rPr>
              <a:t> </a:t>
            </a:r>
            <a:r>
              <a:rPr lang="sk-SK" sz="2400" dirty="0" err="1" smtClean="0">
                <a:solidFill>
                  <a:srgbClr val="FF0000"/>
                </a:solidFill>
              </a:rPr>
              <a:t>support</a:t>
            </a:r>
            <a:r>
              <a:rPr lang="sk-SK" sz="2400" dirty="0" smtClean="0">
                <a:solidFill>
                  <a:srgbClr val="FF0000"/>
                </a:solidFill>
              </a:rPr>
              <a:t> </a:t>
            </a:r>
            <a:r>
              <a:rPr lang="sk-SK" sz="2400" dirty="0" smtClean="0">
                <a:solidFill>
                  <a:schemeClr val="bg1"/>
                </a:solidFill>
              </a:rPr>
              <a:t>– LVED</a:t>
            </a:r>
          </a:p>
          <a:p>
            <a:pPr>
              <a:buFont typeface="Wingdings" pitchFamily="2" charset="2"/>
              <a:buChar char="Ø"/>
              <a:defRPr/>
            </a:pPr>
            <a:r>
              <a:rPr lang="sk-SK" sz="2400" dirty="0" err="1" smtClean="0">
                <a:solidFill>
                  <a:srgbClr val="FF0000"/>
                </a:solidFill>
              </a:rPr>
              <a:t>heart</a:t>
            </a:r>
            <a:r>
              <a:rPr lang="sk-SK" sz="2400" dirty="0" smtClean="0">
                <a:solidFill>
                  <a:srgbClr val="FF0000"/>
                </a:solidFill>
              </a:rPr>
              <a:t> </a:t>
            </a:r>
            <a:r>
              <a:rPr lang="sk-SK" sz="2400" dirty="0" err="1" smtClean="0">
                <a:solidFill>
                  <a:srgbClr val="FF0000"/>
                </a:solidFill>
              </a:rPr>
              <a:t>transplant</a:t>
            </a:r>
            <a:endParaRPr lang="sk-SK" sz="24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242090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544" y="116632"/>
            <a:ext cx="8229600" cy="1143000"/>
          </a:xfrm>
        </p:spPr>
        <p:txBody>
          <a:bodyPr/>
          <a:lstStyle/>
          <a:p>
            <a:r>
              <a:rPr lang="sk-SK" altLang="sk-SK" dirty="0" err="1" smtClean="0">
                <a:solidFill>
                  <a:srgbClr val="FFFF00"/>
                </a:solidFill>
              </a:rPr>
              <a:t>Acute</a:t>
            </a:r>
            <a:r>
              <a:rPr lang="sk-SK" altLang="sk-SK" dirty="0" smtClean="0">
                <a:solidFill>
                  <a:srgbClr val="FFFF00"/>
                </a:solidFill>
              </a:rPr>
              <a:t> </a:t>
            </a:r>
            <a:r>
              <a:rPr lang="sk-SK" altLang="sk-SK" dirty="0" err="1" smtClean="0">
                <a:solidFill>
                  <a:srgbClr val="FFFF00"/>
                </a:solidFill>
              </a:rPr>
              <a:t>therapy</a:t>
            </a:r>
            <a:endParaRPr lang="sk-SK" dirty="0"/>
          </a:p>
        </p:txBody>
      </p:sp>
      <p:sp>
        <p:nvSpPr>
          <p:cNvPr id="5" name="Zástupný objekt pre obsah 2"/>
          <p:cNvSpPr>
            <a:spLocks noGrp="1"/>
          </p:cNvSpPr>
          <p:nvPr>
            <p:ph idx="1"/>
          </p:nvPr>
        </p:nvSpPr>
        <p:spPr>
          <a:xfrm>
            <a:off x="899592" y="1052736"/>
            <a:ext cx="8208912" cy="5140325"/>
          </a:xfrm>
        </p:spPr>
        <p:txBody>
          <a:bodyPr/>
          <a:lstStyle/>
          <a:p>
            <a:pPr marL="0" indent="0">
              <a:buNone/>
              <a:defRPr/>
            </a:pPr>
            <a:r>
              <a:rPr lang="sk-SK" sz="2800" dirty="0" smtClean="0">
                <a:solidFill>
                  <a:srgbClr val="FF0000"/>
                </a:solidFill>
              </a:rPr>
              <a:t>AIM: </a:t>
            </a:r>
          </a:p>
          <a:p>
            <a:pPr>
              <a:defRPr/>
            </a:pPr>
            <a:r>
              <a:rPr lang="sk-SK" sz="2800" dirty="0" err="1" smtClean="0">
                <a:solidFill>
                  <a:srgbClr val="FF0000"/>
                </a:solidFill>
              </a:rPr>
              <a:t>increase</a:t>
            </a:r>
            <a:r>
              <a:rPr lang="sk-SK" sz="2800" dirty="0" smtClean="0">
                <a:solidFill>
                  <a:srgbClr val="FF0000"/>
                </a:solidFill>
              </a:rPr>
              <a:t> </a:t>
            </a:r>
            <a:r>
              <a:rPr lang="sk-SK" sz="2800" dirty="0" err="1" smtClean="0">
                <a:solidFill>
                  <a:srgbClr val="FF0000"/>
                </a:solidFill>
              </a:rPr>
              <a:t>contractility</a:t>
            </a:r>
            <a:r>
              <a:rPr lang="sk-SK" sz="2800" dirty="0" smtClean="0">
                <a:solidFill>
                  <a:srgbClr val="FF0000"/>
                </a:solidFill>
              </a:rPr>
              <a:t>, </a:t>
            </a:r>
            <a:r>
              <a:rPr lang="sk-SK" sz="2800" dirty="0" err="1" smtClean="0">
                <a:solidFill>
                  <a:srgbClr val="FF0000"/>
                </a:solidFill>
              </a:rPr>
              <a:t>regulate</a:t>
            </a:r>
            <a:r>
              <a:rPr lang="sk-SK" sz="2800" dirty="0" smtClean="0">
                <a:solidFill>
                  <a:srgbClr val="FF0000"/>
                </a:solidFill>
              </a:rPr>
              <a:t> </a:t>
            </a:r>
            <a:r>
              <a:rPr lang="sk-SK" sz="2800" dirty="0" err="1" smtClean="0">
                <a:solidFill>
                  <a:srgbClr val="FF0000"/>
                </a:solidFill>
              </a:rPr>
              <a:t>fluids</a:t>
            </a:r>
            <a:r>
              <a:rPr lang="sk-SK" sz="2800" dirty="0" smtClean="0">
                <a:solidFill>
                  <a:srgbClr val="FF0000"/>
                </a:solidFill>
              </a:rPr>
              <a:t>, </a:t>
            </a:r>
            <a:r>
              <a:rPr lang="sk-SK" sz="2800" dirty="0" err="1" smtClean="0">
                <a:solidFill>
                  <a:srgbClr val="FF0000"/>
                </a:solidFill>
              </a:rPr>
              <a:t>decrease</a:t>
            </a:r>
            <a:r>
              <a:rPr lang="sk-SK" sz="2800" dirty="0" smtClean="0">
                <a:solidFill>
                  <a:srgbClr val="FF0000"/>
                </a:solidFill>
              </a:rPr>
              <a:t> </a:t>
            </a:r>
            <a:r>
              <a:rPr lang="sk-SK" sz="2800" dirty="0" err="1" smtClean="0">
                <a:solidFill>
                  <a:srgbClr val="FF0000"/>
                </a:solidFill>
              </a:rPr>
              <a:t>energy</a:t>
            </a:r>
            <a:r>
              <a:rPr lang="sk-SK" sz="2800" dirty="0" smtClean="0">
                <a:solidFill>
                  <a:srgbClr val="FF0000"/>
                </a:solidFill>
              </a:rPr>
              <a:t> </a:t>
            </a:r>
            <a:r>
              <a:rPr lang="sk-SK" sz="2800" dirty="0" err="1" smtClean="0">
                <a:solidFill>
                  <a:srgbClr val="FF0000"/>
                </a:solidFill>
              </a:rPr>
              <a:t>consuption</a:t>
            </a:r>
            <a:r>
              <a:rPr lang="sk-SK" sz="2800" dirty="0" smtClean="0">
                <a:solidFill>
                  <a:srgbClr val="FF0000"/>
                </a:solidFill>
              </a:rPr>
              <a:t> </a:t>
            </a:r>
          </a:p>
          <a:p>
            <a:pPr marL="0" indent="0">
              <a:buNone/>
              <a:defRPr/>
            </a:pPr>
            <a:r>
              <a:rPr lang="sk-SK" sz="2800" dirty="0" smtClean="0">
                <a:solidFill>
                  <a:srgbClr val="FF0000"/>
                </a:solidFill>
              </a:rPr>
              <a:t>HOW?</a:t>
            </a:r>
          </a:p>
          <a:p>
            <a:pPr>
              <a:defRPr/>
            </a:pPr>
            <a:r>
              <a:rPr lang="en-US" sz="2800" dirty="0" smtClean="0">
                <a:solidFill>
                  <a:srgbClr val="FF0000"/>
                </a:solidFill>
              </a:rPr>
              <a:t>preload</a:t>
            </a:r>
            <a:r>
              <a:rPr lang="sk-SK" sz="2800" dirty="0" smtClean="0">
                <a:solidFill>
                  <a:schemeClr val="bg1"/>
                </a:solidFill>
              </a:rPr>
              <a:t> – </a:t>
            </a:r>
            <a:r>
              <a:rPr lang="sk-SK" sz="2800" dirty="0" err="1" smtClean="0">
                <a:solidFill>
                  <a:schemeClr val="bg1"/>
                </a:solidFill>
              </a:rPr>
              <a:t>diuretics</a:t>
            </a:r>
            <a:r>
              <a:rPr lang="sk-SK" sz="2800" dirty="0" smtClean="0">
                <a:solidFill>
                  <a:schemeClr val="bg1"/>
                </a:solidFill>
              </a:rPr>
              <a:t> (</a:t>
            </a:r>
            <a:r>
              <a:rPr lang="sk-SK" sz="2800" dirty="0" err="1" smtClean="0">
                <a:solidFill>
                  <a:schemeClr val="bg1"/>
                </a:solidFill>
              </a:rPr>
              <a:t>furosemide</a:t>
            </a:r>
            <a:r>
              <a:rPr lang="sk-SK" sz="2800" dirty="0" smtClean="0">
                <a:solidFill>
                  <a:schemeClr val="bg1"/>
                </a:solidFill>
              </a:rPr>
              <a:t>)</a:t>
            </a:r>
            <a:endParaRPr lang="en-US" sz="2800" dirty="0" smtClean="0">
              <a:solidFill>
                <a:schemeClr val="bg1"/>
              </a:solidFill>
            </a:endParaRPr>
          </a:p>
          <a:p>
            <a:pPr>
              <a:defRPr/>
            </a:pPr>
            <a:r>
              <a:rPr lang="en-US" sz="2800" dirty="0" smtClean="0">
                <a:solidFill>
                  <a:srgbClr val="FF0000"/>
                </a:solidFill>
              </a:rPr>
              <a:t>contractility</a:t>
            </a:r>
            <a:r>
              <a:rPr lang="sk-SK" sz="2800" dirty="0">
                <a:solidFill>
                  <a:schemeClr val="bg1"/>
                </a:solidFill>
              </a:rPr>
              <a:t> – </a:t>
            </a:r>
            <a:r>
              <a:rPr lang="sk-SK" sz="2800" dirty="0" err="1" smtClean="0">
                <a:solidFill>
                  <a:schemeClr val="bg1"/>
                </a:solidFill>
              </a:rPr>
              <a:t>adrenaline</a:t>
            </a:r>
            <a:r>
              <a:rPr lang="sk-SK" sz="2800" dirty="0" smtClean="0">
                <a:solidFill>
                  <a:schemeClr val="bg1"/>
                </a:solidFill>
              </a:rPr>
              <a:t>, </a:t>
            </a:r>
            <a:r>
              <a:rPr lang="sk-SK" sz="2800" dirty="0" err="1" smtClean="0">
                <a:solidFill>
                  <a:schemeClr val="bg1"/>
                </a:solidFill>
              </a:rPr>
              <a:t>dobutamine</a:t>
            </a:r>
            <a:r>
              <a:rPr lang="sk-SK" sz="2800" dirty="0" smtClean="0">
                <a:solidFill>
                  <a:schemeClr val="bg1"/>
                </a:solidFill>
              </a:rPr>
              <a:t>, </a:t>
            </a:r>
            <a:r>
              <a:rPr lang="sk-SK" sz="2800" dirty="0" err="1" smtClean="0">
                <a:solidFill>
                  <a:schemeClr val="bg1"/>
                </a:solidFill>
              </a:rPr>
              <a:t>milrinone</a:t>
            </a:r>
            <a:endParaRPr lang="sk-SK" sz="2800" dirty="0">
              <a:solidFill>
                <a:schemeClr val="bg1"/>
              </a:solidFill>
            </a:endParaRPr>
          </a:p>
          <a:p>
            <a:pPr>
              <a:defRPr/>
            </a:pPr>
            <a:r>
              <a:rPr lang="sk-SK" sz="2800" dirty="0" err="1" smtClean="0">
                <a:solidFill>
                  <a:srgbClr val="FF0000"/>
                </a:solidFill>
              </a:rPr>
              <a:t>heart</a:t>
            </a:r>
            <a:r>
              <a:rPr lang="sk-SK" sz="2800" dirty="0" smtClean="0">
                <a:solidFill>
                  <a:srgbClr val="FF0000"/>
                </a:solidFill>
              </a:rPr>
              <a:t> rate </a:t>
            </a:r>
            <a:r>
              <a:rPr lang="sk-SK" sz="2800" dirty="0">
                <a:solidFill>
                  <a:schemeClr val="bg1"/>
                </a:solidFill>
              </a:rPr>
              <a:t>–  </a:t>
            </a:r>
            <a:r>
              <a:rPr lang="sk-SK" sz="2800" dirty="0" err="1" smtClean="0">
                <a:solidFill>
                  <a:schemeClr val="bg1"/>
                </a:solidFill>
              </a:rPr>
              <a:t>sedation</a:t>
            </a:r>
            <a:endParaRPr lang="sk-SK" sz="2800" dirty="0" smtClean="0">
              <a:solidFill>
                <a:schemeClr val="bg1"/>
              </a:solidFill>
            </a:endParaRPr>
          </a:p>
          <a:p>
            <a:pPr>
              <a:defRPr/>
            </a:pPr>
            <a:r>
              <a:rPr lang="sk-SK" sz="2800" dirty="0" err="1" smtClean="0">
                <a:solidFill>
                  <a:srgbClr val="FF0000"/>
                </a:solidFill>
              </a:rPr>
              <a:t>artificial</a:t>
            </a:r>
            <a:r>
              <a:rPr lang="sk-SK" sz="2800" dirty="0" smtClean="0">
                <a:solidFill>
                  <a:srgbClr val="FF0000"/>
                </a:solidFill>
              </a:rPr>
              <a:t> </a:t>
            </a:r>
            <a:r>
              <a:rPr lang="sk-SK" sz="2800" dirty="0" err="1" smtClean="0">
                <a:solidFill>
                  <a:srgbClr val="FF0000"/>
                </a:solidFill>
              </a:rPr>
              <a:t>ventilation</a:t>
            </a:r>
            <a:r>
              <a:rPr lang="sk-SK" sz="2800" dirty="0" smtClean="0">
                <a:solidFill>
                  <a:srgbClr val="FF0000"/>
                </a:solidFill>
              </a:rPr>
              <a:t> </a:t>
            </a:r>
            <a:r>
              <a:rPr lang="sk-SK" sz="2800" dirty="0" smtClean="0">
                <a:solidFill>
                  <a:schemeClr val="bg1"/>
                </a:solidFill>
              </a:rPr>
              <a:t>– nasal </a:t>
            </a:r>
            <a:r>
              <a:rPr lang="sk-SK" sz="2800" dirty="0" err="1" smtClean="0">
                <a:solidFill>
                  <a:schemeClr val="bg1"/>
                </a:solidFill>
              </a:rPr>
              <a:t>canula</a:t>
            </a:r>
            <a:r>
              <a:rPr lang="sk-SK" sz="2800" dirty="0" smtClean="0">
                <a:solidFill>
                  <a:schemeClr val="bg1"/>
                </a:solidFill>
              </a:rPr>
              <a:t> ... </a:t>
            </a:r>
            <a:r>
              <a:rPr lang="sk-SK" sz="2800" dirty="0" err="1" smtClean="0">
                <a:solidFill>
                  <a:schemeClr val="bg1"/>
                </a:solidFill>
              </a:rPr>
              <a:t>intubation</a:t>
            </a:r>
            <a:r>
              <a:rPr lang="sk-SK" sz="2800" dirty="0" smtClean="0">
                <a:solidFill>
                  <a:schemeClr val="bg1"/>
                </a:solidFill>
              </a:rPr>
              <a:t> ... </a:t>
            </a:r>
            <a:r>
              <a:rPr lang="sk-SK" sz="2800" dirty="0" err="1" smtClean="0">
                <a:solidFill>
                  <a:schemeClr val="bg1"/>
                </a:solidFill>
              </a:rPr>
              <a:t>relaxation</a:t>
            </a:r>
            <a:r>
              <a:rPr lang="sk-SK" sz="2800" dirty="0" smtClean="0">
                <a:solidFill>
                  <a:schemeClr val="bg1"/>
                </a:solidFill>
              </a:rPr>
              <a:t> </a:t>
            </a:r>
          </a:p>
          <a:p>
            <a:pPr>
              <a:buFont typeface="Wingdings" pitchFamily="2" charset="2"/>
              <a:buChar char="Ø"/>
              <a:defRPr/>
            </a:pPr>
            <a:r>
              <a:rPr lang="sk-SK" sz="2800" dirty="0" err="1" smtClean="0">
                <a:solidFill>
                  <a:srgbClr val="FF0000"/>
                </a:solidFill>
              </a:rPr>
              <a:t>hemoglobin</a:t>
            </a:r>
            <a:r>
              <a:rPr lang="sk-SK" sz="2800" dirty="0" smtClean="0">
                <a:solidFill>
                  <a:schemeClr val="bg1"/>
                </a:solidFill>
              </a:rPr>
              <a:t> </a:t>
            </a:r>
            <a:r>
              <a:rPr lang="sk-SK" sz="2800" dirty="0">
                <a:solidFill>
                  <a:schemeClr val="bg1"/>
                </a:solidFill>
              </a:rPr>
              <a:t>– </a:t>
            </a:r>
            <a:r>
              <a:rPr lang="sk-SK" sz="2800" dirty="0" err="1" smtClean="0">
                <a:solidFill>
                  <a:schemeClr val="bg1"/>
                </a:solidFill>
              </a:rPr>
              <a:t>transfusion</a:t>
            </a:r>
            <a:endParaRPr lang="sk-SK" sz="2800" dirty="0" smtClean="0">
              <a:solidFill>
                <a:schemeClr val="bg1"/>
              </a:solidFill>
            </a:endParaRPr>
          </a:p>
          <a:p>
            <a:pPr>
              <a:buFont typeface="Wingdings" pitchFamily="2" charset="2"/>
              <a:buChar char="Ø"/>
              <a:defRPr/>
            </a:pPr>
            <a:r>
              <a:rPr lang="sk-SK" sz="2800" dirty="0" err="1" smtClean="0">
                <a:solidFill>
                  <a:srgbClr val="FF0000"/>
                </a:solidFill>
              </a:rPr>
              <a:t>mechanical</a:t>
            </a:r>
            <a:r>
              <a:rPr lang="sk-SK" sz="2800" dirty="0" smtClean="0">
                <a:solidFill>
                  <a:srgbClr val="FF0000"/>
                </a:solidFill>
              </a:rPr>
              <a:t> </a:t>
            </a:r>
            <a:r>
              <a:rPr lang="sk-SK" sz="2800" dirty="0" err="1" smtClean="0">
                <a:solidFill>
                  <a:srgbClr val="FF0000"/>
                </a:solidFill>
              </a:rPr>
              <a:t>support</a:t>
            </a:r>
            <a:r>
              <a:rPr lang="sk-SK" sz="2800" dirty="0" smtClean="0">
                <a:solidFill>
                  <a:srgbClr val="FF0000"/>
                </a:solidFill>
              </a:rPr>
              <a:t> </a:t>
            </a:r>
            <a:r>
              <a:rPr lang="sk-SK" sz="2800" dirty="0" smtClean="0">
                <a:solidFill>
                  <a:schemeClr val="bg1"/>
                </a:solidFill>
              </a:rPr>
              <a:t>– ECMO, „</a:t>
            </a:r>
            <a:r>
              <a:rPr lang="sk-SK" sz="2800" dirty="0" err="1" smtClean="0">
                <a:solidFill>
                  <a:schemeClr val="bg1"/>
                </a:solidFill>
              </a:rPr>
              <a:t>Berlin</a:t>
            </a:r>
            <a:r>
              <a:rPr lang="sk-SK" sz="2800" dirty="0" smtClean="0">
                <a:solidFill>
                  <a:schemeClr val="bg1"/>
                </a:solidFill>
              </a:rPr>
              <a:t> </a:t>
            </a:r>
            <a:r>
              <a:rPr lang="sk-SK" sz="2800" dirty="0" err="1" smtClean="0">
                <a:solidFill>
                  <a:schemeClr val="bg1"/>
                </a:solidFill>
              </a:rPr>
              <a:t>Heart</a:t>
            </a:r>
            <a:r>
              <a:rPr lang="sk-SK" sz="2800" dirty="0" smtClean="0">
                <a:solidFill>
                  <a:schemeClr val="bg1"/>
                </a:solidFill>
              </a:rPr>
              <a:t>“</a:t>
            </a:r>
            <a:endParaRPr lang="sk-SK" sz="28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101245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sk-SK" dirty="0"/>
          </a:p>
        </p:txBody>
      </p:sp>
      <p:pic>
        <p:nvPicPr>
          <p:cNvPr id="4098" name="Picture 2" descr="I:\Data\Doc\Kardiologia\Uciteľ\prezentacie pre medikov\heart failure ENG commented\Berlin heart RAP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589" y="476672"/>
            <a:ext cx="9092411" cy="511256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Rectangle 4"/>
          <p:cNvSpPr/>
          <p:nvPr/>
        </p:nvSpPr>
        <p:spPr>
          <a:xfrm>
            <a:off x="2098824" y="6318612"/>
            <a:ext cx="5976664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k-SK" dirty="0" err="1" smtClean="0">
                <a:solidFill>
                  <a:schemeClr val="bg1"/>
                </a:solidFill>
              </a:rPr>
              <a:t>Berlin</a:t>
            </a:r>
            <a:r>
              <a:rPr lang="sk-SK" dirty="0" smtClean="0">
                <a:solidFill>
                  <a:schemeClr val="bg1"/>
                </a:solidFill>
              </a:rPr>
              <a:t> </a:t>
            </a:r>
            <a:r>
              <a:rPr lang="sk-SK" dirty="0" err="1" smtClean="0">
                <a:solidFill>
                  <a:schemeClr val="bg1"/>
                </a:solidFill>
              </a:rPr>
              <a:t>Heart</a:t>
            </a:r>
            <a:r>
              <a:rPr lang="sk-SK" dirty="0" smtClean="0">
                <a:solidFill>
                  <a:schemeClr val="bg1"/>
                </a:solidFill>
              </a:rPr>
              <a:t> (DKC, NUSCH)</a:t>
            </a:r>
            <a:r>
              <a:rPr lang="en-US" dirty="0" smtClean="0">
                <a:solidFill>
                  <a:schemeClr val="bg1"/>
                </a:solidFill>
              </a:rPr>
              <a:t> </a:t>
            </a:r>
            <a:endParaRPr lang="sk-SK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973304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Nadpis 1"/>
          <p:cNvSpPr>
            <a:spLocks noGrp="1" noChangeArrowheads="1"/>
          </p:cNvSpPr>
          <p:nvPr>
            <p:ph type="title"/>
          </p:nvPr>
        </p:nvSpPr>
        <p:spPr>
          <a:xfrm>
            <a:off x="683568" y="116632"/>
            <a:ext cx="8229600" cy="561975"/>
          </a:xfrm>
        </p:spPr>
        <p:txBody>
          <a:bodyPr/>
          <a:lstStyle/>
          <a:p>
            <a:r>
              <a:rPr lang="sk-SK" altLang="sk-SK" dirty="0" err="1" smtClean="0">
                <a:solidFill>
                  <a:srgbClr val="FFFF00"/>
                </a:solidFill>
              </a:rPr>
              <a:t>Treatment</a:t>
            </a:r>
            <a:endParaRPr lang="sk-SK" altLang="sk-SK" dirty="0" smtClean="0">
              <a:solidFill>
                <a:srgbClr val="FFFF00"/>
              </a:solidFill>
            </a:endParaRPr>
          </a:p>
        </p:txBody>
      </p:sp>
      <p:sp>
        <p:nvSpPr>
          <p:cNvPr id="3" name="Zástupný objekt pre obsah 2"/>
          <p:cNvSpPr>
            <a:spLocks noGrp="1"/>
          </p:cNvSpPr>
          <p:nvPr>
            <p:ph idx="1"/>
          </p:nvPr>
        </p:nvSpPr>
        <p:spPr>
          <a:xfrm>
            <a:off x="1619672" y="764704"/>
            <a:ext cx="7235825" cy="5681663"/>
          </a:xfrm>
        </p:spPr>
        <p:txBody>
          <a:bodyPr/>
          <a:lstStyle/>
          <a:p>
            <a:pPr marL="0" indent="0">
              <a:buFontTx/>
              <a:buNone/>
              <a:defRPr/>
            </a:pPr>
            <a:r>
              <a:rPr lang="sk-SK" sz="2000" u="sng" dirty="0" err="1">
                <a:solidFill>
                  <a:schemeClr val="bg1"/>
                </a:solidFill>
              </a:rPr>
              <a:t>pediatric</a:t>
            </a:r>
            <a:r>
              <a:rPr lang="sk-SK" sz="2000" u="sng" dirty="0">
                <a:solidFill>
                  <a:schemeClr val="bg1"/>
                </a:solidFill>
              </a:rPr>
              <a:t> HF </a:t>
            </a:r>
            <a:r>
              <a:rPr lang="sk-SK" sz="2000" u="sng" dirty="0" err="1">
                <a:solidFill>
                  <a:schemeClr val="bg1"/>
                </a:solidFill>
              </a:rPr>
              <a:t>is</a:t>
            </a:r>
            <a:r>
              <a:rPr lang="sk-SK" sz="2000" u="sng" dirty="0">
                <a:solidFill>
                  <a:schemeClr val="bg1"/>
                </a:solidFill>
              </a:rPr>
              <a:t> a variety of </a:t>
            </a:r>
            <a:r>
              <a:rPr lang="sk-SK" sz="2000" u="sng" dirty="0" err="1">
                <a:solidFill>
                  <a:schemeClr val="bg1"/>
                </a:solidFill>
              </a:rPr>
              <a:t>clinical</a:t>
            </a:r>
            <a:r>
              <a:rPr lang="sk-SK" sz="2000" u="sng" dirty="0">
                <a:solidFill>
                  <a:schemeClr val="bg1"/>
                </a:solidFill>
              </a:rPr>
              <a:t> </a:t>
            </a:r>
            <a:r>
              <a:rPr lang="sk-SK" sz="2000" u="sng" dirty="0" err="1">
                <a:solidFill>
                  <a:schemeClr val="bg1"/>
                </a:solidFill>
              </a:rPr>
              <a:t>syndromes</a:t>
            </a:r>
            <a:r>
              <a:rPr lang="sk-SK" sz="2000" u="sng" dirty="0">
                <a:solidFill>
                  <a:schemeClr val="bg1"/>
                </a:solidFill>
              </a:rPr>
              <a:t>, so </a:t>
            </a:r>
            <a:r>
              <a:rPr lang="sk-SK" sz="2000" u="sng" dirty="0" err="1">
                <a:solidFill>
                  <a:schemeClr val="bg1"/>
                </a:solidFill>
              </a:rPr>
              <a:t>the</a:t>
            </a:r>
            <a:r>
              <a:rPr lang="sk-SK" sz="2000" u="sng" dirty="0">
                <a:solidFill>
                  <a:schemeClr val="bg1"/>
                </a:solidFill>
              </a:rPr>
              <a:t> </a:t>
            </a:r>
            <a:r>
              <a:rPr lang="sk-SK" sz="2000" u="sng" dirty="0" err="1">
                <a:solidFill>
                  <a:schemeClr val="bg1"/>
                </a:solidFill>
              </a:rPr>
              <a:t>treatment</a:t>
            </a:r>
            <a:r>
              <a:rPr lang="sk-SK" sz="2000" u="sng" dirty="0">
                <a:solidFill>
                  <a:schemeClr val="bg1"/>
                </a:solidFill>
              </a:rPr>
              <a:t> </a:t>
            </a:r>
            <a:r>
              <a:rPr lang="sk-SK" sz="2000" u="sng" dirty="0" err="1">
                <a:solidFill>
                  <a:schemeClr val="bg1"/>
                </a:solidFill>
              </a:rPr>
              <a:t>varies</a:t>
            </a:r>
            <a:r>
              <a:rPr lang="sk-SK" sz="2000" u="sng" dirty="0">
                <a:solidFill>
                  <a:schemeClr val="bg1"/>
                </a:solidFill>
              </a:rPr>
              <a:t> !!</a:t>
            </a:r>
          </a:p>
          <a:p>
            <a:pPr marL="0" indent="0">
              <a:buFontTx/>
              <a:buNone/>
              <a:defRPr/>
            </a:pPr>
            <a:endParaRPr lang="sk-SK" sz="2000" u="sng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r>
              <a:rPr lang="sk-SK" sz="2000" dirty="0" err="1">
                <a:solidFill>
                  <a:srgbClr val="FF0000"/>
                </a:solidFill>
              </a:rPr>
              <a:t>Acute</a:t>
            </a:r>
            <a:r>
              <a:rPr lang="sk-SK" sz="2000" dirty="0">
                <a:solidFill>
                  <a:srgbClr val="FF0000"/>
                </a:solidFill>
              </a:rPr>
              <a:t> HF </a:t>
            </a:r>
            <a:r>
              <a:rPr lang="sk-SK" sz="2000" dirty="0" smtClean="0">
                <a:solidFill>
                  <a:srgbClr val="FF0000"/>
                </a:solidFill>
              </a:rPr>
              <a:t>(</a:t>
            </a:r>
            <a:r>
              <a:rPr lang="sk-SK" sz="2000" dirty="0" err="1" smtClean="0">
                <a:solidFill>
                  <a:srgbClr val="FF0000"/>
                </a:solidFill>
              </a:rPr>
              <a:t>e.g</a:t>
            </a:r>
            <a:r>
              <a:rPr lang="sk-SK" sz="2000" dirty="0" smtClean="0">
                <a:solidFill>
                  <a:srgbClr val="FF0000"/>
                </a:solidFill>
              </a:rPr>
              <a:t>. </a:t>
            </a:r>
            <a:r>
              <a:rPr lang="sk-SK" sz="2000" dirty="0" err="1">
                <a:solidFill>
                  <a:srgbClr val="FF0000"/>
                </a:solidFill>
              </a:rPr>
              <a:t>dilated</a:t>
            </a:r>
            <a:r>
              <a:rPr lang="sk-SK" sz="2000" dirty="0">
                <a:solidFill>
                  <a:srgbClr val="FF0000"/>
                </a:solidFill>
              </a:rPr>
              <a:t> </a:t>
            </a:r>
            <a:r>
              <a:rPr lang="sk-SK" sz="2000" dirty="0" err="1">
                <a:solidFill>
                  <a:srgbClr val="FF0000"/>
                </a:solidFill>
              </a:rPr>
              <a:t>cardiomyopathy</a:t>
            </a:r>
            <a:r>
              <a:rPr lang="sk-SK" sz="2000" dirty="0">
                <a:solidFill>
                  <a:srgbClr val="FF0000"/>
                </a:solidFill>
              </a:rPr>
              <a:t> in 17y.o.)</a:t>
            </a:r>
            <a:endParaRPr lang="sk-SK" sz="20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r>
              <a:rPr lang="sk-SK" sz="2000" dirty="0">
                <a:solidFill>
                  <a:schemeClr val="bg1"/>
                </a:solidFill>
              </a:rPr>
              <a:t>1. </a:t>
            </a:r>
            <a:r>
              <a:rPr lang="sk-SK" sz="2000" dirty="0" err="1">
                <a:solidFill>
                  <a:schemeClr val="bg1"/>
                </a:solidFill>
              </a:rPr>
              <a:t>first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minutes</a:t>
            </a:r>
            <a:r>
              <a:rPr lang="sk-SK" sz="2000" dirty="0">
                <a:solidFill>
                  <a:schemeClr val="bg1"/>
                </a:solidFill>
              </a:rPr>
              <a:t> on </a:t>
            </a:r>
            <a:r>
              <a:rPr lang="sk-SK" sz="2000" dirty="0" err="1">
                <a:solidFill>
                  <a:schemeClr val="bg1"/>
                </a:solidFill>
              </a:rPr>
              <a:t>admission</a:t>
            </a:r>
            <a:endParaRPr lang="sk-SK" sz="2000" dirty="0">
              <a:solidFill>
                <a:schemeClr val="bg1"/>
              </a:solidFill>
            </a:endParaRPr>
          </a:p>
          <a:p>
            <a:pPr>
              <a:buFontTx/>
              <a:buChar char="-"/>
              <a:defRPr/>
            </a:pPr>
            <a:r>
              <a:rPr lang="sk-SK" sz="2000" b="1" u="sng" dirty="0" err="1">
                <a:solidFill>
                  <a:schemeClr val="bg1"/>
                </a:solidFill>
              </a:rPr>
              <a:t>patient</a:t>
            </a:r>
            <a:r>
              <a:rPr lang="sk-SK" sz="2000" b="1" u="sng" dirty="0">
                <a:solidFill>
                  <a:schemeClr val="bg1"/>
                </a:solidFill>
              </a:rPr>
              <a:t> </a:t>
            </a:r>
            <a:r>
              <a:rPr lang="sk-SK" sz="2000" b="1" u="sng" dirty="0" err="1">
                <a:solidFill>
                  <a:schemeClr val="bg1"/>
                </a:solidFill>
              </a:rPr>
              <a:t>clinical</a:t>
            </a:r>
            <a:r>
              <a:rPr lang="sk-SK" sz="2000" b="1" u="sng" dirty="0">
                <a:solidFill>
                  <a:schemeClr val="bg1"/>
                </a:solidFill>
              </a:rPr>
              <a:t> </a:t>
            </a:r>
            <a:r>
              <a:rPr lang="sk-SK" sz="2000" b="1" u="sng" dirty="0" err="1">
                <a:solidFill>
                  <a:schemeClr val="bg1"/>
                </a:solidFill>
              </a:rPr>
              <a:t>condition</a:t>
            </a:r>
            <a:r>
              <a:rPr lang="sk-SK" sz="2000" b="1" u="sng" dirty="0">
                <a:solidFill>
                  <a:schemeClr val="bg1"/>
                </a:solidFill>
              </a:rPr>
              <a:t> + </a:t>
            </a:r>
            <a:r>
              <a:rPr lang="sk-SK" sz="2000" b="1" u="sng" dirty="0" err="1">
                <a:solidFill>
                  <a:schemeClr val="bg1"/>
                </a:solidFill>
              </a:rPr>
              <a:t>noninvasive</a:t>
            </a:r>
            <a:r>
              <a:rPr lang="sk-SK" sz="2000" b="1" u="sng" dirty="0">
                <a:solidFill>
                  <a:schemeClr val="bg1"/>
                </a:solidFill>
              </a:rPr>
              <a:t> monitoring !! </a:t>
            </a:r>
            <a:r>
              <a:rPr lang="sk-SK" sz="2000" dirty="0">
                <a:solidFill>
                  <a:schemeClr val="bg1"/>
                </a:solidFill>
              </a:rPr>
              <a:t>– </a:t>
            </a:r>
            <a:r>
              <a:rPr lang="sk-SK" sz="2000" dirty="0" err="1">
                <a:solidFill>
                  <a:schemeClr val="bg1"/>
                </a:solidFill>
              </a:rPr>
              <a:t>consiousness</a:t>
            </a:r>
            <a:r>
              <a:rPr lang="sk-SK" sz="2000" dirty="0">
                <a:solidFill>
                  <a:schemeClr val="bg1"/>
                </a:solidFill>
              </a:rPr>
              <a:t>, </a:t>
            </a:r>
            <a:r>
              <a:rPr lang="sk-SK" sz="2000" dirty="0" err="1">
                <a:solidFill>
                  <a:schemeClr val="bg1"/>
                </a:solidFill>
              </a:rPr>
              <a:t>sings</a:t>
            </a:r>
            <a:r>
              <a:rPr lang="sk-SK" sz="2000" dirty="0">
                <a:solidFill>
                  <a:schemeClr val="bg1"/>
                </a:solidFill>
              </a:rPr>
              <a:t> of HF, </a:t>
            </a:r>
            <a:r>
              <a:rPr lang="sk-SK" sz="2000" dirty="0" err="1">
                <a:solidFill>
                  <a:schemeClr val="bg1"/>
                </a:solidFill>
              </a:rPr>
              <a:t>pulse</a:t>
            </a:r>
            <a:r>
              <a:rPr lang="sk-SK" sz="2000" dirty="0">
                <a:solidFill>
                  <a:schemeClr val="bg1"/>
                </a:solidFill>
              </a:rPr>
              <a:t>, BP, satO2, ECG, temp.</a:t>
            </a:r>
          </a:p>
          <a:p>
            <a:pPr>
              <a:buFontTx/>
              <a:buChar char="-"/>
              <a:defRPr/>
            </a:pPr>
            <a:r>
              <a:rPr lang="sk-SK" sz="2000" dirty="0" err="1">
                <a:solidFill>
                  <a:schemeClr val="bg1"/>
                </a:solidFill>
              </a:rPr>
              <a:t>positioning</a:t>
            </a:r>
            <a:r>
              <a:rPr lang="sk-SK" sz="2000" dirty="0">
                <a:solidFill>
                  <a:schemeClr val="bg1"/>
                </a:solidFill>
              </a:rPr>
              <a:t> of </a:t>
            </a:r>
            <a:r>
              <a:rPr lang="sk-SK" sz="2000" dirty="0" err="1">
                <a:solidFill>
                  <a:schemeClr val="bg1"/>
                </a:solidFill>
              </a:rPr>
              <a:t>patient</a:t>
            </a:r>
            <a:r>
              <a:rPr lang="sk-SK" sz="2000" dirty="0">
                <a:solidFill>
                  <a:schemeClr val="bg1"/>
                </a:solidFill>
              </a:rPr>
              <a:t> – </a:t>
            </a:r>
            <a:r>
              <a:rPr lang="sk-SK" sz="2000" dirty="0" err="1">
                <a:solidFill>
                  <a:schemeClr val="bg1"/>
                </a:solidFill>
              </a:rPr>
              <a:t>ortopnoic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position</a:t>
            </a:r>
            <a:endParaRPr lang="sk-SK" sz="2000" dirty="0">
              <a:solidFill>
                <a:schemeClr val="bg1"/>
              </a:solidFill>
            </a:endParaRPr>
          </a:p>
          <a:p>
            <a:pPr>
              <a:buFontTx/>
              <a:buChar char="-"/>
              <a:defRPr/>
            </a:pPr>
            <a:r>
              <a:rPr lang="sk-SK" sz="2000" dirty="0" smtClean="0">
                <a:solidFill>
                  <a:schemeClr val="bg1"/>
                </a:solidFill>
              </a:rPr>
              <a:t>in </a:t>
            </a:r>
            <a:r>
              <a:rPr lang="sk-SK" sz="2000" dirty="0" err="1" smtClean="0">
                <a:solidFill>
                  <a:schemeClr val="bg1"/>
                </a:solidFill>
              </a:rPr>
              <a:t>case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of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desaturation</a:t>
            </a:r>
            <a:r>
              <a:rPr lang="sk-SK" sz="2000" dirty="0">
                <a:solidFill>
                  <a:schemeClr val="bg1"/>
                </a:solidFill>
              </a:rPr>
              <a:t> (</a:t>
            </a:r>
            <a:r>
              <a:rPr lang="sk-SK" sz="2000" dirty="0" err="1">
                <a:solidFill>
                  <a:schemeClr val="bg1"/>
                </a:solidFill>
              </a:rPr>
              <a:t>pulmonary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edema</a:t>
            </a:r>
            <a:r>
              <a:rPr lang="sk-SK" sz="2000" dirty="0">
                <a:solidFill>
                  <a:schemeClr val="bg1"/>
                </a:solidFill>
              </a:rPr>
              <a:t>) ˂95% </a:t>
            </a:r>
            <a:r>
              <a:rPr lang="sk-SK" sz="2000" dirty="0" err="1">
                <a:solidFill>
                  <a:schemeClr val="bg1"/>
                </a:solidFill>
              </a:rPr>
              <a:t>add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smtClean="0">
                <a:solidFill>
                  <a:schemeClr val="bg1"/>
                </a:solidFill>
              </a:rPr>
              <a:t>O2 (</a:t>
            </a:r>
            <a:r>
              <a:rPr lang="sk-SK" sz="2000" dirty="0" err="1" smtClean="0">
                <a:solidFill>
                  <a:schemeClr val="bg1"/>
                </a:solidFill>
              </a:rPr>
              <a:t>central</a:t>
            </a:r>
            <a:r>
              <a:rPr lang="sk-SK" sz="2000" dirty="0" smtClean="0">
                <a:solidFill>
                  <a:schemeClr val="bg1"/>
                </a:solidFill>
              </a:rPr>
              <a:t> </a:t>
            </a:r>
            <a:r>
              <a:rPr lang="sk-SK" sz="2000" dirty="0" err="1" smtClean="0">
                <a:solidFill>
                  <a:schemeClr val="bg1"/>
                </a:solidFill>
              </a:rPr>
              <a:t>cyanosis</a:t>
            </a:r>
            <a:r>
              <a:rPr lang="sk-SK" sz="2000" dirty="0" smtClean="0">
                <a:solidFill>
                  <a:schemeClr val="bg1"/>
                </a:solidFill>
              </a:rPr>
              <a:t>)</a:t>
            </a:r>
            <a:endParaRPr lang="sk-SK" sz="2000" dirty="0">
              <a:solidFill>
                <a:schemeClr val="bg1"/>
              </a:solidFill>
            </a:endParaRPr>
          </a:p>
          <a:p>
            <a:pPr>
              <a:buFontTx/>
              <a:buChar char="-"/>
              <a:defRPr/>
            </a:pPr>
            <a:r>
              <a:rPr lang="sk-SK" sz="2000" dirty="0" err="1">
                <a:solidFill>
                  <a:schemeClr val="bg1"/>
                </a:solidFill>
              </a:rPr>
              <a:t>take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blood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samples</a:t>
            </a:r>
            <a:r>
              <a:rPr lang="sk-SK" sz="2000" dirty="0">
                <a:solidFill>
                  <a:schemeClr val="bg1"/>
                </a:solidFill>
              </a:rPr>
              <a:t> – </a:t>
            </a:r>
            <a:r>
              <a:rPr lang="sk-SK" sz="2000" dirty="0" err="1">
                <a:solidFill>
                  <a:schemeClr val="bg1"/>
                </a:solidFill>
              </a:rPr>
              <a:t>BC+diff</a:t>
            </a:r>
            <a:r>
              <a:rPr lang="sk-SK" sz="2000" dirty="0">
                <a:solidFill>
                  <a:schemeClr val="bg1"/>
                </a:solidFill>
              </a:rPr>
              <a:t>., BIOCH, ABG, </a:t>
            </a:r>
            <a:r>
              <a:rPr lang="sk-SK" sz="2000" dirty="0" err="1">
                <a:solidFill>
                  <a:schemeClr val="bg1"/>
                </a:solidFill>
              </a:rPr>
              <a:t>hemokoag</a:t>
            </a:r>
            <a:r>
              <a:rPr lang="sk-SK" sz="2000" dirty="0">
                <a:solidFill>
                  <a:schemeClr val="bg1"/>
                </a:solidFill>
              </a:rPr>
              <a:t>.</a:t>
            </a:r>
          </a:p>
          <a:p>
            <a:pPr>
              <a:buFontTx/>
              <a:buChar char="-"/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r>
              <a:rPr lang="sk-SK" sz="2000" dirty="0" err="1">
                <a:solidFill>
                  <a:schemeClr val="bg1"/>
                </a:solidFill>
              </a:rPr>
              <a:t>Task</a:t>
            </a:r>
            <a:r>
              <a:rPr lang="sk-SK" sz="2000" dirty="0">
                <a:solidFill>
                  <a:schemeClr val="bg1"/>
                </a:solidFill>
              </a:rPr>
              <a:t>: </a:t>
            </a:r>
            <a:r>
              <a:rPr lang="sk-SK" sz="2000" dirty="0" err="1">
                <a:solidFill>
                  <a:schemeClr val="bg1"/>
                </a:solidFill>
              </a:rPr>
              <a:t>decide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if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clinical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condition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dirty="0" err="1">
                <a:solidFill>
                  <a:schemeClr val="bg1"/>
                </a:solidFill>
              </a:rPr>
              <a:t>needs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  <a:r>
              <a:rPr lang="sk-SK" sz="2000" b="1" dirty="0" err="1">
                <a:solidFill>
                  <a:srgbClr val="FF0000"/>
                </a:solidFill>
              </a:rPr>
              <a:t>ventilation</a:t>
            </a:r>
            <a:r>
              <a:rPr lang="sk-SK" sz="2000" b="1" dirty="0">
                <a:solidFill>
                  <a:srgbClr val="FF0000"/>
                </a:solidFill>
              </a:rPr>
              <a:t> </a:t>
            </a:r>
            <a:r>
              <a:rPr lang="sk-SK" sz="2000" b="1" dirty="0" err="1">
                <a:solidFill>
                  <a:srgbClr val="FF0000"/>
                </a:solidFill>
              </a:rPr>
              <a:t>support</a:t>
            </a:r>
            <a:r>
              <a:rPr lang="sk-SK" sz="2000" b="1" dirty="0">
                <a:solidFill>
                  <a:srgbClr val="FF0000"/>
                </a:solidFill>
              </a:rPr>
              <a:t>,  (</a:t>
            </a:r>
            <a:r>
              <a:rPr lang="sk-SK" sz="2000" b="1" dirty="0" err="1">
                <a:solidFill>
                  <a:srgbClr val="FF0000"/>
                </a:solidFill>
              </a:rPr>
              <a:t>noninvasive</a:t>
            </a:r>
            <a:r>
              <a:rPr lang="sk-SK" sz="2000" b="1" dirty="0">
                <a:solidFill>
                  <a:srgbClr val="FF0000"/>
                </a:solidFill>
              </a:rPr>
              <a:t>/</a:t>
            </a:r>
            <a:r>
              <a:rPr lang="sk-SK" sz="2000" b="1" dirty="0" err="1">
                <a:solidFill>
                  <a:srgbClr val="FF0000"/>
                </a:solidFill>
              </a:rPr>
              <a:t>invasive</a:t>
            </a:r>
            <a:r>
              <a:rPr lang="sk-SK" sz="2000" b="1" dirty="0">
                <a:solidFill>
                  <a:srgbClr val="FF0000"/>
                </a:solidFill>
              </a:rPr>
              <a:t>), </a:t>
            </a:r>
            <a:r>
              <a:rPr lang="sk-SK" sz="2000" dirty="0" err="1">
                <a:solidFill>
                  <a:schemeClr val="bg1"/>
                </a:solidFill>
              </a:rPr>
              <a:t>sedation</a:t>
            </a:r>
            <a:r>
              <a:rPr lang="sk-SK" sz="2000" dirty="0">
                <a:solidFill>
                  <a:schemeClr val="bg1"/>
                </a:solidFill>
              </a:rPr>
              <a:t>, </a:t>
            </a:r>
            <a:r>
              <a:rPr lang="sk-SK" sz="2000" dirty="0" err="1">
                <a:solidFill>
                  <a:schemeClr val="bg1"/>
                </a:solidFill>
              </a:rPr>
              <a:t>relaxation</a:t>
            </a:r>
            <a:r>
              <a:rPr lang="sk-SK" sz="2000" dirty="0">
                <a:solidFill>
                  <a:schemeClr val="bg1"/>
                </a:solidFill>
              </a:rPr>
              <a:t>, </a:t>
            </a:r>
            <a:r>
              <a:rPr lang="sk-SK" sz="2000" dirty="0" err="1">
                <a:solidFill>
                  <a:schemeClr val="bg1"/>
                </a:solidFill>
              </a:rPr>
              <a:t>invasive</a:t>
            </a:r>
            <a:r>
              <a:rPr lang="sk-SK" sz="2000" dirty="0">
                <a:solidFill>
                  <a:schemeClr val="bg1"/>
                </a:solidFill>
              </a:rPr>
              <a:t>  monitoring, </a:t>
            </a:r>
            <a:r>
              <a:rPr lang="sk-SK" sz="2000" dirty="0" err="1">
                <a:solidFill>
                  <a:schemeClr val="bg1"/>
                </a:solidFill>
              </a:rPr>
              <a:t>diuretics</a:t>
            </a:r>
            <a:r>
              <a:rPr lang="sk-SK" sz="2000" dirty="0">
                <a:solidFill>
                  <a:schemeClr val="bg1"/>
                </a:solidFill>
              </a:rPr>
              <a:t> and </a:t>
            </a:r>
            <a:r>
              <a:rPr lang="sk-SK" sz="2000" dirty="0" err="1">
                <a:solidFill>
                  <a:schemeClr val="bg1"/>
                </a:solidFill>
              </a:rPr>
              <a:t>inotropics</a:t>
            </a:r>
            <a:r>
              <a:rPr lang="sk-SK" sz="2000" dirty="0">
                <a:solidFill>
                  <a:schemeClr val="bg1"/>
                </a:solidFill>
              </a:rPr>
              <a:t> </a:t>
            </a:r>
          </a:p>
          <a:p>
            <a:pPr marL="0" indent="0">
              <a:buFontTx/>
              <a:buNone/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r>
              <a:rPr lang="sk-SK" sz="2000" b="1" u="sng" dirty="0" smtClean="0">
                <a:solidFill>
                  <a:schemeClr val="bg1"/>
                </a:solidFill>
              </a:rPr>
              <a:t>ESTABLISH YOUR </a:t>
            </a:r>
            <a:r>
              <a:rPr lang="sk-SK" sz="2000" b="1" u="sng" dirty="0">
                <a:solidFill>
                  <a:schemeClr val="bg1"/>
                </a:solidFill>
              </a:rPr>
              <a:t>THERAPEUTIC </a:t>
            </a:r>
            <a:r>
              <a:rPr lang="sk-SK" sz="2000" b="1" u="sng" dirty="0" smtClean="0">
                <a:solidFill>
                  <a:schemeClr val="bg1"/>
                </a:solidFill>
              </a:rPr>
              <a:t>PLAN</a:t>
            </a:r>
            <a:endParaRPr lang="sk-SK" sz="2000" b="1" u="sng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endParaRPr lang="sk-SK" sz="20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endParaRPr lang="sk-SK" sz="2000" dirty="0">
              <a:solidFill>
                <a:schemeClr val="bg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Zástupný objekt pre obsah 2"/>
          <p:cNvSpPr>
            <a:spLocks noGrp="1"/>
          </p:cNvSpPr>
          <p:nvPr>
            <p:ph idx="1"/>
          </p:nvPr>
        </p:nvSpPr>
        <p:spPr>
          <a:xfrm>
            <a:off x="1763688" y="376237"/>
            <a:ext cx="7235825" cy="6481763"/>
          </a:xfrm>
        </p:spPr>
        <p:txBody>
          <a:bodyPr/>
          <a:lstStyle/>
          <a:p>
            <a:pPr marL="0" indent="0">
              <a:buFontTx/>
              <a:buNone/>
              <a:defRPr/>
            </a:pPr>
            <a:r>
              <a:rPr lang="sk-SK" sz="1800" dirty="0">
                <a:solidFill>
                  <a:schemeClr val="bg1"/>
                </a:solidFill>
              </a:rPr>
              <a:t>2. </a:t>
            </a:r>
            <a:r>
              <a:rPr lang="sk-SK" sz="1800" dirty="0" err="1">
                <a:solidFill>
                  <a:schemeClr val="bg1"/>
                </a:solidFill>
              </a:rPr>
              <a:t>follow</a:t>
            </a:r>
            <a:r>
              <a:rPr lang="sk-SK" sz="1800" dirty="0">
                <a:solidFill>
                  <a:schemeClr val="bg1"/>
                </a:solidFill>
              </a:rPr>
              <a:t> </a:t>
            </a:r>
            <a:r>
              <a:rPr lang="sk-SK" sz="1800" dirty="0" err="1">
                <a:solidFill>
                  <a:schemeClr val="bg1"/>
                </a:solidFill>
              </a:rPr>
              <a:t>your</a:t>
            </a:r>
            <a:r>
              <a:rPr lang="sk-SK" sz="1800" dirty="0">
                <a:solidFill>
                  <a:schemeClr val="bg1"/>
                </a:solidFill>
              </a:rPr>
              <a:t> </a:t>
            </a:r>
            <a:r>
              <a:rPr lang="sk-SK" sz="1800" dirty="0" err="1">
                <a:solidFill>
                  <a:schemeClr val="bg1"/>
                </a:solidFill>
              </a:rPr>
              <a:t>plan</a:t>
            </a:r>
            <a:r>
              <a:rPr lang="sk-SK" sz="1800" dirty="0">
                <a:solidFill>
                  <a:schemeClr val="bg1"/>
                </a:solidFill>
              </a:rPr>
              <a:t> (</a:t>
            </a:r>
            <a:r>
              <a:rPr lang="sk-SK" sz="1800" dirty="0" err="1">
                <a:solidFill>
                  <a:schemeClr val="bg1"/>
                </a:solidFill>
              </a:rPr>
              <a:t>take</a:t>
            </a:r>
            <a:r>
              <a:rPr lang="sk-SK" sz="1800" dirty="0">
                <a:solidFill>
                  <a:schemeClr val="bg1"/>
                </a:solidFill>
              </a:rPr>
              <a:t> in </a:t>
            </a:r>
            <a:r>
              <a:rPr lang="sk-SK" sz="1800" dirty="0" err="1">
                <a:solidFill>
                  <a:schemeClr val="bg1"/>
                </a:solidFill>
              </a:rPr>
              <a:t>consideration</a:t>
            </a:r>
            <a:r>
              <a:rPr lang="sk-SK" sz="1800" dirty="0">
                <a:solidFill>
                  <a:schemeClr val="bg1"/>
                </a:solidFill>
              </a:rPr>
              <a:t> </a:t>
            </a:r>
            <a:r>
              <a:rPr lang="sk-SK" sz="1800" dirty="0" err="1">
                <a:solidFill>
                  <a:schemeClr val="bg1"/>
                </a:solidFill>
              </a:rPr>
              <a:t>the</a:t>
            </a:r>
            <a:r>
              <a:rPr lang="sk-SK" sz="1800" dirty="0">
                <a:solidFill>
                  <a:schemeClr val="bg1"/>
                </a:solidFill>
              </a:rPr>
              <a:t> </a:t>
            </a:r>
            <a:r>
              <a:rPr lang="sk-SK" sz="1800" dirty="0" err="1">
                <a:solidFill>
                  <a:schemeClr val="bg1"/>
                </a:solidFill>
              </a:rPr>
              <a:t>fact</a:t>
            </a:r>
            <a:r>
              <a:rPr lang="sk-SK" sz="1800" dirty="0">
                <a:solidFill>
                  <a:schemeClr val="bg1"/>
                </a:solidFill>
              </a:rPr>
              <a:t>, </a:t>
            </a:r>
            <a:r>
              <a:rPr lang="sk-SK" sz="1800" dirty="0" err="1">
                <a:solidFill>
                  <a:schemeClr val="bg1"/>
                </a:solidFill>
              </a:rPr>
              <a:t>that</a:t>
            </a:r>
            <a:r>
              <a:rPr lang="sk-SK" sz="1800" dirty="0">
                <a:solidFill>
                  <a:schemeClr val="bg1"/>
                </a:solidFill>
              </a:rPr>
              <a:t> a </a:t>
            </a:r>
            <a:r>
              <a:rPr lang="sk-SK" sz="1800" dirty="0" err="1">
                <a:solidFill>
                  <a:schemeClr val="bg1"/>
                </a:solidFill>
              </a:rPr>
              <a:t>patient</a:t>
            </a:r>
            <a:r>
              <a:rPr lang="sk-SK" sz="1800" dirty="0">
                <a:solidFill>
                  <a:schemeClr val="bg1"/>
                </a:solidFill>
              </a:rPr>
              <a:t> </a:t>
            </a:r>
            <a:r>
              <a:rPr lang="sk-SK" sz="1800" dirty="0" err="1">
                <a:solidFill>
                  <a:schemeClr val="bg1"/>
                </a:solidFill>
              </a:rPr>
              <a:t>clinical</a:t>
            </a:r>
            <a:r>
              <a:rPr lang="sk-SK" sz="1800" dirty="0">
                <a:solidFill>
                  <a:schemeClr val="bg1"/>
                </a:solidFill>
              </a:rPr>
              <a:t> </a:t>
            </a:r>
            <a:r>
              <a:rPr lang="sk-SK" sz="1800" dirty="0" err="1">
                <a:solidFill>
                  <a:schemeClr val="bg1"/>
                </a:solidFill>
              </a:rPr>
              <a:t>condition</a:t>
            </a:r>
            <a:r>
              <a:rPr lang="sk-SK" sz="1800" dirty="0">
                <a:solidFill>
                  <a:schemeClr val="bg1"/>
                </a:solidFill>
              </a:rPr>
              <a:t> </a:t>
            </a:r>
            <a:r>
              <a:rPr lang="sk-SK" sz="1800" dirty="0" err="1">
                <a:solidFill>
                  <a:schemeClr val="bg1"/>
                </a:solidFill>
              </a:rPr>
              <a:t>can</a:t>
            </a:r>
            <a:r>
              <a:rPr lang="sk-SK" sz="1800" dirty="0">
                <a:solidFill>
                  <a:schemeClr val="bg1"/>
                </a:solidFill>
              </a:rPr>
              <a:t> change and get </a:t>
            </a:r>
            <a:r>
              <a:rPr lang="sk-SK" sz="1800" dirty="0" err="1">
                <a:solidFill>
                  <a:schemeClr val="bg1"/>
                </a:solidFill>
              </a:rPr>
              <a:t>worse</a:t>
            </a:r>
            <a:r>
              <a:rPr lang="sk-SK" sz="1800" dirty="0">
                <a:solidFill>
                  <a:schemeClr val="bg1"/>
                </a:solidFill>
              </a:rPr>
              <a:t> – </a:t>
            </a:r>
            <a:r>
              <a:rPr lang="sk-SK" sz="1800" dirty="0" err="1">
                <a:solidFill>
                  <a:schemeClr val="bg1"/>
                </a:solidFill>
              </a:rPr>
              <a:t>might</a:t>
            </a:r>
            <a:r>
              <a:rPr lang="sk-SK" sz="1800" dirty="0">
                <a:solidFill>
                  <a:schemeClr val="bg1"/>
                </a:solidFill>
              </a:rPr>
              <a:t> </a:t>
            </a:r>
            <a:r>
              <a:rPr lang="sk-SK" sz="1800" dirty="0" err="1">
                <a:solidFill>
                  <a:schemeClr val="bg1"/>
                </a:solidFill>
              </a:rPr>
              <a:t>influence</a:t>
            </a:r>
            <a:r>
              <a:rPr lang="sk-SK" sz="1800" dirty="0">
                <a:solidFill>
                  <a:schemeClr val="bg1"/>
                </a:solidFill>
              </a:rPr>
              <a:t> </a:t>
            </a:r>
            <a:r>
              <a:rPr lang="sk-SK" sz="1800" dirty="0" err="1">
                <a:solidFill>
                  <a:schemeClr val="bg1"/>
                </a:solidFill>
              </a:rPr>
              <a:t>your</a:t>
            </a:r>
            <a:r>
              <a:rPr lang="sk-SK" sz="1800" dirty="0">
                <a:solidFill>
                  <a:schemeClr val="bg1"/>
                </a:solidFill>
              </a:rPr>
              <a:t> </a:t>
            </a:r>
            <a:r>
              <a:rPr lang="sk-SK" sz="1800" dirty="0" err="1">
                <a:solidFill>
                  <a:schemeClr val="bg1"/>
                </a:solidFill>
              </a:rPr>
              <a:t>treatment</a:t>
            </a:r>
            <a:r>
              <a:rPr lang="sk-SK" sz="1800" dirty="0">
                <a:solidFill>
                  <a:schemeClr val="bg1"/>
                </a:solidFill>
              </a:rPr>
              <a:t>)</a:t>
            </a:r>
          </a:p>
          <a:p>
            <a:pPr marL="0" indent="0">
              <a:buFontTx/>
              <a:buNone/>
              <a:defRPr/>
            </a:pPr>
            <a:endParaRPr lang="sk-SK" sz="18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r>
              <a:rPr lang="sk-SK" sz="1800" dirty="0" err="1">
                <a:solidFill>
                  <a:schemeClr val="bg1"/>
                </a:solidFill>
              </a:rPr>
              <a:t>Several</a:t>
            </a:r>
            <a:r>
              <a:rPr lang="sk-SK" sz="1800" dirty="0">
                <a:solidFill>
                  <a:schemeClr val="bg1"/>
                </a:solidFill>
              </a:rPr>
              <a:t> </a:t>
            </a:r>
            <a:r>
              <a:rPr lang="sk-SK" sz="1800" dirty="0" err="1">
                <a:solidFill>
                  <a:schemeClr val="bg1"/>
                </a:solidFill>
              </a:rPr>
              <a:t>possible</a:t>
            </a:r>
            <a:r>
              <a:rPr lang="sk-SK" sz="1800" dirty="0">
                <a:solidFill>
                  <a:schemeClr val="bg1"/>
                </a:solidFill>
              </a:rPr>
              <a:t> </a:t>
            </a:r>
            <a:r>
              <a:rPr lang="sk-SK" sz="1800" dirty="0" err="1">
                <a:solidFill>
                  <a:schemeClr val="bg1"/>
                </a:solidFill>
              </a:rPr>
              <a:t>interventions</a:t>
            </a:r>
            <a:r>
              <a:rPr lang="sk-SK" sz="1800" dirty="0">
                <a:solidFill>
                  <a:schemeClr val="bg1"/>
                </a:solidFill>
              </a:rPr>
              <a:t>:</a:t>
            </a: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1600" dirty="0" err="1">
                <a:solidFill>
                  <a:schemeClr val="bg1"/>
                </a:solidFill>
              </a:rPr>
              <a:t>bad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cardiac</a:t>
            </a:r>
            <a:r>
              <a:rPr lang="sk-SK" sz="1600" dirty="0">
                <a:solidFill>
                  <a:schemeClr val="bg1"/>
                </a:solidFill>
              </a:rPr>
              <a:t> output </a:t>
            </a:r>
            <a:r>
              <a:rPr lang="sk-SK" sz="1600" dirty="0" err="1">
                <a:solidFill>
                  <a:schemeClr val="bg1"/>
                </a:solidFill>
              </a:rPr>
              <a:t>have</a:t>
            </a:r>
            <a:r>
              <a:rPr lang="sk-SK" sz="1600" dirty="0">
                <a:solidFill>
                  <a:schemeClr val="bg1"/>
                </a:solidFill>
              </a:rPr>
              <a:t> to </a:t>
            </a:r>
            <a:r>
              <a:rPr lang="sk-SK" sz="1600" dirty="0" err="1">
                <a:solidFill>
                  <a:schemeClr val="bg1"/>
                </a:solidFill>
              </a:rPr>
              <a:t>have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invasive</a:t>
            </a:r>
            <a:r>
              <a:rPr lang="sk-SK" sz="1600" dirty="0">
                <a:solidFill>
                  <a:schemeClr val="bg1"/>
                </a:solidFill>
              </a:rPr>
              <a:t> monitoring (</a:t>
            </a:r>
            <a:r>
              <a:rPr lang="sk-SK" sz="1600" dirty="0" err="1">
                <a:solidFill>
                  <a:schemeClr val="bg1"/>
                </a:solidFill>
              </a:rPr>
              <a:t>insertion</a:t>
            </a:r>
            <a:r>
              <a:rPr lang="sk-SK" sz="1600" dirty="0">
                <a:solidFill>
                  <a:schemeClr val="bg1"/>
                </a:solidFill>
              </a:rPr>
              <a:t> of </a:t>
            </a:r>
            <a:r>
              <a:rPr lang="sk-SK" sz="1600" dirty="0" err="1">
                <a:solidFill>
                  <a:schemeClr val="bg1"/>
                </a:solidFill>
              </a:rPr>
              <a:t>central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venous</a:t>
            </a:r>
            <a:r>
              <a:rPr lang="sk-SK" sz="1600" dirty="0">
                <a:solidFill>
                  <a:schemeClr val="bg1"/>
                </a:solidFill>
              </a:rPr>
              <a:t> and </a:t>
            </a:r>
            <a:r>
              <a:rPr lang="sk-SK" sz="1600" dirty="0" err="1">
                <a:solidFill>
                  <a:schemeClr val="bg1"/>
                </a:solidFill>
              </a:rPr>
              <a:t>arterial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catheter</a:t>
            </a:r>
            <a:r>
              <a:rPr lang="sk-SK" sz="1600" dirty="0">
                <a:solidFill>
                  <a:schemeClr val="bg1"/>
                </a:solidFill>
              </a:rPr>
              <a:t> – </a:t>
            </a:r>
            <a:r>
              <a:rPr lang="sk-SK" sz="1600" dirty="0" err="1">
                <a:solidFill>
                  <a:srgbClr val="FF0000"/>
                </a:solidFill>
              </a:rPr>
              <a:t>invasive</a:t>
            </a:r>
            <a:r>
              <a:rPr lang="sk-SK" sz="1600" dirty="0">
                <a:solidFill>
                  <a:srgbClr val="FF0000"/>
                </a:solidFill>
              </a:rPr>
              <a:t> monitoring</a:t>
            </a:r>
            <a:r>
              <a:rPr lang="sk-SK" sz="1600" dirty="0">
                <a:solidFill>
                  <a:schemeClr val="bg1"/>
                </a:solidFill>
              </a:rPr>
              <a:t> of BP in </a:t>
            </a:r>
            <a:r>
              <a:rPr lang="sk-SK" sz="1600" dirty="0" err="1">
                <a:solidFill>
                  <a:schemeClr val="bg1"/>
                </a:solidFill>
              </a:rPr>
              <a:t>venous</a:t>
            </a:r>
            <a:r>
              <a:rPr lang="sk-SK" sz="1600" dirty="0">
                <a:solidFill>
                  <a:schemeClr val="bg1"/>
                </a:solidFill>
              </a:rPr>
              <a:t> and </a:t>
            </a:r>
            <a:r>
              <a:rPr lang="sk-SK" sz="1600" dirty="0" err="1">
                <a:solidFill>
                  <a:schemeClr val="bg1"/>
                </a:solidFill>
              </a:rPr>
              <a:t>arterial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system</a:t>
            </a:r>
            <a:r>
              <a:rPr lang="sk-SK" sz="1600" dirty="0">
                <a:solidFill>
                  <a:schemeClr val="bg1"/>
                </a:solidFill>
              </a:rPr>
              <a:t>, </a:t>
            </a:r>
            <a:r>
              <a:rPr lang="sk-SK" sz="1600" dirty="0" err="1">
                <a:solidFill>
                  <a:schemeClr val="bg1"/>
                </a:solidFill>
              </a:rPr>
              <a:t>urinary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catheter</a:t>
            </a:r>
            <a:r>
              <a:rPr lang="sk-SK" sz="1600" dirty="0">
                <a:solidFill>
                  <a:schemeClr val="bg1"/>
                </a:solidFill>
              </a:rPr>
              <a:t> – </a:t>
            </a:r>
            <a:r>
              <a:rPr lang="sk-SK" sz="1600" dirty="0" err="1">
                <a:solidFill>
                  <a:schemeClr val="bg1"/>
                </a:solidFill>
              </a:rPr>
              <a:t>diuresis</a:t>
            </a:r>
            <a:r>
              <a:rPr lang="sk-SK" sz="1600" dirty="0">
                <a:solidFill>
                  <a:schemeClr val="bg1"/>
                </a:solidFill>
              </a:rPr>
              <a:t>)</a:t>
            </a: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1600" dirty="0">
                <a:solidFill>
                  <a:schemeClr val="bg1"/>
                </a:solidFill>
              </a:rPr>
              <a:t>in </a:t>
            </a:r>
            <a:r>
              <a:rPr lang="sk-SK" sz="1600" dirty="0" err="1">
                <a:solidFill>
                  <a:schemeClr val="bg1"/>
                </a:solidFill>
              </a:rPr>
              <a:t>congestion</a:t>
            </a:r>
            <a:r>
              <a:rPr lang="sk-SK" sz="1600" dirty="0">
                <a:solidFill>
                  <a:schemeClr val="bg1"/>
                </a:solidFill>
              </a:rPr>
              <a:t> (</a:t>
            </a:r>
            <a:r>
              <a:rPr lang="sk-SK" sz="1600" dirty="0" err="1">
                <a:solidFill>
                  <a:schemeClr val="bg1"/>
                </a:solidFill>
              </a:rPr>
              <a:t>f.e</a:t>
            </a:r>
            <a:r>
              <a:rPr lang="sk-SK" sz="1600" dirty="0">
                <a:solidFill>
                  <a:schemeClr val="bg1"/>
                </a:solidFill>
              </a:rPr>
              <a:t>. </a:t>
            </a:r>
            <a:r>
              <a:rPr lang="sk-SK" sz="1600" dirty="0" err="1">
                <a:solidFill>
                  <a:schemeClr val="bg1"/>
                </a:solidFill>
              </a:rPr>
              <a:t>pulmonary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edema</a:t>
            </a:r>
            <a:r>
              <a:rPr lang="sk-SK" sz="1600" dirty="0">
                <a:solidFill>
                  <a:schemeClr val="bg1"/>
                </a:solidFill>
              </a:rPr>
              <a:t>) - </a:t>
            </a:r>
            <a:r>
              <a:rPr lang="sk-SK" sz="1600" dirty="0" err="1">
                <a:solidFill>
                  <a:schemeClr val="bg1"/>
                </a:solidFill>
              </a:rPr>
              <a:t>furosemide</a:t>
            </a:r>
            <a:r>
              <a:rPr lang="sk-SK" sz="1600" dirty="0">
                <a:solidFill>
                  <a:schemeClr val="bg1"/>
                </a:solidFill>
              </a:rPr>
              <a:t> (</a:t>
            </a:r>
            <a:r>
              <a:rPr lang="sk-SK" sz="1600" dirty="0" err="1">
                <a:solidFill>
                  <a:schemeClr val="bg1"/>
                </a:solidFill>
              </a:rPr>
              <a:t>carefully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watch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smtClean="0">
                <a:solidFill>
                  <a:schemeClr val="bg1"/>
                </a:solidFill>
              </a:rPr>
              <a:t>BP and </a:t>
            </a:r>
            <a:r>
              <a:rPr lang="sk-SK" sz="1600" dirty="0" err="1" smtClean="0">
                <a:solidFill>
                  <a:schemeClr val="bg1"/>
                </a:solidFill>
              </a:rPr>
              <a:t>ione</a:t>
            </a:r>
            <a:r>
              <a:rPr lang="sk-SK" sz="1600" dirty="0" smtClean="0">
                <a:solidFill>
                  <a:schemeClr val="bg1"/>
                </a:solidFill>
              </a:rPr>
              <a:t> </a:t>
            </a:r>
            <a:r>
              <a:rPr lang="sk-SK" sz="1600" dirty="0" err="1" smtClean="0">
                <a:solidFill>
                  <a:schemeClr val="bg1"/>
                </a:solidFill>
              </a:rPr>
              <a:t>balance</a:t>
            </a:r>
            <a:r>
              <a:rPr lang="sk-SK" sz="1600" dirty="0" smtClean="0">
                <a:solidFill>
                  <a:schemeClr val="bg1"/>
                </a:solidFill>
              </a:rPr>
              <a:t>)</a:t>
            </a:r>
            <a:endParaRPr lang="sk-SK" sz="1600" dirty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1600" dirty="0" err="1">
                <a:solidFill>
                  <a:schemeClr val="bg1"/>
                </a:solidFill>
              </a:rPr>
              <a:t>arteficial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ventilation</a:t>
            </a:r>
            <a:r>
              <a:rPr lang="sk-SK" sz="1600" dirty="0">
                <a:solidFill>
                  <a:schemeClr val="bg1"/>
                </a:solidFill>
              </a:rPr>
              <a:t> – </a:t>
            </a:r>
            <a:r>
              <a:rPr lang="sk-SK" sz="1600" dirty="0" err="1">
                <a:solidFill>
                  <a:schemeClr val="bg1"/>
                </a:solidFill>
              </a:rPr>
              <a:t>noninv</a:t>
            </a:r>
            <a:r>
              <a:rPr lang="sk-SK" sz="1600" dirty="0">
                <a:solidFill>
                  <a:schemeClr val="bg1"/>
                </a:solidFill>
              </a:rPr>
              <a:t>./</a:t>
            </a:r>
            <a:r>
              <a:rPr lang="sk-SK" sz="1600" dirty="0" err="1">
                <a:solidFill>
                  <a:schemeClr val="bg1"/>
                </a:solidFill>
              </a:rPr>
              <a:t>inv</a:t>
            </a:r>
            <a:r>
              <a:rPr lang="sk-SK" sz="1600" dirty="0">
                <a:solidFill>
                  <a:schemeClr val="bg1"/>
                </a:solidFill>
              </a:rPr>
              <a:t>. </a:t>
            </a:r>
            <a:r>
              <a:rPr lang="sk-SK" sz="1600" dirty="0" err="1">
                <a:solidFill>
                  <a:schemeClr val="bg1"/>
                </a:solidFill>
              </a:rPr>
              <a:t>decreases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breathing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work</a:t>
            </a:r>
            <a:endParaRPr lang="sk-SK" sz="1600" dirty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1600" dirty="0" err="1">
                <a:solidFill>
                  <a:schemeClr val="bg1"/>
                </a:solidFill>
              </a:rPr>
              <a:t>sedation</a:t>
            </a:r>
            <a:r>
              <a:rPr lang="sk-SK" sz="1600" dirty="0">
                <a:solidFill>
                  <a:schemeClr val="bg1"/>
                </a:solidFill>
              </a:rPr>
              <a:t> / </a:t>
            </a:r>
            <a:r>
              <a:rPr lang="sk-SK" sz="1600" dirty="0" err="1">
                <a:solidFill>
                  <a:schemeClr val="bg1"/>
                </a:solidFill>
              </a:rPr>
              <a:t>till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relaxation</a:t>
            </a:r>
            <a:r>
              <a:rPr lang="sk-SK" sz="1600" dirty="0">
                <a:solidFill>
                  <a:schemeClr val="bg1"/>
                </a:solidFill>
              </a:rPr>
              <a:t> – </a:t>
            </a:r>
            <a:r>
              <a:rPr lang="sk-SK" sz="1600" dirty="0" err="1">
                <a:solidFill>
                  <a:schemeClr val="bg1"/>
                </a:solidFill>
              </a:rPr>
              <a:t>decreases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muscles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work</a:t>
            </a:r>
            <a:r>
              <a:rPr lang="sk-SK" sz="1600" dirty="0">
                <a:solidFill>
                  <a:schemeClr val="bg1"/>
                </a:solidFill>
              </a:rPr>
              <a:t> – </a:t>
            </a:r>
            <a:r>
              <a:rPr lang="sk-SK" sz="1600" dirty="0" err="1">
                <a:solidFill>
                  <a:schemeClr val="bg1"/>
                </a:solidFill>
              </a:rPr>
              <a:t>metabolic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needs</a:t>
            </a:r>
            <a:r>
              <a:rPr lang="sk-SK" sz="1600" dirty="0">
                <a:solidFill>
                  <a:schemeClr val="bg1"/>
                </a:solidFill>
              </a:rPr>
              <a:t> (</a:t>
            </a:r>
            <a:r>
              <a:rPr lang="sk-SK" sz="1600" dirty="0" err="1">
                <a:solidFill>
                  <a:schemeClr val="bg1"/>
                </a:solidFill>
              </a:rPr>
              <a:t>morphin</a:t>
            </a:r>
            <a:r>
              <a:rPr lang="sk-SK" sz="1600" dirty="0">
                <a:solidFill>
                  <a:schemeClr val="bg1"/>
                </a:solidFill>
              </a:rPr>
              <a:t>, </a:t>
            </a:r>
            <a:r>
              <a:rPr lang="sk-SK" sz="1600" dirty="0" err="1">
                <a:solidFill>
                  <a:schemeClr val="bg1"/>
                </a:solidFill>
              </a:rPr>
              <a:t>sufentanyl</a:t>
            </a:r>
            <a:r>
              <a:rPr lang="sk-SK" sz="1600" dirty="0">
                <a:solidFill>
                  <a:schemeClr val="bg1"/>
                </a:solidFill>
              </a:rPr>
              <a:t>, </a:t>
            </a:r>
            <a:r>
              <a:rPr lang="sk-SK" sz="1600" dirty="0" err="1" smtClean="0">
                <a:solidFill>
                  <a:schemeClr val="bg1"/>
                </a:solidFill>
              </a:rPr>
              <a:t>dexmedetomidine</a:t>
            </a:r>
            <a:r>
              <a:rPr lang="sk-SK" sz="1600" dirty="0" smtClean="0">
                <a:solidFill>
                  <a:schemeClr val="bg1"/>
                </a:solidFill>
              </a:rPr>
              <a:t>, </a:t>
            </a:r>
            <a:r>
              <a:rPr lang="sk-SK" sz="1600" dirty="0" err="1" smtClean="0">
                <a:solidFill>
                  <a:schemeClr val="bg1"/>
                </a:solidFill>
              </a:rPr>
              <a:t>myorelaxation</a:t>
            </a:r>
            <a:r>
              <a:rPr lang="sk-SK" sz="1600" dirty="0" smtClean="0">
                <a:solidFill>
                  <a:schemeClr val="bg1"/>
                </a:solidFill>
              </a:rPr>
              <a:t>)</a:t>
            </a:r>
            <a:endParaRPr lang="sk-SK" sz="1600" dirty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1600" dirty="0" err="1">
                <a:solidFill>
                  <a:schemeClr val="bg1"/>
                </a:solidFill>
              </a:rPr>
              <a:t>correction</a:t>
            </a:r>
            <a:r>
              <a:rPr lang="sk-SK" sz="1600" dirty="0">
                <a:solidFill>
                  <a:schemeClr val="bg1"/>
                </a:solidFill>
              </a:rPr>
              <a:t> of </a:t>
            </a:r>
            <a:r>
              <a:rPr lang="sk-SK" sz="1600" dirty="0" err="1">
                <a:solidFill>
                  <a:schemeClr val="bg1"/>
                </a:solidFill>
              </a:rPr>
              <a:t>metabolic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acidosis</a:t>
            </a:r>
            <a:r>
              <a:rPr lang="sk-SK" sz="1600" dirty="0">
                <a:solidFill>
                  <a:schemeClr val="bg1"/>
                </a:solidFill>
              </a:rPr>
              <a:t> – </a:t>
            </a:r>
            <a:r>
              <a:rPr lang="sk-SK" sz="1600" dirty="0" err="1">
                <a:solidFill>
                  <a:schemeClr val="bg1"/>
                </a:solidFill>
              </a:rPr>
              <a:t>bicarbonate</a:t>
            </a:r>
            <a:endParaRPr lang="sk-SK" sz="1600" dirty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1600" dirty="0">
                <a:solidFill>
                  <a:schemeClr val="bg1"/>
                </a:solidFill>
              </a:rPr>
              <a:t>in </a:t>
            </a:r>
            <a:r>
              <a:rPr lang="sk-SK" sz="1600" dirty="0" err="1">
                <a:solidFill>
                  <a:schemeClr val="bg1"/>
                </a:solidFill>
              </a:rPr>
              <a:t>infants</a:t>
            </a:r>
            <a:r>
              <a:rPr lang="sk-SK" sz="1600" dirty="0">
                <a:solidFill>
                  <a:schemeClr val="bg1"/>
                </a:solidFill>
              </a:rPr>
              <a:t>  - 10% </a:t>
            </a:r>
            <a:r>
              <a:rPr lang="sk-SK" sz="1600" dirty="0" err="1">
                <a:solidFill>
                  <a:schemeClr val="bg1"/>
                </a:solidFill>
              </a:rPr>
              <a:t>calcium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gluconicum</a:t>
            </a:r>
            <a:r>
              <a:rPr lang="sk-SK" sz="1600" dirty="0">
                <a:solidFill>
                  <a:schemeClr val="bg1"/>
                </a:solidFill>
              </a:rPr>
              <a:t> – has </a:t>
            </a:r>
            <a:r>
              <a:rPr lang="sk-SK" sz="1600" dirty="0" err="1">
                <a:solidFill>
                  <a:schemeClr val="bg1"/>
                </a:solidFill>
              </a:rPr>
              <a:t>inotropic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effect</a:t>
            </a:r>
            <a:endParaRPr lang="sk-SK" sz="1600" dirty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1600" dirty="0">
                <a:solidFill>
                  <a:schemeClr val="bg1"/>
                </a:solidFill>
              </a:rPr>
              <a:t>in </a:t>
            </a:r>
            <a:r>
              <a:rPr lang="sk-SK" sz="1600" dirty="0" err="1" smtClean="0">
                <a:solidFill>
                  <a:schemeClr val="bg1"/>
                </a:solidFill>
              </a:rPr>
              <a:t>hypotension</a:t>
            </a:r>
            <a:r>
              <a:rPr lang="sk-SK" sz="1600" dirty="0" smtClean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use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inotropes</a:t>
            </a:r>
            <a:r>
              <a:rPr lang="sk-SK" sz="1600" dirty="0">
                <a:solidFill>
                  <a:schemeClr val="bg1"/>
                </a:solidFill>
              </a:rPr>
              <a:t> – </a:t>
            </a:r>
            <a:r>
              <a:rPr lang="sk-SK" sz="1600" dirty="0" err="1">
                <a:solidFill>
                  <a:schemeClr val="bg1"/>
                </a:solidFill>
              </a:rPr>
              <a:t>adrenaline</a:t>
            </a:r>
            <a:r>
              <a:rPr lang="sk-SK" sz="1600" dirty="0" smtClean="0">
                <a:solidFill>
                  <a:schemeClr val="bg1"/>
                </a:solidFill>
              </a:rPr>
              <a:t>,</a:t>
            </a:r>
            <a:r>
              <a:rPr lang="en-US" sz="1600" dirty="0" smtClean="0">
                <a:solidFill>
                  <a:schemeClr val="bg1"/>
                </a:solidFill>
              </a:rPr>
              <a:t> </a:t>
            </a:r>
            <a:r>
              <a:rPr lang="sk-SK" sz="1600" dirty="0" err="1" smtClean="0">
                <a:solidFill>
                  <a:schemeClr val="bg1"/>
                </a:solidFill>
              </a:rPr>
              <a:t>dopamine</a:t>
            </a:r>
            <a:r>
              <a:rPr lang="sk-SK" sz="1600" dirty="0">
                <a:solidFill>
                  <a:schemeClr val="bg1"/>
                </a:solidFill>
              </a:rPr>
              <a:t>, </a:t>
            </a:r>
            <a:r>
              <a:rPr lang="sk-SK" sz="1600" dirty="0" err="1">
                <a:solidFill>
                  <a:schemeClr val="bg1"/>
                </a:solidFill>
              </a:rPr>
              <a:t>dobutamine</a:t>
            </a:r>
            <a:r>
              <a:rPr lang="sk-SK" sz="1600" dirty="0" smtClean="0">
                <a:solidFill>
                  <a:schemeClr val="bg1"/>
                </a:solidFill>
              </a:rPr>
              <a:t>,</a:t>
            </a:r>
            <a:r>
              <a:rPr lang="en-US" sz="1600" dirty="0" smtClean="0">
                <a:solidFill>
                  <a:schemeClr val="bg1"/>
                </a:solidFill>
              </a:rPr>
              <a:t> </a:t>
            </a:r>
            <a:r>
              <a:rPr lang="sk-SK" sz="1600" dirty="0" smtClean="0">
                <a:solidFill>
                  <a:schemeClr val="bg1"/>
                </a:solidFill>
              </a:rPr>
              <a:t>(</a:t>
            </a:r>
            <a:r>
              <a:rPr lang="en-US" sz="1600" dirty="0" smtClean="0">
                <a:solidFill>
                  <a:schemeClr val="bg1"/>
                </a:solidFill>
              </a:rPr>
              <a:t>as last resort </a:t>
            </a:r>
            <a:r>
              <a:rPr lang="sk-SK" sz="1600" dirty="0" err="1" smtClean="0">
                <a:solidFill>
                  <a:schemeClr val="bg1"/>
                </a:solidFill>
              </a:rPr>
              <a:t>noradrenaline</a:t>
            </a:r>
            <a:r>
              <a:rPr lang="sk-SK" sz="1600" dirty="0" smtClean="0">
                <a:solidFill>
                  <a:schemeClr val="bg1"/>
                </a:solidFill>
              </a:rPr>
              <a:t>)</a:t>
            </a:r>
            <a:endParaRPr lang="sk-SK" sz="1600" dirty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1600" dirty="0">
                <a:solidFill>
                  <a:schemeClr val="bg1"/>
                </a:solidFill>
              </a:rPr>
              <a:t>in </a:t>
            </a:r>
            <a:r>
              <a:rPr lang="sk-SK" sz="1600" dirty="0" err="1">
                <a:solidFill>
                  <a:schemeClr val="bg1"/>
                </a:solidFill>
              </a:rPr>
              <a:t>case</a:t>
            </a:r>
            <a:r>
              <a:rPr lang="sk-SK" sz="1600" dirty="0">
                <a:solidFill>
                  <a:schemeClr val="bg1"/>
                </a:solidFill>
              </a:rPr>
              <a:t> of </a:t>
            </a:r>
            <a:r>
              <a:rPr lang="sk-SK" sz="1600" dirty="0" err="1">
                <a:solidFill>
                  <a:schemeClr val="bg1"/>
                </a:solidFill>
              </a:rPr>
              <a:t>good</a:t>
            </a:r>
            <a:r>
              <a:rPr lang="sk-SK" sz="1600" dirty="0">
                <a:solidFill>
                  <a:schemeClr val="bg1"/>
                </a:solidFill>
              </a:rPr>
              <a:t> BP – </a:t>
            </a:r>
            <a:r>
              <a:rPr lang="sk-SK" sz="1600" dirty="0" err="1">
                <a:solidFill>
                  <a:schemeClr val="bg1"/>
                </a:solidFill>
              </a:rPr>
              <a:t>could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use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other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inotropes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smtClean="0">
                <a:solidFill>
                  <a:schemeClr val="bg1"/>
                </a:solidFill>
              </a:rPr>
              <a:t>–</a:t>
            </a:r>
            <a:r>
              <a:rPr lang="en-US" sz="1600" dirty="0" smtClean="0">
                <a:solidFill>
                  <a:schemeClr val="bg1"/>
                </a:solidFill>
              </a:rPr>
              <a:t> </a:t>
            </a:r>
            <a:r>
              <a:rPr lang="sk-SK" sz="1600" dirty="0" err="1" smtClean="0">
                <a:solidFill>
                  <a:schemeClr val="bg1"/>
                </a:solidFill>
              </a:rPr>
              <a:t>levosimendan</a:t>
            </a:r>
            <a:r>
              <a:rPr lang="sk-SK" sz="1600" dirty="0">
                <a:solidFill>
                  <a:schemeClr val="bg1"/>
                </a:solidFill>
              </a:rPr>
              <a:t>, </a:t>
            </a:r>
            <a:r>
              <a:rPr lang="sk-SK" sz="1600" dirty="0" err="1">
                <a:solidFill>
                  <a:schemeClr val="bg1"/>
                </a:solidFill>
              </a:rPr>
              <a:t>milrinon</a:t>
            </a:r>
            <a:endParaRPr lang="sk-SK" sz="1600" dirty="0">
              <a:solidFill>
                <a:schemeClr val="bg1"/>
              </a:solidFill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sk-SK" sz="1600" dirty="0">
                <a:solidFill>
                  <a:schemeClr val="bg1"/>
                </a:solidFill>
              </a:rPr>
              <a:t>CAVE: </a:t>
            </a:r>
            <a:r>
              <a:rPr lang="sk-SK" sz="1600" dirty="0" err="1">
                <a:solidFill>
                  <a:schemeClr val="bg1"/>
                </a:solidFill>
              </a:rPr>
              <a:t>carefully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with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inotropes</a:t>
            </a:r>
            <a:r>
              <a:rPr lang="sk-SK" sz="1600" dirty="0">
                <a:solidFill>
                  <a:schemeClr val="bg1"/>
                </a:solidFill>
              </a:rPr>
              <a:t>! </a:t>
            </a:r>
            <a:r>
              <a:rPr lang="sk-SK" sz="1600" dirty="0" err="1">
                <a:solidFill>
                  <a:schemeClr val="bg1"/>
                </a:solidFill>
              </a:rPr>
              <a:t>they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increase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myocardial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consumption</a:t>
            </a:r>
            <a:r>
              <a:rPr lang="sk-SK" sz="1600" dirty="0">
                <a:solidFill>
                  <a:schemeClr val="bg1"/>
                </a:solidFill>
              </a:rPr>
              <a:t> of O2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Zástupný objekt pre obsah 2"/>
          <p:cNvSpPr>
            <a:spLocks noGrp="1"/>
          </p:cNvSpPr>
          <p:nvPr>
            <p:ph idx="1"/>
          </p:nvPr>
        </p:nvSpPr>
        <p:spPr>
          <a:xfrm>
            <a:off x="1691680" y="332656"/>
            <a:ext cx="7056437" cy="6742112"/>
          </a:xfrm>
        </p:spPr>
        <p:txBody>
          <a:bodyPr/>
          <a:lstStyle/>
          <a:p>
            <a:pPr marL="0" indent="0">
              <a:buFontTx/>
              <a:buNone/>
              <a:defRPr/>
            </a:pPr>
            <a:r>
              <a:rPr lang="sk-SK" sz="2000" dirty="0" err="1">
                <a:solidFill>
                  <a:srgbClr val="FF0000"/>
                </a:solidFill>
              </a:rPr>
              <a:t>Chronic</a:t>
            </a:r>
            <a:r>
              <a:rPr lang="sk-SK" sz="2000" dirty="0">
                <a:solidFill>
                  <a:srgbClr val="FF0000"/>
                </a:solidFill>
              </a:rPr>
              <a:t> HF </a:t>
            </a:r>
            <a:r>
              <a:rPr lang="sk-SK" sz="2000" dirty="0" smtClean="0">
                <a:solidFill>
                  <a:srgbClr val="FF0000"/>
                </a:solidFill>
              </a:rPr>
              <a:t>(</a:t>
            </a:r>
            <a:r>
              <a:rPr lang="sk-SK" sz="2000" dirty="0" err="1" smtClean="0">
                <a:solidFill>
                  <a:srgbClr val="FF0000"/>
                </a:solidFill>
              </a:rPr>
              <a:t>e.g</a:t>
            </a:r>
            <a:r>
              <a:rPr lang="sk-SK" sz="2000" dirty="0" smtClean="0">
                <a:solidFill>
                  <a:srgbClr val="FF0000"/>
                </a:solidFill>
              </a:rPr>
              <a:t>. </a:t>
            </a:r>
            <a:r>
              <a:rPr lang="sk-SK" sz="2000" dirty="0" err="1">
                <a:solidFill>
                  <a:srgbClr val="FF0000"/>
                </a:solidFill>
              </a:rPr>
              <a:t>dilated</a:t>
            </a:r>
            <a:r>
              <a:rPr lang="sk-SK" sz="2000" dirty="0">
                <a:solidFill>
                  <a:srgbClr val="FF0000"/>
                </a:solidFill>
              </a:rPr>
              <a:t> </a:t>
            </a:r>
            <a:r>
              <a:rPr lang="sk-SK" sz="2000" dirty="0" err="1">
                <a:solidFill>
                  <a:srgbClr val="FF0000"/>
                </a:solidFill>
              </a:rPr>
              <a:t>cardiomyopathy</a:t>
            </a:r>
            <a:r>
              <a:rPr lang="sk-SK" sz="2000" dirty="0">
                <a:solidFill>
                  <a:srgbClr val="FF0000"/>
                </a:solidFill>
              </a:rPr>
              <a:t> in 17y.o.)</a:t>
            </a:r>
          </a:p>
          <a:p>
            <a:pPr marL="0" indent="0">
              <a:buFontTx/>
              <a:buNone/>
              <a:defRPr/>
            </a:pPr>
            <a:r>
              <a:rPr lang="sk-SK" sz="1600" dirty="0" err="1">
                <a:solidFill>
                  <a:schemeClr val="bg1"/>
                </a:solidFill>
              </a:rPr>
              <a:t>limited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data</a:t>
            </a:r>
            <a:r>
              <a:rPr lang="sk-SK" sz="1600" dirty="0">
                <a:solidFill>
                  <a:schemeClr val="bg1"/>
                </a:solidFill>
              </a:rPr>
              <a:t> in </a:t>
            </a:r>
            <a:r>
              <a:rPr lang="sk-SK" sz="1600" dirty="0" err="1">
                <a:solidFill>
                  <a:schemeClr val="bg1"/>
                </a:solidFill>
              </a:rPr>
              <a:t>children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when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it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comes</a:t>
            </a:r>
            <a:r>
              <a:rPr lang="sk-SK" sz="1600" dirty="0">
                <a:solidFill>
                  <a:schemeClr val="bg1"/>
                </a:solidFill>
              </a:rPr>
              <a:t> to </a:t>
            </a:r>
            <a:r>
              <a:rPr lang="sk-SK" sz="1600" dirty="0" err="1">
                <a:solidFill>
                  <a:schemeClr val="bg1"/>
                </a:solidFill>
              </a:rPr>
              <a:t>the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effect</a:t>
            </a:r>
            <a:r>
              <a:rPr lang="sk-SK" sz="1600" dirty="0">
                <a:solidFill>
                  <a:schemeClr val="bg1"/>
                </a:solidFill>
              </a:rPr>
              <a:t> of </a:t>
            </a:r>
            <a:r>
              <a:rPr lang="sk-SK" sz="1600" dirty="0" err="1">
                <a:solidFill>
                  <a:schemeClr val="bg1"/>
                </a:solidFill>
              </a:rPr>
              <a:t>treatment</a:t>
            </a:r>
            <a:r>
              <a:rPr lang="sk-SK" sz="1600" dirty="0">
                <a:solidFill>
                  <a:schemeClr val="bg1"/>
                </a:solidFill>
              </a:rPr>
              <a:t> of </a:t>
            </a:r>
            <a:r>
              <a:rPr lang="sk-SK" sz="1600" dirty="0" err="1">
                <a:solidFill>
                  <a:schemeClr val="bg1"/>
                </a:solidFill>
              </a:rPr>
              <a:t>chronic</a:t>
            </a:r>
            <a:r>
              <a:rPr lang="sk-SK" sz="1600" dirty="0">
                <a:solidFill>
                  <a:schemeClr val="bg1"/>
                </a:solidFill>
              </a:rPr>
              <a:t> HF – </a:t>
            </a:r>
            <a:r>
              <a:rPr lang="sk-SK" sz="1600" dirty="0" err="1" smtClean="0">
                <a:solidFill>
                  <a:schemeClr val="bg1"/>
                </a:solidFill>
              </a:rPr>
              <a:t>extrapolation</a:t>
            </a:r>
            <a:r>
              <a:rPr lang="sk-SK" sz="1600" dirty="0" smtClean="0">
                <a:solidFill>
                  <a:schemeClr val="bg1"/>
                </a:solidFill>
              </a:rPr>
              <a:t> </a:t>
            </a:r>
            <a:r>
              <a:rPr lang="sk-SK" sz="1600" dirty="0" err="1" smtClean="0">
                <a:solidFill>
                  <a:schemeClr val="bg1"/>
                </a:solidFill>
              </a:rPr>
              <a:t>from</a:t>
            </a:r>
            <a:r>
              <a:rPr lang="sk-SK" sz="1600" dirty="0" smtClean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adult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studies</a:t>
            </a:r>
            <a:r>
              <a:rPr lang="sk-SK" sz="1600" dirty="0">
                <a:solidFill>
                  <a:schemeClr val="bg1"/>
                </a:solidFill>
              </a:rPr>
              <a:t> and </a:t>
            </a:r>
            <a:r>
              <a:rPr lang="sk-SK" sz="1600" dirty="0" err="1">
                <a:solidFill>
                  <a:schemeClr val="bg1"/>
                </a:solidFill>
              </a:rPr>
              <a:t>clinical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experiences</a:t>
            </a:r>
            <a:endParaRPr lang="sk-SK" sz="16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endParaRPr lang="sk-SK" sz="16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r>
              <a:rPr lang="sk-SK" sz="1600" dirty="0">
                <a:solidFill>
                  <a:schemeClr val="bg1"/>
                </a:solidFill>
              </a:rPr>
              <a:t>ACEI – to </a:t>
            </a:r>
            <a:r>
              <a:rPr lang="sk-SK" sz="1600" dirty="0" err="1">
                <a:solidFill>
                  <a:schemeClr val="bg1"/>
                </a:solidFill>
              </a:rPr>
              <a:t>slow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down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remodelation</a:t>
            </a:r>
            <a:r>
              <a:rPr lang="sk-SK" sz="1600" dirty="0">
                <a:solidFill>
                  <a:schemeClr val="bg1"/>
                </a:solidFill>
              </a:rPr>
              <a:t> – </a:t>
            </a:r>
            <a:r>
              <a:rPr lang="sk-SK" sz="1600" dirty="0" err="1">
                <a:solidFill>
                  <a:schemeClr val="bg1"/>
                </a:solidFill>
              </a:rPr>
              <a:t>enalapril</a:t>
            </a:r>
            <a:endParaRPr lang="sk-SK" sz="16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r>
              <a:rPr lang="sk-SK" sz="1600" dirty="0">
                <a:solidFill>
                  <a:schemeClr val="bg1"/>
                </a:solidFill>
              </a:rPr>
              <a:t>	- monitor BP at </a:t>
            </a:r>
            <a:r>
              <a:rPr lang="sk-SK" sz="1600" dirty="0" err="1">
                <a:solidFill>
                  <a:schemeClr val="bg1"/>
                </a:solidFill>
              </a:rPr>
              <a:t>the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beginning</a:t>
            </a:r>
            <a:r>
              <a:rPr lang="sk-SK" sz="1600" dirty="0">
                <a:solidFill>
                  <a:schemeClr val="bg1"/>
                </a:solidFill>
              </a:rPr>
              <a:t> of </a:t>
            </a:r>
            <a:r>
              <a:rPr lang="sk-SK" sz="1600" dirty="0" err="1">
                <a:solidFill>
                  <a:schemeClr val="bg1"/>
                </a:solidFill>
              </a:rPr>
              <a:t>treatment</a:t>
            </a:r>
            <a:endParaRPr lang="sk-SK" sz="16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r>
              <a:rPr lang="sk-SK" sz="1600" dirty="0">
                <a:solidFill>
                  <a:schemeClr val="bg1"/>
                </a:solidFill>
              </a:rPr>
              <a:t>	- </a:t>
            </a:r>
            <a:r>
              <a:rPr lang="sk-SK" sz="1600" dirty="0" err="1">
                <a:solidFill>
                  <a:schemeClr val="bg1"/>
                </a:solidFill>
              </a:rPr>
              <a:t>contraindication</a:t>
            </a:r>
            <a:r>
              <a:rPr lang="sk-SK" sz="1600" dirty="0">
                <a:solidFill>
                  <a:schemeClr val="bg1"/>
                </a:solidFill>
              </a:rPr>
              <a:t> – </a:t>
            </a:r>
            <a:r>
              <a:rPr lang="sk-SK" sz="1600" dirty="0" err="1">
                <a:solidFill>
                  <a:schemeClr val="bg1"/>
                </a:solidFill>
              </a:rPr>
              <a:t>hyperkalemia</a:t>
            </a:r>
            <a:r>
              <a:rPr lang="sk-SK" sz="1600" dirty="0">
                <a:solidFill>
                  <a:schemeClr val="bg1"/>
                </a:solidFill>
              </a:rPr>
              <a:t>, </a:t>
            </a:r>
            <a:r>
              <a:rPr lang="sk-SK" sz="1600" dirty="0" err="1">
                <a:solidFill>
                  <a:schemeClr val="bg1"/>
                </a:solidFill>
              </a:rPr>
              <a:t>bilat</a:t>
            </a:r>
            <a:r>
              <a:rPr lang="sk-SK" sz="1600" dirty="0">
                <a:solidFill>
                  <a:schemeClr val="bg1"/>
                </a:solidFill>
              </a:rPr>
              <a:t>. </a:t>
            </a:r>
            <a:r>
              <a:rPr lang="sk-SK" sz="1600" dirty="0" err="1">
                <a:solidFill>
                  <a:schemeClr val="bg1"/>
                </a:solidFill>
              </a:rPr>
              <a:t>stenosis</a:t>
            </a:r>
            <a:r>
              <a:rPr lang="sk-SK" sz="1600" dirty="0">
                <a:solidFill>
                  <a:schemeClr val="bg1"/>
                </a:solidFill>
              </a:rPr>
              <a:t> of </a:t>
            </a:r>
            <a:r>
              <a:rPr lang="sk-SK" sz="1600" dirty="0" err="1">
                <a:solidFill>
                  <a:schemeClr val="bg1"/>
                </a:solidFill>
              </a:rPr>
              <a:t>renal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arteries</a:t>
            </a:r>
            <a:endParaRPr lang="sk-SK" sz="16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r>
              <a:rPr lang="sk-SK" sz="1600" dirty="0">
                <a:solidFill>
                  <a:schemeClr val="bg1"/>
                </a:solidFill>
              </a:rPr>
              <a:t>	- </a:t>
            </a:r>
            <a:r>
              <a:rPr lang="sk-SK" sz="1600" dirty="0" err="1">
                <a:solidFill>
                  <a:schemeClr val="bg1"/>
                </a:solidFill>
              </a:rPr>
              <a:t>side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effect</a:t>
            </a:r>
            <a:r>
              <a:rPr lang="sk-SK" sz="1600" dirty="0">
                <a:solidFill>
                  <a:schemeClr val="bg1"/>
                </a:solidFill>
              </a:rPr>
              <a:t>– </a:t>
            </a:r>
            <a:r>
              <a:rPr lang="sk-SK" sz="1600" dirty="0" err="1">
                <a:solidFill>
                  <a:schemeClr val="bg1"/>
                </a:solidFill>
              </a:rPr>
              <a:t>cough</a:t>
            </a:r>
            <a:r>
              <a:rPr lang="sk-SK" sz="1600" dirty="0">
                <a:solidFill>
                  <a:schemeClr val="bg1"/>
                </a:solidFill>
              </a:rPr>
              <a:t> (</a:t>
            </a:r>
            <a:r>
              <a:rPr lang="sk-SK" sz="1600" dirty="0" err="1">
                <a:solidFill>
                  <a:schemeClr val="bg1"/>
                </a:solidFill>
              </a:rPr>
              <a:t>could</a:t>
            </a:r>
            <a:r>
              <a:rPr lang="sk-SK" sz="1600" dirty="0">
                <a:solidFill>
                  <a:schemeClr val="bg1"/>
                </a:solidFill>
              </a:rPr>
              <a:t> switch to ARB)</a:t>
            </a:r>
          </a:p>
          <a:p>
            <a:pPr marL="0" indent="0">
              <a:buFontTx/>
              <a:buNone/>
              <a:defRPr/>
            </a:pPr>
            <a:endParaRPr lang="sk-SK" sz="16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r>
              <a:rPr lang="sk-SK" sz="1600" dirty="0" err="1">
                <a:solidFill>
                  <a:schemeClr val="bg1"/>
                </a:solidFill>
              </a:rPr>
              <a:t>betablocker</a:t>
            </a:r>
            <a:r>
              <a:rPr lang="sk-SK" sz="1600" dirty="0">
                <a:solidFill>
                  <a:schemeClr val="bg1"/>
                </a:solidFill>
              </a:rPr>
              <a:t> 	</a:t>
            </a:r>
            <a:r>
              <a:rPr lang="sk-SK" sz="1600" dirty="0" smtClean="0">
                <a:solidFill>
                  <a:schemeClr val="bg1"/>
                </a:solidFill>
              </a:rPr>
              <a:t>– </a:t>
            </a:r>
            <a:r>
              <a:rPr lang="sk-SK" sz="1600" dirty="0">
                <a:solidFill>
                  <a:schemeClr val="bg1"/>
                </a:solidFill>
              </a:rPr>
              <a:t>metoprolol </a:t>
            </a:r>
          </a:p>
          <a:p>
            <a:pPr marL="0" indent="0">
              <a:buFontTx/>
              <a:buNone/>
              <a:defRPr/>
            </a:pPr>
            <a:r>
              <a:rPr lang="sk-SK" sz="1600" dirty="0">
                <a:solidFill>
                  <a:schemeClr val="bg1"/>
                </a:solidFill>
              </a:rPr>
              <a:t>		 – monitor BP at </a:t>
            </a:r>
            <a:r>
              <a:rPr lang="sk-SK" sz="1600" dirty="0" err="1">
                <a:solidFill>
                  <a:schemeClr val="bg1"/>
                </a:solidFill>
              </a:rPr>
              <a:t>the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beginning</a:t>
            </a:r>
            <a:r>
              <a:rPr lang="sk-SK" sz="1600" dirty="0">
                <a:solidFill>
                  <a:schemeClr val="bg1"/>
                </a:solidFill>
              </a:rPr>
              <a:t> of </a:t>
            </a:r>
            <a:r>
              <a:rPr lang="sk-SK" sz="1600" dirty="0" err="1">
                <a:solidFill>
                  <a:schemeClr val="bg1"/>
                </a:solidFill>
              </a:rPr>
              <a:t>treatment</a:t>
            </a:r>
            <a:r>
              <a:rPr lang="sk-SK" sz="1600" dirty="0">
                <a:solidFill>
                  <a:schemeClr val="bg1"/>
                </a:solidFill>
              </a:rPr>
              <a:t> 		</a:t>
            </a:r>
            <a:r>
              <a:rPr lang="sk-SK" sz="1600" dirty="0" smtClean="0">
                <a:solidFill>
                  <a:schemeClr val="bg1"/>
                </a:solidFill>
              </a:rPr>
              <a:t>	 </a:t>
            </a:r>
            <a:r>
              <a:rPr lang="sk-SK" sz="1600" dirty="0">
                <a:solidFill>
                  <a:schemeClr val="bg1"/>
                </a:solidFill>
              </a:rPr>
              <a:t>– </a:t>
            </a:r>
            <a:r>
              <a:rPr lang="sk-SK" sz="1600" dirty="0" err="1">
                <a:solidFill>
                  <a:schemeClr val="bg1"/>
                </a:solidFill>
              </a:rPr>
              <a:t>contraindication</a:t>
            </a:r>
            <a:r>
              <a:rPr lang="sk-SK" sz="1600" dirty="0">
                <a:solidFill>
                  <a:schemeClr val="bg1"/>
                </a:solidFill>
              </a:rPr>
              <a:t>: </a:t>
            </a:r>
            <a:r>
              <a:rPr lang="sk-SK" sz="1600" dirty="0" err="1">
                <a:solidFill>
                  <a:schemeClr val="bg1"/>
                </a:solidFill>
              </a:rPr>
              <a:t>bradycardia</a:t>
            </a:r>
            <a:r>
              <a:rPr lang="sk-SK" sz="1600" dirty="0">
                <a:solidFill>
                  <a:schemeClr val="bg1"/>
                </a:solidFill>
              </a:rPr>
              <a:t>, </a:t>
            </a:r>
            <a:r>
              <a:rPr lang="sk-SK" sz="1600" dirty="0" err="1">
                <a:solidFill>
                  <a:schemeClr val="bg1"/>
                </a:solidFill>
              </a:rPr>
              <a:t>hypotension</a:t>
            </a:r>
            <a:r>
              <a:rPr lang="sk-SK" sz="1600" dirty="0">
                <a:solidFill>
                  <a:schemeClr val="bg1"/>
                </a:solidFill>
              </a:rPr>
              <a:t>, </a:t>
            </a:r>
          </a:p>
          <a:p>
            <a:pPr marL="0" indent="0">
              <a:buFontTx/>
              <a:buNone/>
              <a:defRPr/>
            </a:pPr>
            <a:r>
              <a:rPr lang="sk-SK" sz="1600" dirty="0">
                <a:solidFill>
                  <a:schemeClr val="bg1"/>
                </a:solidFill>
              </a:rPr>
              <a:t>		  AV </a:t>
            </a:r>
            <a:r>
              <a:rPr lang="sk-SK" sz="1600" dirty="0" err="1">
                <a:solidFill>
                  <a:schemeClr val="bg1"/>
                </a:solidFill>
              </a:rPr>
              <a:t>blocks</a:t>
            </a:r>
            <a:r>
              <a:rPr lang="sk-SK" sz="1600" dirty="0">
                <a:solidFill>
                  <a:schemeClr val="bg1"/>
                </a:solidFill>
              </a:rPr>
              <a:t> 2nd.-3rd. </a:t>
            </a:r>
            <a:r>
              <a:rPr lang="sk-SK" sz="1600" dirty="0" err="1">
                <a:solidFill>
                  <a:schemeClr val="bg1"/>
                </a:solidFill>
              </a:rPr>
              <a:t>deg</a:t>
            </a:r>
            <a:r>
              <a:rPr lang="sk-SK" sz="1600" dirty="0">
                <a:solidFill>
                  <a:schemeClr val="bg1"/>
                </a:solidFill>
              </a:rPr>
              <a:t>.</a:t>
            </a:r>
          </a:p>
          <a:p>
            <a:pPr marL="0" indent="0">
              <a:buFontTx/>
              <a:buNone/>
              <a:defRPr/>
            </a:pPr>
            <a:r>
              <a:rPr lang="sk-SK" sz="1600" dirty="0">
                <a:solidFill>
                  <a:schemeClr val="bg1"/>
                </a:solidFill>
              </a:rPr>
              <a:t>		 – </a:t>
            </a:r>
            <a:r>
              <a:rPr lang="sk-SK" sz="1600" dirty="0" err="1">
                <a:solidFill>
                  <a:schemeClr val="bg1"/>
                </a:solidFill>
              </a:rPr>
              <a:t>progressive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 smtClean="0">
                <a:solidFill>
                  <a:schemeClr val="bg1"/>
                </a:solidFill>
              </a:rPr>
              <a:t>up-titration</a:t>
            </a:r>
            <a:endParaRPr lang="sk-SK" sz="16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endParaRPr lang="sk-SK" sz="16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r>
              <a:rPr lang="sk-SK" sz="1600" dirty="0" err="1">
                <a:solidFill>
                  <a:schemeClr val="bg1"/>
                </a:solidFill>
              </a:rPr>
              <a:t>Digoxin</a:t>
            </a:r>
            <a:r>
              <a:rPr lang="sk-SK" sz="1600" dirty="0">
                <a:solidFill>
                  <a:schemeClr val="bg1"/>
                </a:solidFill>
              </a:rPr>
              <a:t> – </a:t>
            </a:r>
            <a:r>
              <a:rPr lang="sk-SK" sz="1600" dirty="0" err="1">
                <a:solidFill>
                  <a:schemeClr val="bg1"/>
                </a:solidFill>
              </a:rPr>
              <a:t>inotrope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used</a:t>
            </a:r>
            <a:r>
              <a:rPr lang="sk-SK" sz="1600" dirty="0">
                <a:solidFill>
                  <a:schemeClr val="bg1"/>
                </a:solidFill>
              </a:rPr>
              <a:t> in </a:t>
            </a:r>
            <a:r>
              <a:rPr lang="sk-SK" sz="1600" dirty="0" err="1">
                <a:solidFill>
                  <a:schemeClr val="bg1"/>
                </a:solidFill>
              </a:rPr>
              <a:t>chronic</a:t>
            </a:r>
            <a:r>
              <a:rPr lang="sk-SK" sz="1600" dirty="0">
                <a:solidFill>
                  <a:schemeClr val="bg1"/>
                </a:solidFill>
              </a:rPr>
              <a:t> HF in </a:t>
            </a:r>
            <a:r>
              <a:rPr lang="sk-SK" sz="1600" dirty="0" err="1">
                <a:solidFill>
                  <a:schemeClr val="bg1"/>
                </a:solidFill>
              </a:rPr>
              <a:t>patients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with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low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ejection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fraction</a:t>
            </a:r>
            <a:endParaRPr lang="sk-SK" sz="16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endParaRPr lang="sk-SK" sz="16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r>
              <a:rPr lang="sk-SK" sz="1600" dirty="0" err="1">
                <a:solidFill>
                  <a:schemeClr val="bg1"/>
                </a:solidFill>
              </a:rPr>
              <a:t>Last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 smtClean="0">
                <a:solidFill>
                  <a:schemeClr val="bg1"/>
                </a:solidFill>
              </a:rPr>
              <a:t>option</a:t>
            </a:r>
            <a:r>
              <a:rPr lang="sk-SK" sz="1600" dirty="0" smtClean="0">
                <a:solidFill>
                  <a:schemeClr val="bg1"/>
                </a:solidFill>
              </a:rPr>
              <a:t> – </a:t>
            </a:r>
            <a:r>
              <a:rPr lang="sk-SK" sz="1600" dirty="0" err="1">
                <a:solidFill>
                  <a:srgbClr val="FF0000"/>
                </a:solidFill>
              </a:rPr>
              <a:t>heart</a:t>
            </a:r>
            <a:r>
              <a:rPr lang="sk-SK" sz="1600" dirty="0">
                <a:solidFill>
                  <a:srgbClr val="FF0000"/>
                </a:solidFill>
              </a:rPr>
              <a:t> </a:t>
            </a:r>
            <a:r>
              <a:rPr lang="sk-SK" sz="1600" dirty="0" err="1">
                <a:solidFill>
                  <a:srgbClr val="FF0000"/>
                </a:solidFill>
              </a:rPr>
              <a:t>transplant</a:t>
            </a:r>
            <a:r>
              <a:rPr lang="sk-SK" sz="1600" dirty="0">
                <a:solidFill>
                  <a:srgbClr val="FF0000"/>
                </a:solidFill>
              </a:rPr>
              <a:t> </a:t>
            </a:r>
            <a:r>
              <a:rPr lang="sk-SK" sz="1600" dirty="0">
                <a:solidFill>
                  <a:schemeClr val="bg1"/>
                </a:solidFill>
              </a:rPr>
              <a:t>– </a:t>
            </a:r>
            <a:r>
              <a:rPr lang="sk-SK" sz="1600" dirty="0" err="1">
                <a:solidFill>
                  <a:schemeClr val="bg1"/>
                </a:solidFill>
              </a:rPr>
              <a:t>not</a:t>
            </a:r>
            <a:r>
              <a:rPr lang="sk-SK" sz="1600" dirty="0">
                <a:solidFill>
                  <a:schemeClr val="bg1"/>
                </a:solidFill>
              </a:rPr>
              <a:t> a </a:t>
            </a:r>
            <a:r>
              <a:rPr lang="sk-SK" sz="1600" dirty="0" err="1">
                <a:solidFill>
                  <a:schemeClr val="bg1"/>
                </a:solidFill>
              </a:rPr>
              <a:t>causative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treatment</a:t>
            </a:r>
            <a:r>
              <a:rPr lang="sk-SK" sz="1600" dirty="0">
                <a:solidFill>
                  <a:schemeClr val="bg1"/>
                </a:solidFill>
              </a:rPr>
              <a:t>! </a:t>
            </a:r>
            <a:r>
              <a:rPr lang="sk-SK" sz="1600" dirty="0" err="1">
                <a:solidFill>
                  <a:schemeClr val="bg1"/>
                </a:solidFill>
              </a:rPr>
              <a:t>only</a:t>
            </a:r>
            <a:r>
              <a:rPr lang="sk-SK" sz="1600" dirty="0">
                <a:solidFill>
                  <a:schemeClr val="bg1"/>
                </a:solidFill>
              </a:rPr>
              <a:t> change </a:t>
            </a:r>
            <a:r>
              <a:rPr lang="sk-SK" sz="1600" dirty="0" err="1">
                <a:solidFill>
                  <a:schemeClr val="bg1"/>
                </a:solidFill>
              </a:rPr>
              <a:t>from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one</a:t>
            </a:r>
            <a:r>
              <a:rPr lang="sk-SK" sz="1600" dirty="0">
                <a:solidFill>
                  <a:schemeClr val="bg1"/>
                </a:solidFill>
              </a:rPr>
              <a:t> </a:t>
            </a:r>
            <a:r>
              <a:rPr lang="sk-SK" sz="1600" dirty="0" err="1">
                <a:solidFill>
                  <a:schemeClr val="bg1"/>
                </a:solidFill>
              </a:rPr>
              <a:t>disease</a:t>
            </a:r>
            <a:r>
              <a:rPr lang="sk-SK" sz="1600" dirty="0">
                <a:solidFill>
                  <a:schemeClr val="bg1"/>
                </a:solidFill>
              </a:rPr>
              <a:t> to </a:t>
            </a:r>
            <a:r>
              <a:rPr lang="sk-SK" sz="1600" dirty="0" err="1">
                <a:solidFill>
                  <a:schemeClr val="bg1"/>
                </a:solidFill>
              </a:rPr>
              <a:t>another</a:t>
            </a:r>
            <a:r>
              <a:rPr lang="sk-SK" sz="1600" dirty="0">
                <a:solidFill>
                  <a:schemeClr val="bg1"/>
                </a:solidFill>
              </a:rPr>
              <a:t> ! </a:t>
            </a:r>
            <a:r>
              <a:rPr lang="sk-SK" sz="1600" dirty="0" err="1">
                <a:solidFill>
                  <a:schemeClr val="bg1"/>
                </a:solidFill>
              </a:rPr>
              <a:t>high</a:t>
            </a:r>
            <a:r>
              <a:rPr lang="sk-SK" sz="1600" dirty="0">
                <a:solidFill>
                  <a:schemeClr val="bg1"/>
                </a:solidFill>
              </a:rPr>
              <a:t> mortality in </a:t>
            </a:r>
            <a:r>
              <a:rPr lang="sk-SK" sz="1600" dirty="0" err="1">
                <a:solidFill>
                  <a:schemeClr val="bg1"/>
                </a:solidFill>
              </a:rPr>
              <a:t>children</a:t>
            </a:r>
            <a:endParaRPr lang="sk-SK" sz="1600" dirty="0">
              <a:solidFill>
                <a:schemeClr val="bg1"/>
              </a:solidFill>
            </a:endParaRPr>
          </a:p>
          <a:p>
            <a:pPr marL="0" indent="0">
              <a:buFontTx/>
              <a:buNone/>
              <a:defRPr/>
            </a:pPr>
            <a:r>
              <a:rPr lang="sk-SK" sz="2000" dirty="0">
                <a:solidFill>
                  <a:schemeClr val="bg1"/>
                </a:solidFill>
              </a:rPr>
              <a:t>		</a:t>
            </a:r>
          </a:p>
          <a:p>
            <a:pPr>
              <a:buFontTx/>
              <a:buChar char="-"/>
              <a:defRPr/>
            </a:pPr>
            <a:endParaRPr lang="sk-SK" sz="2000" dirty="0">
              <a:solidFill>
                <a:schemeClr val="bg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1"/>
          <p:cNvSpPr txBox="1">
            <a:spLocks/>
          </p:cNvSpPr>
          <p:nvPr/>
        </p:nvSpPr>
        <p:spPr>
          <a:xfrm>
            <a:off x="457200" y="404813"/>
            <a:ext cx="8229600" cy="635000"/>
          </a:xfrm>
          <a:prstGeom prst="rect">
            <a:avLst/>
          </a:prstGeom>
        </p:spPr>
        <p:txBody>
          <a:bodyPr/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charset="0"/>
                <a:cs typeface="Arial" charset="0"/>
              </a:defRPr>
            </a:lvl9pPr>
          </a:lstStyle>
          <a:p>
            <a:pPr>
              <a:defRPr/>
            </a:pPr>
            <a:r>
              <a:rPr lang="sk-SK" altLang="sk-SK" kern="0" dirty="0" err="1" smtClean="0">
                <a:solidFill>
                  <a:srgbClr val="FFFF00"/>
                </a:solidFill>
              </a:rPr>
              <a:t>Check-list</a:t>
            </a:r>
            <a:endParaRPr lang="en-US" altLang="sk-SK" kern="0" dirty="0"/>
          </a:p>
        </p:txBody>
      </p:sp>
      <p:sp>
        <p:nvSpPr>
          <p:cNvPr id="4" name="Content Placeholder 2"/>
          <p:cNvSpPr txBox="1">
            <a:spLocks/>
          </p:cNvSpPr>
          <p:nvPr/>
        </p:nvSpPr>
        <p:spPr>
          <a:xfrm>
            <a:off x="1692275" y="1341438"/>
            <a:ext cx="7451725" cy="5159375"/>
          </a:xfrm>
          <a:prstGeom prst="rect">
            <a:avLst/>
          </a:prstGeom>
        </p:spPr>
        <p:txBody>
          <a:bodyPr/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  <a:cs typeface="+mn-cs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  <a:cs typeface="+mn-cs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  <a:cs typeface="+mn-cs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5pPr>
            <a:lvl6pPr marL="25146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6pPr>
            <a:lvl7pPr marL="29718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7pPr>
            <a:lvl8pPr marL="34290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8pPr>
            <a:lvl9pPr marL="38862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cs typeface="+mn-cs"/>
              </a:defRPr>
            </a:lvl9pPr>
          </a:lstStyle>
          <a:p>
            <a:pPr marL="514350" indent="-514350">
              <a:buFontTx/>
              <a:buAutoNum type="arabicPeriod"/>
              <a:defRPr/>
            </a:pPr>
            <a:r>
              <a:rPr lang="sk-SK" altLang="sk-SK" sz="2800" kern="0" dirty="0" err="1">
                <a:solidFill>
                  <a:schemeClr val="bg1"/>
                </a:solidFill>
              </a:rPr>
              <a:t>Definine</a:t>
            </a:r>
            <a:r>
              <a:rPr lang="sk-SK" altLang="sk-SK" sz="2800" kern="0" dirty="0">
                <a:solidFill>
                  <a:schemeClr val="bg1"/>
                </a:solidFill>
              </a:rPr>
              <a:t> </a:t>
            </a:r>
            <a:r>
              <a:rPr lang="sk-SK" altLang="sk-SK" sz="2800" kern="0" dirty="0" err="1">
                <a:solidFill>
                  <a:schemeClr val="bg1"/>
                </a:solidFill>
              </a:rPr>
              <a:t>heart</a:t>
            </a:r>
            <a:r>
              <a:rPr lang="sk-SK" altLang="sk-SK" sz="2800" kern="0" dirty="0">
                <a:solidFill>
                  <a:schemeClr val="bg1"/>
                </a:solidFill>
              </a:rPr>
              <a:t> </a:t>
            </a:r>
            <a:r>
              <a:rPr lang="sk-SK" altLang="sk-SK" sz="2800" kern="0" dirty="0" err="1">
                <a:solidFill>
                  <a:schemeClr val="bg1"/>
                </a:solidFill>
              </a:rPr>
              <a:t>failure</a:t>
            </a:r>
            <a:r>
              <a:rPr lang="sk-SK" altLang="sk-SK" sz="2800" kern="0" dirty="0">
                <a:solidFill>
                  <a:schemeClr val="bg1"/>
                </a:solidFill>
              </a:rPr>
              <a:t>, </a:t>
            </a:r>
            <a:r>
              <a:rPr lang="sk-SK" altLang="sk-SK" sz="2800" kern="0" dirty="0" err="1">
                <a:solidFill>
                  <a:schemeClr val="bg1"/>
                </a:solidFill>
              </a:rPr>
              <a:t>classification</a:t>
            </a:r>
            <a:r>
              <a:rPr lang="sk-SK" altLang="sk-SK" sz="2800" kern="0" dirty="0">
                <a:solidFill>
                  <a:schemeClr val="bg1"/>
                </a:solidFill>
              </a:rPr>
              <a:t> and </a:t>
            </a:r>
            <a:r>
              <a:rPr lang="sk-SK" altLang="sk-SK" sz="2800" kern="0" dirty="0" err="1">
                <a:solidFill>
                  <a:schemeClr val="bg1"/>
                </a:solidFill>
              </a:rPr>
              <a:t>causes</a:t>
            </a:r>
            <a:r>
              <a:rPr lang="sk-SK" altLang="sk-SK" sz="2800" kern="0" dirty="0">
                <a:solidFill>
                  <a:schemeClr val="bg1"/>
                </a:solidFill>
              </a:rPr>
              <a:t>.</a:t>
            </a:r>
          </a:p>
          <a:p>
            <a:pPr marL="514350" indent="-514350">
              <a:buFontTx/>
              <a:buAutoNum type="arabicPeriod"/>
              <a:defRPr/>
            </a:pPr>
            <a:r>
              <a:rPr lang="sk-SK" altLang="sk-SK" sz="2800" kern="0" dirty="0" err="1">
                <a:solidFill>
                  <a:schemeClr val="bg1"/>
                </a:solidFill>
              </a:rPr>
              <a:t>Symptoms</a:t>
            </a:r>
            <a:r>
              <a:rPr lang="sk-SK" altLang="sk-SK" sz="2800" kern="0" dirty="0">
                <a:solidFill>
                  <a:schemeClr val="bg1"/>
                </a:solidFill>
              </a:rPr>
              <a:t> and </a:t>
            </a:r>
            <a:r>
              <a:rPr lang="sk-SK" altLang="sk-SK" sz="2800" kern="0" dirty="0" err="1">
                <a:solidFill>
                  <a:schemeClr val="bg1"/>
                </a:solidFill>
              </a:rPr>
              <a:t>signs</a:t>
            </a:r>
            <a:r>
              <a:rPr lang="sk-SK" altLang="sk-SK" sz="2800" kern="0" dirty="0">
                <a:solidFill>
                  <a:schemeClr val="bg1"/>
                </a:solidFill>
              </a:rPr>
              <a:t> of </a:t>
            </a:r>
            <a:r>
              <a:rPr lang="sk-SK" altLang="sk-SK" sz="2800" kern="0" dirty="0" err="1">
                <a:solidFill>
                  <a:schemeClr val="bg1"/>
                </a:solidFill>
              </a:rPr>
              <a:t>heart</a:t>
            </a:r>
            <a:r>
              <a:rPr lang="sk-SK" altLang="sk-SK" sz="2800" kern="0" dirty="0">
                <a:solidFill>
                  <a:schemeClr val="bg1"/>
                </a:solidFill>
              </a:rPr>
              <a:t> </a:t>
            </a:r>
            <a:r>
              <a:rPr lang="sk-SK" altLang="sk-SK" sz="2800" kern="0" dirty="0" err="1">
                <a:solidFill>
                  <a:schemeClr val="bg1"/>
                </a:solidFill>
              </a:rPr>
              <a:t>failure</a:t>
            </a:r>
            <a:r>
              <a:rPr lang="sk-SK" altLang="sk-SK" sz="2800" kern="0" dirty="0">
                <a:solidFill>
                  <a:schemeClr val="bg1"/>
                </a:solidFill>
              </a:rPr>
              <a:t> in </a:t>
            </a:r>
            <a:r>
              <a:rPr lang="sk-SK" altLang="sk-SK" sz="2800" kern="0" dirty="0" err="1">
                <a:solidFill>
                  <a:schemeClr val="bg1"/>
                </a:solidFill>
              </a:rPr>
              <a:t>children</a:t>
            </a:r>
            <a:r>
              <a:rPr lang="sk-SK" altLang="sk-SK" sz="2800" kern="0" dirty="0">
                <a:solidFill>
                  <a:schemeClr val="bg1"/>
                </a:solidFill>
              </a:rPr>
              <a:t>. </a:t>
            </a:r>
            <a:r>
              <a:rPr lang="sk-SK" altLang="sk-SK" sz="2800" kern="0" dirty="0" smtClean="0">
                <a:solidFill>
                  <a:schemeClr val="bg1"/>
                </a:solidFill>
              </a:rPr>
              <a:t>(and </a:t>
            </a:r>
            <a:r>
              <a:rPr lang="sk-SK" altLang="sk-SK" sz="2800" kern="0" dirty="0" err="1" smtClean="0">
                <a:solidFill>
                  <a:schemeClr val="bg1"/>
                </a:solidFill>
              </a:rPr>
              <a:t>specify</a:t>
            </a:r>
            <a:r>
              <a:rPr lang="sk-SK" altLang="sk-SK" sz="2800" kern="0" dirty="0" smtClean="0">
                <a:solidFill>
                  <a:schemeClr val="bg1"/>
                </a:solidFill>
              </a:rPr>
              <a:t> </a:t>
            </a:r>
            <a:r>
              <a:rPr lang="sk-SK" altLang="sk-SK" sz="2800" kern="0" dirty="0">
                <a:solidFill>
                  <a:schemeClr val="bg1"/>
                </a:solidFill>
              </a:rPr>
              <a:t>HF </a:t>
            </a:r>
            <a:r>
              <a:rPr lang="sk-SK" altLang="sk-SK" sz="2800" kern="0" dirty="0" err="1">
                <a:solidFill>
                  <a:schemeClr val="bg1"/>
                </a:solidFill>
              </a:rPr>
              <a:t>signs</a:t>
            </a:r>
            <a:r>
              <a:rPr lang="sk-SK" altLang="sk-SK" sz="2800" kern="0" dirty="0">
                <a:solidFill>
                  <a:schemeClr val="bg1"/>
                </a:solidFill>
              </a:rPr>
              <a:t> in </a:t>
            </a:r>
            <a:r>
              <a:rPr lang="sk-SK" altLang="sk-SK" sz="2800" kern="0" dirty="0" err="1">
                <a:solidFill>
                  <a:schemeClr val="bg1"/>
                </a:solidFill>
              </a:rPr>
              <a:t>newborns</a:t>
            </a:r>
            <a:r>
              <a:rPr lang="sk-SK" altLang="sk-SK" sz="2800" kern="0" dirty="0">
                <a:solidFill>
                  <a:schemeClr val="bg1"/>
                </a:solidFill>
              </a:rPr>
              <a:t> and </a:t>
            </a:r>
            <a:r>
              <a:rPr lang="sk-SK" altLang="sk-SK" sz="2800" kern="0" dirty="0" err="1">
                <a:solidFill>
                  <a:schemeClr val="bg1"/>
                </a:solidFill>
              </a:rPr>
              <a:t>infants</a:t>
            </a:r>
            <a:r>
              <a:rPr lang="sk-SK" altLang="sk-SK" sz="2800" kern="0" dirty="0">
                <a:solidFill>
                  <a:schemeClr val="bg1"/>
                </a:solidFill>
              </a:rPr>
              <a:t>)</a:t>
            </a:r>
          </a:p>
          <a:p>
            <a:pPr marL="514350" indent="-514350">
              <a:buFontTx/>
              <a:buAutoNum type="arabicPeriod"/>
              <a:defRPr/>
            </a:pPr>
            <a:r>
              <a:rPr lang="sk-SK" altLang="sk-SK" sz="2800" kern="0" dirty="0" err="1">
                <a:solidFill>
                  <a:schemeClr val="bg1"/>
                </a:solidFill>
              </a:rPr>
              <a:t>Diagnosis</a:t>
            </a:r>
            <a:r>
              <a:rPr lang="sk-SK" altLang="sk-SK" sz="2800" kern="0" dirty="0">
                <a:solidFill>
                  <a:schemeClr val="bg1"/>
                </a:solidFill>
              </a:rPr>
              <a:t> of </a:t>
            </a:r>
            <a:r>
              <a:rPr lang="sk-SK" altLang="sk-SK" sz="2800" kern="0" dirty="0" err="1">
                <a:solidFill>
                  <a:schemeClr val="bg1"/>
                </a:solidFill>
              </a:rPr>
              <a:t>heart</a:t>
            </a:r>
            <a:r>
              <a:rPr lang="sk-SK" altLang="sk-SK" sz="2800" kern="0" dirty="0">
                <a:solidFill>
                  <a:schemeClr val="bg1"/>
                </a:solidFill>
              </a:rPr>
              <a:t> </a:t>
            </a:r>
            <a:r>
              <a:rPr lang="sk-SK" altLang="sk-SK" sz="2800" kern="0" dirty="0" err="1">
                <a:solidFill>
                  <a:schemeClr val="bg1"/>
                </a:solidFill>
              </a:rPr>
              <a:t>failure</a:t>
            </a:r>
            <a:r>
              <a:rPr lang="sk-SK" altLang="sk-SK" sz="2800" kern="0" dirty="0">
                <a:solidFill>
                  <a:schemeClr val="bg1"/>
                </a:solidFill>
              </a:rPr>
              <a:t> – </a:t>
            </a:r>
            <a:r>
              <a:rPr lang="sk-SK" altLang="sk-SK" sz="2800" kern="0" dirty="0" err="1">
                <a:solidFill>
                  <a:schemeClr val="bg1"/>
                </a:solidFill>
              </a:rPr>
              <a:t>which</a:t>
            </a:r>
            <a:r>
              <a:rPr lang="sk-SK" altLang="sk-SK" sz="2800" kern="0" dirty="0">
                <a:solidFill>
                  <a:schemeClr val="bg1"/>
                </a:solidFill>
              </a:rPr>
              <a:t> </a:t>
            </a:r>
            <a:r>
              <a:rPr lang="sk-SK" altLang="sk-SK" sz="2800" kern="0" dirty="0" err="1">
                <a:solidFill>
                  <a:schemeClr val="bg1"/>
                </a:solidFill>
              </a:rPr>
              <a:t>possibilities</a:t>
            </a:r>
            <a:r>
              <a:rPr lang="sk-SK" altLang="sk-SK" sz="2800" kern="0" dirty="0">
                <a:solidFill>
                  <a:schemeClr val="bg1"/>
                </a:solidFill>
              </a:rPr>
              <a:t> do </a:t>
            </a:r>
            <a:r>
              <a:rPr lang="sk-SK" altLang="sk-SK" sz="2800" kern="0" dirty="0" err="1">
                <a:solidFill>
                  <a:schemeClr val="bg1"/>
                </a:solidFill>
              </a:rPr>
              <a:t>we</a:t>
            </a:r>
            <a:r>
              <a:rPr lang="sk-SK" altLang="sk-SK" sz="2800" kern="0" dirty="0">
                <a:solidFill>
                  <a:schemeClr val="bg1"/>
                </a:solidFill>
              </a:rPr>
              <a:t> </a:t>
            </a:r>
            <a:r>
              <a:rPr lang="sk-SK" altLang="sk-SK" sz="2800" kern="0" dirty="0" err="1">
                <a:solidFill>
                  <a:schemeClr val="bg1"/>
                </a:solidFill>
              </a:rPr>
              <a:t>have</a:t>
            </a:r>
            <a:r>
              <a:rPr lang="sk-SK" altLang="sk-SK" sz="2800" kern="0" dirty="0">
                <a:solidFill>
                  <a:schemeClr val="bg1"/>
                </a:solidFill>
              </a:rPr>
              <a:t>?</a:t>
            </a:r>
          </a:p>
          <a:p>
            <a:pPr marL="514350" indent="-514350">
              <a:buFontTx/>
              <a:buAutoNum type="arabicPeriod"/>
              <a:defRPr/>
            </a:pPr>
            <a:r>
              <a:rPr lang="sk-SK" altLang="sk-SK" sz="2800" kern="0" dirty="0" err="1">
                <a:solidFill>
                  <a:schemeClr val="bg1"/>
                </a:solidFill>
              </a:rPr>
              <a:t>Treatment</a:t>
            </a:r>
            <a:r>
              <a:rPr lang="sk-SK" altLang="sk-SK" sz="2800" kern="0" dirty="0">
                <a:solidFill>
                  <a:schemeClr val="bg1"/>
                </a:solidFill>
              </a:rPr>
              <a:t> of </a:t>
            </a:r>
            <a:r>
              <a:rPr lang="sk-SK" altLang="sk-SK" sz="2800" kern="0" dirty="0" err="1">
                <a:solidFill>
                  <a:schemeClr val="bg1"/>
                </a:solidFill>
              </a:rPr>
              <a:t>acute</a:t>
            </a:r>
            <a:r>
              <a:rPr lang="sk-SK" altLang="sk-SK" sz="2800" kern="0" dirty="0">
                <a:solidFill>
                  <a:schemeClr val="bg1"/>
                </a:solidFill>
              </a:rPr>
              <a:t> and </a:t>
            </a:r>
            <a:r>
              <a:rPr lang="sk-SK" altLang="sk-SK" sz="2800" kern="0" dirty="0" err="1">
                <a:solidFill>
                  <a:schemeClr val="bg1"/>
                </a:solidFill>
              </a:rPr>
              <a:t>chronic</a:t>
            </a:r>
            <a:r>
              <a:rPr lang="sk-SK" altLang="sk-SK" sz="2800" kern="0" dirty="0">
                <a:solidFill>
                  <a:schemeClr val="bg1"/>
                </a:solidFill>
              </a:rPr>
              <a:t> </a:t>
            </a:r>
            <a:r>
              <a:rPr lang="sk-SK" altLang="sk-SK" sz="2800" kern="0" dirty="0" err="1">
                <a:solidFill>
                  <a:schemeClr val="bg1"/>
                </a:solidFill>
              </a:rPr>
              <a:t>heart</a:t>
            </a:r>
            <a:r>
              <a:rPr lang="sk-SK" altLang="sk-SK" sz="2800" kern="0" dirty="0">
                <a:solidFill>
                  <a:schemeClr val="bg1"/>
                </a:solidFill>
              </a:rPr>
              <a:t> </a:t>
            </a:r>
            <a:r>
              <a:rPr lang="sk-SK" altLang="sk-SK" sz="2800" kern="0" dirty="0" err="1" smtClean="0">
                <a:solidFill>
                  <a:schemeClr val="bg1"/>
                </a:solidFill>
              </a:rPr>
              <a:t>failure</a:t>
            </a:r>
            <a:endParaRPr lang="sk-SK" altLang="sk-SK" sz="2400" kern="0" dirty="0">
              <a:solidFill>
                <a:schemeClr val="bg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Diseño predeterminado">
  <a:themeElements>
    <a:clrScheme name="Diseño predeterminado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Diseño predeterminado">
      <a:majorFont>
        <a:latin typeface="Arial"/>
        <a:ea typeface=""/>
        <a:cs typeface="Arial"/>
      </a:majorFont>
      <a:minorFont>
        <a:latin typeface="Arial"/>
        <a:ea typeface=""/>
        <a:cs typeface="Arial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Diseño predeterminado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iseño predeterminado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iseño predeterminado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iseño predeterminado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iseño predeterminado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iseño predeterminado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iseño predeterminado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iseño predeterminado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iseño predeterminado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iseño predeterminado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iseño predeterminado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iseño predeterminado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kument" ma:contentTypeID="0x0101005614B961A022ED49B1C110A684D8FBA4" ma:contentTypeVersion="5" ma:contentTypeDescription="Umožňuje vytvoriť nový dokument." ma:contentTypeScope="" ma:versionID="51dbd254f2a967ef2774df905d01cccf">
  <xsd:schema xmlns:xsd="http://www.w3.org/2001/XMLSchema" xmlns:xs="http://www.w3.org/2001/XMLSchema" xmlns:p="http://schemas.microsoft.com/office/2006/metadata/properties" xmlns:ns2="9d27300d-6ece-4734-afa4-c6ba22eeaf03" targetNamespace="http://schemas.microsoft.com/office/2006/metadata/properties" ma:root="true" ma:fieldsID="3cbdc673cf47d8fe3c4dd3ddf3708c42" ns2:_="">
    <xsd:import namespace="9d27300d-6ece-4734-afa4-c6ba22eeaf03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AutoKeyPoints" minOccurs="0"/>
                <xsd:element ref="ns2:MediaServiceKeyPoints" minOccurs="0"/>
                <xsd:element ref="ns2:MediaServiceDateTaken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9d27300d-6ece-4734-afa4-c6ba22eeaf03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0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1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DateTaken" ma:index="12" nillable="true" ma:displayName="MediaServiceDateTaken" ma:hidden="true" ma:internalName="MediaServiceDateTaken" ma:readOnly="true">
      <xsd:simpleType>
        <xsd:restriction base="dms:Text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Typ obsahu"/>
        <xsd:element ref="dc:title" minOccurs="0" maxOccurs="1" ma:index="4" ma:displayName="Nadpis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Props1.xml><?xml version="1.0" encoding="utf-8"?>
<ds:datastoreItem xmlns:ds="http://schemas.openxmlformats.org/officeDocument/2006/customXml" ds:itemID="{F1227A6E-05C0-47DA-A669-846A54C212E6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9d27300d-6ece-4734-afa4-c6ba22eeaf03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ADB5B484-377C-4013-8676-B37FBA7C6E82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AB78FED7-448C-41B5-BB31-1D3F327AE4ED}">
  <ds:schemaRefs>
    <ds:schemaRef ds:uri="http://purl.org/dc/dcmitype/"/>
    <ds:schemaRef ds:uri="http://schemas.microsoft.com/office/infopath/2007/PartnerControls"/>
    <ds:schemaRef ds:uri="http://purl.org/dc/elements/1.1/"/>
    <ds:schemaRef ds:uri="http://schemas.microsoft.com/office/2006/documentManagement/types"/>
    <ds:schemaRef ds:uri="http://purl.org/dc/terms/"/>
    <ds:schemaRef ds:uri="http://schemas.openxmlformats.org/package/2006/metadata/core-properties"/>
    <ds:schemaRef ds:uri="9d27300d-6ece-4734-afa4-c6ba22eeaf03"/>
    <ds:schemaRef ds:uri="http://schemas.microsoft.com/office/2006/metadata/properties"/>
    <ds:schemaRef ds:uri="http://www.w3.org/XML/1998/namespace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6921</TotalTime>
  <Words>1364</Words>
  <Application>Microsoft Office PowerPoint</Application>
  <PresentationFormat>On-screen Show (4:3)</PresentationFormat>
  <Paragraphs>271</Paragraphs>
  <Slides>32</Slides>
  <Notes>0</Notes>
  <HiddenSlides>0</HiddenSlides>
  <MMClips>1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32</vt:i4>
      </vt:variant>
    </vt:vector>
  </HeadingPairs>
  <TitlesOfParts>
    <vt:vector size="33" baseType="lpstr">
      <vt:lpstr>Diseño predeterminado</vt:lpstr>
      <vt:lpstr>Pediatric heart failure</vt:lpstr>
      <vt:lpstr>Definition and occurrence</vt:lpstr>
      <vt:lpstr>Causes </vt:lpstr>
      <vt:lpstr>Classification</vt:lpstr>
      <vt:lpstr>Pathophysiology</vt:lpstr>
      <vt:lpstr>Cardiac output</vt:lpstr>
      <vt:lpstr>Backward RV failure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Backward LV failure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Diagnostics</vt:lpstr>
      <vt:lpstr>X-ray </vt:lpstr>
      <vt:lpstr>ECG</vt:lpstr>
      <vt:lpstr>ECHOkg</vt:lpstr>
      <vt:lpstr>Therapy</vt:lpstr>
      <vt:lpstr>Chronic therapy</vt:lpstr>
      <vt:lpstr>Acute therapy</vt:lpstr>
      <vt:lpstr>PowerPoint Presentation</vt:lpstr>
      <vt:lpstr>Treatment</vt:lpstr>
      <vt:lpstr>PowerPoint Presentation</vt:lpstr>
      <vt:lpstr>PowerPoint Presentation</vt:lpstr>
      <vt:lpstr>PowerPoint Presentation</vt:lpstr>
    </vt:vector>
  </TitlesOfParts>
  <Company>Toshiba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Diapositiva 1</dc:title>
  <dc:creator>DKC</dc:creator>
  <cp:lastModifiedBy>PC1</cp:lastModifiedBy>
  <cp:revision>1273</cp:revision>
  <dcterms:created xsi:type="dcterms:W3CDTF">2010-05-23T14:28:12Z</dcterms:created>
  <dcterms:modified xsi:type="dcterms:W3CDTF">2020-11-15T20:20:15Z</dcterms:modified>
</cp:coreProperties>
</file>