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81" r:id="rId6"/>
    <p:sldId id="261" r:id="rId7"/>
    <p:sldId id="260" r:id="rId8"/>
    <p:sldId id="264" r:id="rId9"/>
    <p:sldId id="262" r:id="rId10"/>
    <p:sldId id="269" r:id="rId11"/>
    <p:sldId id="268" r:id="rId12"/>
    <p:sldId id="265" r:id="rId13"/>
    <p:sldId id="263" r:id="rId14"/>
    <p:sldId id="267" r:id="rId15"/>
    <p:sldId id="270" r:id="rId16"/>
    <p:sldId id="271" r:id="rId17"/>
    <p:sldId id="272" r:id="rId18"/>
    <p:sldId id="273" r:id="rId19"/>
    <p:sldId id="274" r:id="rId20"/>
    <p:sldId id="275" r:id="rId21"/>
    <p:sldId id="277" r:id="rId22"/>
    <p:sldId id="278" r:id="rId23"/>
    <p:sldId id="276" r:id="rId24"/>
    <p:sldId id="290" r:id="rId25"/>
    <p:sldId id="279" r:id="rId26"/>
    <p:sldId id="280" r:id="rId27"/>
    <p:sldId id="282" r:id="rId28"/>
    <p:sldId id="283" r:id="rId29"/>
    <p:sldId id="284" r:id="rId30"/>
    <p:sldId id="292" r:id="rId31"/>
    <p:sldId id="293" r:id="rId32"/>
    <p:sldId id="285" r:id="rId33"/>
    <p:sldId id="286" r:id="rId34"/>
    <p:sldId id="287" r:id="rId35"/>
    <p:sldId id="294" r:id="rId36"/>
    <p:sldId id="288" r:id="rId37"/>
    <p:sldId id="291" r:id="rId38"/>
    <p:sldId id="289" r:id="rId39"/>
    <p:sldId id="295" r:id="rId40"/>
    <p:sldId id="296" r:id="rId41"/>
    <p:sldId id="303" r:id="rId42"/>
    <p:sldId id="297" r:id="rId43"/>
    <p:sldId id="304" r:id="rId44"/>
    <p:sldId id="302" r:id="rId45"/>
    <p:sldId id="298" r:id="rId46"/>
    <p:sldId id="299" r:id="rId47"/>
  </p:sldIdLst>
  <p:sldSz cx="9144000" cy="6858000" type="screen4x3"/>
  <p:notesSz cx="6858000" cy="9144000"/>
  <p:defaultTextStyle>
    <a:defPPr>
      <a:defRPr lang="sk-S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0" autoAdjust="0"/>
    <p:restoredTop sz="94602" autoAdjust="0"/>
  </p:normalViewPr>
  <p:slideViewPr>
    <p:cSldViewPr>
      <p:cViewPr varScale="1">
        <p:scale>
          <a:sx n="65" d="100"/>
          <a:sy n="65" d="100"/>
        </p:scale>
        <p:origin x="-1296" y="-6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8486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0520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  <p:cxnSp>
        <p:nvCxnSpPr>
          <p:cNvPr id="8" name="Straight Connector 7"/>
          <p:cNvCxnSpPr/>
          <p:nvPr/>
        </p:nvCxnSpPr>
        <p:spPr>
          <a:xfrm>
            <a:off x="685800" y="3398520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2362200"/>
            <a:ext cx="7772400" cy="2200275"/>
          </a:xfrm>
        </p:spPr>
        <p:txBody>
          <a:bodyPr anchor="b">
            <a:normAutofit/>
          </a:bodyPr>
          <a:lstStyle>
            <a:lvl1pPr algn="l">
              <a:defRPr sz="48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626864"/>
            <a:ext cx="77724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  <p:cxnSp>
        <p:nvCxnSpPr>
          <p:cNvPr id="7" name="Straight Connector 6"/>
          <p:cNvCxnSpPr/>
          <p:nvPr/>
        </p:nvCxnSpPr>
        <p:spPr>
          <a:xfrm>
            <a:off x="731520" y="4599432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5488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5488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  <p:cxnSp>
        <p:nvCxnSpPr>
          <p:cNvPr id="11" name="Straight Connector 10"/>
          <p:cNvCxnSpPr/>
          <p:nvPr/>
        </p:nvCxnSpPr>
        <p:spPr>
          <a:xfrm rot="5400000">
            <a:off x="2217817" y="4045823"/>
            <a:ext cx="4709160" cy="794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080"/>
            <a:ext cx="2139696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792080"/>
            <a:ext cx="5715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2130552"/>
            <a:ext cx="2139696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  <p:cxnSp>
        <p:nvCxnSpPr>
          <p:cNvPr id="9" name="Straight Connector 8"/>
          <p:cNvCxnSpPr/>
          <p:nvPr/>
        </p:nvCxnSpPr>
        <p:spPr>
          <a:xfrm rot="5400000">
            <a:off x="-13116" y="3580206"/>
            <a:ext cx="557784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480"/>
            <a:ext cx="2142680" cy="126492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858610" y="838201"/>
            <a:ext cx="590439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133600"/>
            <a:ext cx="2139696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609600"/>
            <a:ext cx="2057400" cy="5867400"/>
          </a:xfrm>
        </p:spPr>
        <p:txBody>
          <a:bodyPr vert="eaVert" anchor="b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6019800" cy="5867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20786"/>
            <a:ext cx="9144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36576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18288"/>
            <a:ext cx="28956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FFFFF"/>
                </a:solidFill>
              </a:defRPr>
            </a:lvl1pPr>
          </a:lstStyle>
          <a:p>
            <a:fld id="{A21C6607-D86A-48C7-B61F-90D80652260E}" type="datetimeFigureOut">
              <a:rPr lang="sk-SK" smtClean="0"/>
              <a:t>26.3.2020</a:t>
            </a:fld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29000" y="18288"/>
            <a:ext cx="4114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FFFFFF"/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0000" y="18288"/>
            <a:ext cx="1066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rgbClr val="FFFFFF"/>
                </a:solidFill>
              </a:defRPr>
            </a:lvl1pPr>
          </a:lstStyle>
          <a:p>
            <a:fld id="{AE54F731-453B-427D-B3B2-360BB0943F55}" type="slidenum">
              <a:rPr lang="sk-SK" smtClean="0"/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 spc="-1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3716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4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k-SK" dirty="0" smtClean="0"/>
              <a:t>Pediatric urological emergencies</a:t>
            </a:r>
            <a:endParaRPr lang="sk-SK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sk-SK" i="1" dirty="0" smtClean="0"/>
              <a:t>Traumatic</a:t>
            </a:r>
            <a:endParaRPr lang="sk-SK" i="1" dirty="0"/>
          </a:p>
        </p:txBody>
      </p:sp>
    </p:spTree>
    <p:extLst>
      <p:ext uri="{BB962C8B-B14F-4D97-AF65-F5344CB8AC3E}">
        <p14:creationId xmlns:p14="http://schemas.microsoft.com/office/powerpoint/2010/main" val="10767223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Rapid assessment and management of urological emergencies are essential to preservation of urological health</a:t>
            </a:r>
          </a:p>
          <a:p>
            <a:r>
              <a:rPr lang="sk-SK" dirty="0" smtClean="0"/>
              <a:t>Children with acute abdominal pain sholud be evaluated immediately</a:t>
            </a:r>
          </a:p>
          <a:p>
            <a:r>
              <a:rPr lang="en-US" dirty="0" smtClean="0"/>
              <a:t>Failure </a:t>
            </a:r>
            <a:r>
              <a:rPr lang="en-US" dirty="0"/>
              <a:t>to recognize true urologic emergencies may result in renal failure, organ damage, or loss of sexual </a:t>
            </a:r>
            <a:r>
              <a:rPr lang="en-US" dirty="0" smtClean="0"/>
              <a:t>function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72657705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Classification</a:t>
            </a:r>
            <a:endParaRPr lang="sk-SK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1735032"/>
            <a:ext cx="4038600" cy="4718304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sk-SK" dirty="0" smtClean="0"/>
              <a:t>         </a:t>
            </a:r>
            <a:r>
              <a:rPr lang="sk-SK" dirty="0" smtClean="0">
                <a:solidFill>
                  <a:srgbClr val="FF0000"/>
                </a:solidFill>
              </a:rPr>
              <a:t>Traumatic</a:t>
            </a:r>
          </a:p>
          <a:p>
            <a:r>
              <a:rPr lang="sk-SK" dirty="0" smtClean="0"/>
              <a:t>Renal trauma</a:t>
            </a:r>
          </a:p>
          <a:p>
            <a:r>
              <a:rPr lang="sk-SK" dirty="0" smtClean="0"/>
              <a:t>Ureteral injury</a:t>
            </a:r>
          </a:p>
          <a:p>
            <a:r>
              <a:rPr lang="sk-SK" dirty="0" smtClean="0"/>
              <a:t>Bladder trauma</a:t>
            </a:r>
          </a:p>
          <a:p>
            <a:r>
              <a:rPr lang="sk-SK" dirty="0" smtClean="0"/>
              <a:t>Urethral injury</a:t>
            </a:r>
          </a:p>
          <a:p>
            <a:r>
              <a:rPr lang="sk-SK" dirty="0" smtClean="0"/>
              <a:t>Penile trauma</a:t>
            </a:r>
          </a:p>
          <a:p>
            <a:r>
              <a:rPr lang="sk-SK" dirty="0" smtClean="0"/>
              <a:t>Testicular trauma</a:t>
            </a:r>
            <a:endParaRPr lang="sk-SK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sk-SK" dirty="0" smtClean="0"/>
              <a:t>       </a:t>
            </a:r>
            <a:r>
              <a:rPr lang="sk-SK" dirty="0" smtClean="0">
                <a:solidFill>
                  <a:srgbClr val="FF0000"/>
                </a:solidFill>
              </a:rPr>
              <a:t>Non traumatic</a:t>
            </a:r>
          </a:p>
          <a:p>
            <a:r>
              <a:rPr lang="sk-SK" dirty="0" smtClean="0"/>
              <a:t>Congenital malformation</a:t>
            </a:r>
          </a:p>
          <a:p>
            <a:r>
              <a:rPr lang="sk-SK" dirty="0" smtClean="0"/>
              <a:t>Hematuria</a:t>
            </a:r>
          </a:p>
          <a:p>
            <a:r>
              <a:rPr lang="sk-SK" dirty="0"/>
              <a:t>R</a:t>
            </a:r>
            <a:r>
              <a:rPr lang="sk-SK" dirty="0" smtClean="0"/>
              <a:t>enal colic</a:t>
            </a:r>
          </a:p>
          <a:p>
            <a:r>
              <a:rPr lang="sk-SK" dirty="0" smtClean="0"/>
              <a:t>Urinary retention</a:t>
            </a:r>
          </a:p>
          <a:p>
            <a:r>
              <a:rPr lang="sk-SK" dirty="0" smtClean="0"/>
              <a:t>Obstructive pyelonephritis</a:t>
            </a:r>
          </a:p>
          <a:p>
            <a:r>
              <a:rPr lang="sk-SK" dirty="0" smtClean="0"/>
              <a:t>Acute scrotum</a:t>
            </a:r>
          </a:p>
          <a:p>
            <a:r>
              <a:rPr lang="sk-SK" dirty="0" smtClean="0"/>
              <a:t>Paraphimosis</a:t>
            </a:r>
          </a:p>
          <a:p>
            <a:endParaRPr lang="sk-SK" dirty="0" smtClean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088665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Renal trauma</a:t>
            </a:r>
            <a:endParaRPr lang="sk-SK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Accounts for greater than 60% of the pediatric genitourinary injuries</a:t>
            </a:r>
          </a:p>
          <a:p>
            <a:r>
              <a:rPr lang="sk-SK" dirty="0" smtClean="0"/>
              <a:t>80-85% blunt trauma</a:t>
            </a:r>
          </a:p>
          <a:p>
            <a:r>
              <a:rPr lang="sk-SK" dirty="0" smtClean="0"/>
              <a:t>Penetrating trauma – associated abdominal visceral injuries</a:t>
            </a:r>
          </a:p>
          <a:p>
            <a:r>
              <a:rPr lang="sk-SK" dirty="0" smtClean="0"/>
              <a:t>Mechanism of trauma : motor vehicle collision, fall from height, direct blow to the torso, sport injury,...</a:t>
            </a:r>
          </a:p>
          <a:p>
            <a:r>
              <a:rPr lang="sk-SK" dirty="0" smtClean="0"/>
              <a:t>Pediatric kidney is more susceptive to trauma (more pliable thoracic cage, weaker abdominal musculature, less perineal fat, sits in a lower position)</a:t>
            </a:r>
          </a:p>
          <a:p>
            <a:r>
              <a:rPr lang="sk-SK" dirty="0" smtClean="0"/>
              <a:t>Rarely occurs in isolation (often associated with liver, spleen, closed head, orhopedic injuries)</a:t>
            </a:r>
          </a:p>
          <a:p>
            <a:pPr marL="0" indent="0">
              <a:buNone/>
            </a:pPr>
            <a:endParaRPr lang="sk-SK" dirty="0" smtClean="0"/>
          </a:p>
          <a:p>
            <a:endParaRPr lang="sk-SK" dirty="0" smtClean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947281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5124" name="Picture 4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11760" y="1484784"/>
            <a:ext cx="5256583" cy="46805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184736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Renal injury – clinical manifestation :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Pain localized to one flank area or over the abdomen</a:t>
            </a:r>
          </a:p>
          <a:p>
            <a:pPr fontAlgn="base"/>
            <a:r>
              <a:rPr lang="sk-SK" dirty="0" smtClean="0"/>
              <a:t>Gross or microscopic hematuria </a:t>
            </a:r>
          </a:p>
          <a:p>
            <a:pPr marL="0" indent="0" fontAlgn="base">
              <a:buNone/>
            </a:pPr>
            <a:r>
              <a:rPr lang="sk-SK" i="1" dirty="0" smtClean="0"/>
              <a:t>!</a:t>
            </a:r>
            <a:r>
              <a:rPr lang="en-US" b="1" i="1" dirty="0" smtClean="0"/>
              <a:t>Renal injury</a:t>
            </a:r>
            <a:r>
              <a:rPr lang="sk-SK" b="1" i="1" dirty="0" smtClean="0"/>
              <a:t> </a:t>
            </a:r>
            <a:r>
              <a:rPr lang="en-US" b="1" i="1" dirty="0" smtClean="0"/>
              <a:t>can </a:t>
            </a:r>
            <a:r>
              <a:rPr lang="en-US" b="1" i="1" dirty="0"/>
              <a:t>be present even without </a:t>
            </a:r>
            <a:r>
              <a:rPr lang="en-US" b="1" i="1" dirty="0" smtClean="0"/>
              <a:t>hematuria.</a:t>
            </a:r>
            <a:r>
              <a:rPr lang="sk-SK" i="1" dirty="0" smtClean="0"/>
              <a:t> The </a:t>
            </a:r>
            <a:r>
              <a:rPr lang="en-US" b="1" i="1" dirty="0" smtClean="0"/>
              <a:t>degree </a:t>
            </a:r>
            <a:r>
              <a:rPr lang="en-US" b="1" i="1" dirty="0"/>
              <a:t>of hematuria does not correlate with degree of </a:t>
            </a:r>
            <a:r>
              <a:rPr lang="en-US" b="1" i="1" dirty="0" smtClean="0"/>
              <a:t>injury</a:t>
            </a:r>
            <a:r>
              <a:rPr lang="sk-SK" b="1" i="1" dirty="0" smtClean="0"/>
              <a:t>!</a:t>
            </a:r>
            <a:endParaRPr lang="sk-SK" dirty="0" smtClean="0"/>
          </a:p>
          <a:p>
            <a:r>
              <a:rPr lang="sk-SK" dirty="0" smtClean="0"/>
              <a:t>Ecchymosis in the flank or upper quadrants of the abdomen</a:t>
            </a:r>
          </a:p>
          <a:p>
            <a:r>
              <a:rPr lang="sk-SK" dirty="0" smtClean="0"/>
              <a:t>Palpable mass (retroperitoneal hematoma or urinary extravasation) </a:t>
            </a:r>
          </a:p>
          <a:p>
            <a:r>
              <a:rPr lang="sk-SK" dirty="0" smtClean="0"/>
              <a:t>Abdominal tenderness</a:t>
            </a:r>
          </a:p>
          <a:p>
            <a:r>
              <a:rPr lang="sk-SK" dirty="0" smtClean="0"/>
              <a:t>Fractured ribs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864229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dirty="0" smtClean="0"/>
              <a:t>Grading (</a:t>
            </a:r>
            <a:r>
              <a:rPr lang="en-US" i="1" dirty="0"/>
              <a:t>The American Association for the Surgery of Trauma grading </a:t>
            </a:r>
            <a:r>
              <a:rPr lang="en-US" i="1" dirty="0" smtClean="0"/>
              <a:t>system</a:t>
            </a:r>
            <a:r>
              <a:rPr lang="sk-SK" i="1" dirty="0" smtClean="0"/>
              <a:t>)</a:t>
            </a:r>
            <a:endParaRPr lang="sk-SK" dirty="0"/>
          </a:p>
        </p:txBody>
      </p:sp>
      <p:pic>
        <p:nvPicPr>
          <p:cNvPr id="6" name="Content Placeholder 5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463800" y="2276475"/>
            <a:ext cx="4216400" cy="3524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093841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fontAlgn="base"/>
            <a:r>
              <a:rPr lang="sk-SK" b="1" dirty="0"/>
              <a:t>GRADE I</a:t>
            </a:r>
            <a:r>
              <a:rPr lang="sk-SK" dirty="0"/>
              <a:t> – Contusion or non-expanding sub capsular hematoma</a:t>
            </a:r>
          </a:p>
          <a:p>
            <a:pPr fontAlgn="base"/>
            <a:r>
              <a:rPr lang="sk-SK" b="1" dirty="0"/>
              <a:t>GRADE II</a:t>
            </a:r>
            <a:r>
              <a:rPr lang="sk-SK" dirty="0"/>
              <a:t> – Non-expanding perinephric hematoma &lt; 1cm deep</a:t>
            </a:r>
          </a:p>
          <a:p>
            <a:pPr fontAlgn="base"/>
            <a:r>
              <a:rPr lang="sk-SK" b="1" dirty="0"/>
              <a:t>GRADE III</a:t>
            </a:r>
            <a:r>
              <a:rPr lang="sk-SK" dirty="0"/>
              <a:t> – Hematoma &gt;1cm in depth. No urine extravasation.</a:t>
            </a:r>
          </a:p>
          <a:p>
            <a:pPr fontAlgn="base"/>
            <a:r>
              <a:rPr lang="sk-SK" b="1" dirty="0"/>
              <a:t>GRADE IV</a:t>
            </a:r>
            <a:r>
              <a:rPr lang="sk-SK" dirty="0"/>
              <a:t> – Laceration involving collecting system. Segmental vein/artery injury. Renal pelvis laceration or complete ureteric pelvic disruption. “</a:t>
            </a:r>
            <a:r>
              <a:rPr lang="sk-SK" b="1" dirty="0"/>
              <a:t>Shattered kidney</a:t>
            </a:r>
            <a:r>
              <a:rPr lang="sk-SK" dirty="0"/>
              <a:t>“</a:t>
            </a:r>
          </a:p>
          <a:p>
            <a:pPr fontAlgn="base"/>
            <a:r>
              <a:rPr lang="sk-SK" b="1" dirty="0"/>
              <a:t>GRADE V</a:t>
            </a:r>
            <a:r>
              <a:rPr lang="sk-SK" dirty="0"/>
              <a:t> – Main renal vein/artery laceration or avulsion of main artery or thrombosis of renal vein.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350771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Renal injury - Imaging options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pPr fontAlgn="base"/>
            <a:r>
              <a:rPr lang="sk-SK" b="1" dirty="0" smtClean="0"/>
              <a:t> </a:t>
            </a:r>
            <a:r>
              <a:rPr lang="en-US" b="1" dirty="0" smtClean="0"/>
              <a:t>CT </a:t>
            </a:r>
            <a:r>
              <a:rPr lang="en-US" b="1" dirty="0"/>
              <a:t>with IV contrast </a:t>
            </a:r>
            <a:endParaRPr lang="en-US" dirty="0"/>
          </a:p>
          <a:p>
            <a:pPr lvl="1" fontAlgn="base"/>
            <a:endParaRPr lang="sk-SK" dirty="0" smtClean="0"/>
          </a:p>
          <a:p>
            <a:pPr lvl="1" fontAlgn="base"/>
            <a:r>
              <a:rPr lang="sk-SK" dirty="0" smtClean="0"/>
              <a:t>Gold standart method</a:t>
            </a:r>
          </a:p>
          <a:p>
            <a:pPr lvl="1" fontAlgn="base"/>
            <a:r>
              <a:rPr lang="sk-SK" dirty="0" smtClean="0"/>
              <a:t>Detects all grades of injuries and associated injuries</a:t>
            </a:r>
            <a:endParaRPr lang="sk-SK" dirty="0"/>
          </a:p>
          <a:p>
            <a:pPr lvl="1" fontAlgn="base"/>
            <a:r>
              <a:rPr lang="en-US" dirty="0" smtClean="0"/>
              <a:t>Ideally </a:t>
            </a:r>
            <a:r>
              <a:rPr lang="en-US" dirty="0"/>
              <a:t>a “Four-phase” CT with IV contrast that images the arterial, </a:t>
            </a:r>
            <a:r>
              <a:rPr lang="en-US" dirty="0" err="1"/>
              <a:t>nephrographic</a:t>
            </a:r>
            <a:r>
              <a:rPr lang="en-US" dirty="0"/>
              <a:t>, and </a:t>
            </a:r>
            <a:r>
              <a:rPr lang="en-US" dirty="0" err="1"/>
              <a:t>pyelographic</a:t>
            </a:r>
            <a:r>
              <a:rPr lang="en-US" dirty="0"/>
              <a:t> phases</a:t>
            </a:r>
          </a:p>
          <a:p>
            <a:pPr lvl="1" fontAlgn="base"/>
            <a:r>
              <a:rPr lang="sk-SK" dirty="0" smtClean="0"/>
              <a:t>Functional details</a:t>
            </a:r>
            <a:endParaRPr lang="en-US" dirty="0"/>
          </a:p>
          <a:p>
            <a:pPr lvl="1" fontAlgn="base"/>
            <a:r>
              <a:rPr lang="en-US" dirty="0"/>
              <a:t>CT findings alone </a:t>
            </a:r>
            <a:r>
              <a:rPr lang="en-US" b="1" dirty="0"/>
              <a:t>do NOT determine </a:t>
            </a:r>
            <a:r>
              <a:rPr lang="en-US" b="1" dirty="0" err="1" smtClean="0"/>
              <a:t>managemen</a:t>
            </a:r>
            <a:r>
              <a:rPr lang="sk-SK" b="1" dirty="0" smtClean="0"/>
              <a:t>t</a:t>
            </a:r>
          </a:p>
          <a:p>
            <a:pPr marL="0" indent="0" fontAlgn="base">
              <a:buNone/>
            </a:pPr>
            <a:endParaRPr lang="sk-SK" dirty="0" smtClean="0"/>
          </a:p>
          <a:p>
            <a:r>
              <a:rPr lang="en-US" b="1" dirty="0"/>
              <a:t>Ultrasound </a:t>
            </a:r>
            <a:endParaRPr lang="sk-SK" dirty="0"/>
          </a:p>
          <a:p>
            <a:pPr marL="0" indent="0">
              <a:buNone/>
            </a:pPr>
            <a:r>
              <a:rPr lang="sk-SK" b="1" dirty="0"/>
              <a:t> </a:t>
            </a:r>
            <a:r>
              <a:rPr lang="sk-SK" b="1" dirty="0" smtClean="0"/>
              <a:t>       -  </a:t>
            </a:r>
            <a:r>
              <a:rPr lang="en-US" b="1" dirty="0" smtClean="0"/>
              <a:t>U/S </a:t>
            </a:r>
            <a:r>
              <a:rPr lang="en-US" b="1" dirty="0"/>
              <a:t>with Doppler</a:t>
            </a:r>
            <a:r>
              <a:rPr lang="en-US" dirty="0"/>
              <a:t> can be used for those with </a:t>
            </a:r>
            <a:r>
              <a:rPr lang="en-US" b="1" dirty="0"/>
              <a:t>very mild trauma and lower suspicion</a:t>
            </a:r>
            <a:r>
              <a:rPr lang="en-US" dirty="0"/>
              <a:t> for significant </a:t>
            </a:r>
            <a:r>
              <a:rPr lang="en-US" dirty="0" smtClean="0"/>
              <a:t>injury.</a:t>
            </a:r>
            <a:endParaRPr lang="sk-SK" dirty="0" smtClean="0"/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- non invasive low cost way of detecting peritoneal fluid</a:t>
            </a:r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- can detect renal laceration (NOT depth and extent)</a:t>
            </a:r>
          </a:p>
          <a:p>
            <a:pPr marL="0" indent="0">
              <a:buNone/>
            </a:pPr>
            <a:r>
              <a:rPr lang="sk-SK" dirty="0" smtClean="0"/>
              <a:t>        - </a:t>
            </a:r>
            <a:r>
              <a:rPr lang="en-US" dirty="0" smtClean="0"/>
              <a:t>U/S </a:t>
            </a:r>
            <a:r>
              <a:rPr lang="en-US" dirty="0"/>
              <a:t>cannot distinguish </a:t>
            </a:r>
            <a:r>
              <a:rPr lang="en-US" dirty="0" err="1"/>
              <a:t>extravasated</a:t>
            </a:r>
            <a:r>
              <a:rPr lang="en-US" dirty="0"/>
              <a:t> urine from blood.</a:t>
            </a:r>
            <a:endParaRPr lang="sk-SK" dirty="0"/>
          </a:p>
          <a:p>
            <a:pPr marL="0" indent="0">
              <a:buNone/>
            </a:pPr>
            <a:r>
              <a:rPr lang="sk-SK" dirty="0" smtClean="0"/>
              <a:t>        - </a:t>
            </a:r>
            <a:r>
              <a:rPr lang="en-US" dirty="0" smtClean="0"/>
              <a:t>U/S </a:t>
            </a:r>
            <a:r>
              <a:rPr lang="en-US" dirty="0"/>
              <a:t>cannot image the vascular pedicle well</a:t>
            </a:r>
            <a:r>
              <a:rPr lang="en-US" dirty="0" smtClean="0"/>
              <a:t>.</a:t>
            </a:r>
            <a:r>
              <a:rPr lang="sk-SK" dirty="0"/>
              <a:t> </a:t>
            </a:r>
            <a:endParaRPr lang="sk-SK" dirty="0" smtClean="0"/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 - better for the follow up and checking resolution of hematomas</a:t>
            </a:r>
            <a:endParaRPr lang="sk-SK" dirty="0"/>
          </a:p>
          <a:p>
            <a:pPr fontAlgn="base"/>
            <a:endParaRPr lang="sk-SK" dirty="0" smtClean="0"/>
          </a:p>
          <a:p>
            <a:pPr fontAlgn="base"/>
            <a:r>
              <a:rPr lang="en-US" dirty="0" smtClean="0"/>
              <a:t>Angiography </a:t>
            </a:r>
            <a:r>
              <a:rPr lang="en-US" dirty="0"/>
              <a:t>or intraoperative IV Urography are also tools to image in certain cases</a:t>
            </a:r>
            <a:r>
              <a:rPr lang="en-US" dirty="0" smtClean="0"/>
              <a:t>.</a:t>
            </a:r>
            <a:endParaRPr lang="sk-SK" dirty="0" smtClean="0"/>
          </a:p>
          <a:p>
            <a:pPr fontAlgn="base"/>
            <a:r>
              <a:rPr lang="sk-SK" dirty="0" smtClean="0"/>
              <a:t>MRI – not used routinely, longer imaging time</a:t>
            </a:r>
            <a:endParaRPr lang="en-US" dirty="0"/>
          </a:p>
          <a:p>
            <a:pPr marL="0" indent="0">
              <a:buNone/>
            </a:pP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507866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Text Placeholder 4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sk-SK" dirty="0" smtClean="0"/>
              <a:t>Renal contusion</a:t>
            </a:r>
            <a:endParaRPr lang="sk-SK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57200" y="2620036"/>
            <a:ext cx="3932238" cy="35880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 Placeholder 6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sk-SK" dirty="0" smtClean="0"/>
              <a:t>Superficial laceration</a:t>
            </a:r>
            <a:endParaRPr lang="sk-SK" dirty="0"/>
          </a:p>
        </p:txBody>
      </p:sp>
      <p:pic>
        <p:nvPicPr>
          <p:cNvPr id="2051" name="Picture 3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754563" y="2617811"/>
            <a:ext cx="3932237" cy="3592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278218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Text Placeholder 8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sk-SK" dirty="0" smtClean="0"/>
              <a:t>Subcapsular hematoma</a:t>
            </a:r>
            <a:endParaRPr lang="sk-SK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899592" y="2492896"/>
            <a:ext cx="3600400" cy="24482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 Placeholder 9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sk-SK" dirty="0" smtClean="0"/>
              <a:t>Complete renal laceration</a:t>
            </a:r>
            <a:endParaRPr lang="sk-SK" dirty="0"/>
          </a:p>
        </p:txBody>
      </p:sp>
      <p:pic>
        <p:nvPicPr>
          <p:cNvPr id="1027" name="Picture 3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4008" y="2564904"/>
            <a:ext cx="4041775" cy="2313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870708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Management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Overall, renal trauma in children is </a:t>
            </a:r>
            <a:r>
              <a:rPr lang="en-US" b="1" dirty="0"/>
              <a:t>managed conservatively</a:t>
            </a:r>
            <a:r>
              <a:rPr lang="en-US" dirty="0"/>
              <a:t>, even with higher grade </a:t>
            </a:r>
            <a:r>
              <a:rPr lang="en-US" dirty="0" smtClean="0"/>
              <a:t>injuries</a:t>
            </a:r>
            <a:endParaRPr lang="sk-SK" dirty="0" smtClean="0"/>
          </a:p>
          <a:p>
            <a:r>
              <a:rPr lang="en-US" dirty="0"/>
              <a:t>These higher grade injuries require a </a:t>
            </a:r>
            <a:r>
              <a:rPr lang="en-US" b="1" dirty="0"/>
              <a:t>careful, tailored approach</a:t>
            </a:r>
            <a:r>
              <a:rPr lang="en-US" dirty="0"/>
              <a:t> to each </a:t>
            </a:r>
            <a:r>
              <a:rPr lang="en-US" dirty="0" smtClean="0"/>
              <a:t>individual</a:t>
            </a:r>
            <a:endParaRPr lang="sk-SK" dirty="0" smtClean="0"/>
          </a:p>
          <a:p>
            <a:r>
              <a:rPr lang="en-US" dirty="0"/>
              <a:t>Surgery is recommended </a:t>
            </a:r>
            <a:r>
              <a:rPr lang="en-US" dirty="0" smtClean="0"/>
              <a:t>for</a:t>
            </a:r>
            <a:r>
              <a:rPr lang="sk-SK" dirty="0" smtClean="0"/>
              <a:t> </a:t>
            </a:r>
            <a:r>
              <a:rPr lang="sk-SK" b="1" dirty="0"/>
              <a:t>h</a:t>
            </a:r>
            <a:r>
              <a:rPr lang="en-US" b="1" dirty="0" err="1" smtClean="0"/>
              <a:t>emodynamically</a:t>
            </a:r>
            <a:r>
              <a:rPr lang="en-US" b="1" dirty="0"/>
              <a:t> </a:t>
            </a:r>
            <a:r>
              <a:rPr lang="sk-SK" b="1" dirty="0" smtClean="0"/>
              <a:t>unstable patient and </a:t>
            </a:r>
            <a:r>
              <a:rPr lang="en-US" dirty="0" smtClean="0"/>
              <a:t>with </a:t>
            </a:r>
            <a:r>
              <a:rPr lang="en-US" dirty="0"/>
              <a:t>severe intra-abdominal </a:t>
            </a:r>
            <a:r>
              <a:rPr lang="en-US" b="1" dirty="0"/>
              <a:t>PENETRATING</a:t>
            </a:r>
            <a:r>
              <a:rPr lang="en-US" dirty="0"/>
              <a:t> injuries</a:t>
            </a:r>
            <a:r>
              <a:rPr lang="en-US" dirty="0" smtClean="0"/>
              <a:t>.</a:t>
            </a:r>
            <a:endParaRPr lang="sk-SK" dirty="0" smtClean="0"/>
          </a:p>
          <a:p>
            <a:pPr fontAlgn="base"/>
            <a:r>
              <a:rPr lang="en-US" dirty="0"/>
              <a:t>Surgery or interventional radiology may be required </a:t>
            </a:r>
            <a:r>
              <a:rPr lang="en-US" dirty="0" smtClean="0"/>
              <a:t>for</a:t>
            </a:r>
            <a:r>
              <a:rPr lang="sk-SK" dirty="0" smtClean="0"/>
              <a:t> : m</a:t>
            </a:r>
            <a:r>
              <a:rPr lang="en-US" dirty="0" err="1" smtClean="0"/>
              <a:t>assive</a:t>
            </a:r>
            <a:r>
              <a:rPr lang="en-US" dirty="0" smtClean="0"/>
              <a:t> </a:t>
            </a:r>
            <a:r>
              <a:rPr lang="en-US" dirty="0"/>
              <a:t>urinary </a:t>
            </a:r>
            <a:r>
              <a:rPr lang="en-US" dirty="0" smtClean="0"/>
              <a:t>extravasation</a:t>
            </a:r>
            <a:r>
              <a:rPr lang="sk-SK" dirty="0" smtClean="0"/>
              <a:t>, </a:t>
            </a:r>
            <a:r>
              <a:rPr lang="sk-SK" dirty="0"/>
              <a:t>e</a:t>
            </a:r>
            <a:r>
              <a:rPr lang="en-US" dirty="0" err="1" smtClean="0"/>
              <a:t>xtensive</a:t>
            </a:r>
            <a:r>
              <a:rPr lang="en-US" dirty="0" smtClean="0"/>
              <a:t> </a:t>
            </a:r>
            <a:r>
              <a:rPr lang="en-US" dirty="0"/>
              <a:t>(&gt;20%) nonviable </a:t>
            </a:r>
            <a:r>
              <a:rPr lang="en-US" dirty="0" smtClean="0"/>
              <a:t>tissue</a:t>
            </a:r>
            <a:r>
              <a:rPr lang="sk-SK" dirty="0" smtClean="0"/>
              <a:t>, </a:t>
            </a:r>
            <a:r>
              <a:rPr lang="en-US" dirty="0" smtClean="0"/>
              <a:t>Arterial injury</a:t>
            </a:r>
            <a:r>
              <a:rPr lang="sk-SK" dirty="0" smtClean="0"/>
              <a:t>, </a:t>
            </a:r>
            <a:r>
              <a:rPr lang="en-US" dirty="0" smtClean="0"/>
              <a:t>Incomplete </a:t>
            </a:r>
            <a:r>
              <a:rPr lang="en-US" dirty="0"/>
              <a:t>staging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9868439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Complications 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fontAlgn="base"/>
            <a:r>
              <a:rPr lang="en-US" b="1" dirty="0"/>
              <a:t>Urine </a:t>
            </a:r>
            <a:r>
              <a:rPr lang="en-US" b="1" dirty="0" smtClean="0"/>
              <a:t>extravasation</a:t>
            </a:r>
            <a:r>
              <a:rPr lang="sk-SK" b="1" dirty="0" smtClean="0"/>
              <a:t> </a:t>
            </a:r>
            <a:r>
              <a:rPr lang="sk-SK" dirty="0" smtClean="0"/>
              <a:t>- </a:t>
            </a:r>
            <a:r>
              <a:rPr lang="en-US" dirty="0" smtClean="0"/>
              <a:t>Most </a:t>
            </a:r>
            <a:r>
              <a:rPr lang="en-US" dirty="0"/>
              <a:t>common complication of Stage IV injuries</a:t>
            </a:r>
          </a:p>
          <a:p>
            <a:pPr fontAlgn="base"/>
            <a:r>
              <a:rPr lang="en-US" b="1" dirty="0"/>
              <a:t>Urinoma</a:t>
            </a:r>
            <a:endParaRPr lang="en-US" dirty="0"/>
          </a:p>
          <a:p>
            <a:pPr lvl="1" fontAlgn="base"/>
            <a:r>
              <a:rPr lang="en-US" dirty="0"/>
              <a:t>May be acute, or present weeks-months later.</a:t>
            </a:r>
          </a:p>
          <a:p>
            <a:pPr lvl="1" fontAlgn="base"/>
            <a:r>
              <a:rPr lang="en-US" dirty="0"/>
              <a:t>Pain, fever, ileus, and palpable mass may be signs</a:t>
            </a:r>
          </a:p>
          <a:p>
            <a:pPr fontAlgn="base"/>
            <a:r>
              <a:rPr lang="en-US" b="1" dirty="0"/>
              <a:t>Perinephric </a:t>
            </a:r>
            <a:r>
              <a:rPr lang="en-US" b="1" dirty="0" smtClean="0"/>
              <a:t>abscess</a:t>
            </a:r>
            <a:r>
              <a:rPr lang="sk-SK" dirty="0" smtClean="0"/>
              <a:t> - </a:t>
            </a:r>
            <a:r>
              <a:rPr lang="en-US" dirty="0" smtClean="0"/>
              <a:t>Rare </a:t>
            </a:r>
            <a:r>
              <a:rPr lang="en-US" dirty="0"/>
              <a:t>complication</a:t>
            </a:r>
          </a:p>
          <a:p>
            <a:pPr fontAlgn="base"/>
            <a:r>
              <a:rPr lang="en-US" b="1" dirty="0"/>
              <a:t>Secondary hemorrhage</a:t>
            </a:r>
            <a:endParaRPr lang="en-US" dirty="0"/>
          </a:p>
          <a:p>
            <a:pPr lvl="1" fontAlgn="base"/>
            <a:r>
              <a:rPr lang="en-US" dirty="0"/>
              <a:t>Delayed bleeding occurs in 13-25% of Grade III-V injuries</a:t>
            </a:r>
          </a:p>
          <a:p>
            <a:pPr lvl="1" fontAlgn="base"/>
            <a:r>
              <a:rPr lang="en-US" dirty="0"/>
              <a:t>Usually seen in first 2-3 weeks after trauma</a:t>
            </a:r>
          </a:p>
          <a:p>
            <a:pPr fontAlgn="base"/>
            <a:r>
              <a:rPr lang="en-US" b="1" dirty="0"/>
              <a:t>AV fistula formation</a:t>
            </a:r>
            <a:endParaRPr lang="en-US" dirty="0"/>
          </a:p>
          <a:p>
            <a:pPr lvl="1" fontAlgn="base"/>
            <a:r>
              <a:rPr lang="en-US" dirty="0"/>
              <a:t>Rare and exclusively from stab wounds</a:t>
            </a:r>
          </a:p>
          <a:p>
            <a:pPr fontAlgn="base"/>
            <a:r>
              <a:rPr lang="en-US" b="1" dirty="0" err="1"/>
              <a:t>Pseudoaneurysm</a:t>
            </a:r>
            <a:endParaRPr lang="en-US" dirty="0"/>
          </a:p>
          <a:p>
            <a:pPr fontAlgn="base"/>
            <a:r>
              <a:rPr lang="en-US" b="1" dirty="0"/>
              <a:t>Impaired renal function</a:t>
            </a:r>
            <a:endParaRPr lang="en-US" dirty="0"/>
          </a:p>
          <a:p>
            <a:pPr fontAlgn="base"/>
            <a:r>
              <a:rPr lang="en-US" b="1" dirty="0" smtClean="0"/>
              <a:t>Hypertension</a:t>
            </a:r>
            <a:r>
              <a:rPr lang="sk-SK" dirty="0" smtClean="0"/>
              <a:t> - </a:t>
            </a:r>
            <a:r>
              <a:rPr lang="en-US" dirty="0" smtClean="0"/>
              <a:t>Still </a:t>
            </a:r>
            <a:r>
              <a:rPr lang="en-US" dirty="0"/>
              <a:t>controversial</a:t>
            </a:r>
          </a:p>
          <a:p>
            <a:pPr marL="0" indent="0">
              <a:buNone/>
            </a:pP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8364086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Ureteral injury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External trauma (20%) – associated with renal and bladder injuries, penetrating, blunt trauma (deceleration injury)</a:t>
            </a:r>
          </a:p>
          <a:p>
            <a:r>
              <a:rPr lang="sk-SK" dirty="0" smtClean="0"/>
              <a:t>Surgical injury (80%) –  iatrogenic, pelvic surgical procedure, endoscopic manipulation</a:t>
            </a:r>
          </a:p>
        </p:txBody>
      </p:sp>
    </p:spTree>
    <p:extLst>
      <p:ext uri="{BB962C8B-B14F-4D97-AF65-F5344CB8AC3E}">
        <p14:creationId xmlns:p14="http://schemas.microsoft.com/office/powerpoint/2010/main" val="9115827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Ureteral injury – clinical features 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peritonitis, pain, fever, paralytic ileus</a:t>
            </a:r>
          </a:p>
          <a:p>
            <a:r>
              <a:rPr lang="sk-SK" dirty="0" smtClean="0"/>
              <a:t>Hematuria – poor sensitivity</a:t>
            </a:r>
          </a:p>
          <a:p>
            <a:r>
              <a:rPr lang="sk-SK" dirty="0" smtClean="0"/>
              <a:t>hydronephrosis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6058396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Ureteral injury - Investigation 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IVP, CT</a:t>
            </a:r>
          </a:p>
          <a:p>
            <a:pPr marL="0" indent="0">
              <a:buNone/>
            </a:pPr>
            <a:r>
              <a:rPr lang="sk-SK" dirty="0" smtClean="0"/>
              <a:t>Ureteral dilatation, deviation</a:t>
            </a:r>
          </a:p>
          <a:p>
            <a:pPr marL="0" indent="0">
              <a:buNone/>
            </a:pPr>
            <a:r>
              <a:rPr lang="sk-SK" dirty="0" smtClean="0"/>
              <a:t>Delayed or no visualisation of renal unit</a:t>
            </a:r>
          </a:p>
          <a:p>
            <a:pPr marL="0" indent="0">
              <a:buNone/>
            </a:pPr>
            <a:r>
              <a:rPr lang="sk-SK" dirty="0" smtClean="0"/>
              <a:t>Urinary/contrast extravasation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2576020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Ureteral injury - reconstruction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Reimplantation of proximal end of ureter on bladder</a:t>
            </a:r>
          </a:p>
          <a:p>
            <a:r>
              <a:rPr lang="sk-SK" dirty="0" smtClean="0"/>
              <a:t>Primary uretero ureterostomy</a:t>
            </a:r>
          </a:p>
          <a:p>
            <a:r>
              <a:rPr lang="sk-SK" dirty="0" smtClean="0"/>
              <a:t>Transureteroureterostomy </a:t>
            </a:r>
          </a:p>
          <a:p>
            <a:r>
              <a:rPr lang="sk-SK" dirty="0" smtClean="0"/>
              <a:t>Ileal interposition flap</a:t>
            </a:r>
          </a:p>
          <a:p>
            <a:r>
              <a:rPr lang="sk-SK" dirty="0" smtClean="0"/>
              <a:t>Permanent cutaneous flap</a:t>
            </a:r>
          </a:p>
          <a:p>
            <a:endParaRPr lang="sk-SK" dirty="0" smtClean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5750253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Bladder trauma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Causes : road traffic accidents, blow, kick or fall, stabs, gunshot injuries, diathermy, iatrogenic injuries</a:t>
            </a:r>
          </a:p>
          <a:p>
            <a:r>
              <a:rPr lang="sk-SK" dirty="0" smtClean="0"/>
              <a:t>Classic triad : suprapubic pain, difficulty passage of urne, hematuria</a:t>
            </a:r>
          </a:p>
          <a:p>
            <a:r>
              <a:rPr lang="sk-SK" dirty="0" smtClean="0"/>
              <a:t>Classification : intraperitoneal/extraperitoneal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945359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Intraperitoneal rupture </a:t>
            </a:r>
            <a:endParaRPr lang="sk-SK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sk-SK" dirty="0" smtClean="0"/>
              <a:t>Occcurs due to blow, kick or fall</a:t>
            </a:r>
          </a:p>
          <a:p>
            <a:r>
              <a:rPr lang="sk-SK" dirty="0" smtClean="0"/>
              <a:t>Blunt trauma more likely to result in intraperitoneal rupture in children than adults (pediatric bladder is more intraperitoneal)</a:t>
            </a:r>
          </a:p>
          <a:p>
            <a:r>
              <a:rPr lang="sk-SK" dirty="0" smtClean="0"/>
              <a:t>Bladder needs to to be fully distended</a:t>
            </a:r>
            <a:endParaRPr lang="sk-SK" dirty="0"/>
          </a:p>
          <a:p>
            <a:pPr marL="0" indent="0">
              <a:buNone/>
            </a:pPr>
            <a:endParaRPr lang="sk-SK" dirty="0"/>
          </a:p>
          <a:p>
            <a:pPr marL="0" indent="0">
              <a:buNone/>
            </a:pPr>
            <a:endParaRPr lang="sk-SK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754563" y="2939455"/>
            <a:ext cx="3932237" cy="29491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842554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dirty="0" smtClean="0"/>
              <a:t>Intraperitoneal rupture  - clinical features</a:t>
            </a:r>
            <a:endParaRPr lang="sk-SK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Sudden pain in suprapubic region</a:t>
            </a:r>
          </a:p>
          <a:p>
            <a:r>
              <a:rPr lang="sk-SK" dirty="0" smtClean="0"/>
              <a:t>Shock and syncope</a:t>
            </a:r>
          </a:p>
          <a:p>
            <a:r>
              <a:rPr lang="sk-SK" dirty="0" smtClean="0"/>
              <a:t>Diffuse abdominal pain</a:t>
            </a:r>
          </a:p>
          <a:p>
            <a:r>
              <a:rPr lang="sk-SK" dirty="0" smtClean="0"/>
              <a:t>Abdominal distension</a:t>
            </a:r>
          </a:p>
          <a:p>
            <a:r>
              <a:rPr lang="sk-SK" dirty="0" smtClean="0"/>
              <a:t>Lately : peritonitis, guarding rigidity, rebound tenderness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659392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Extraperitoneal bladder rupture</a:t>
            </a:r>
            <a:endParaRPr lang="sk-SK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sk-SK" dirty="0" smtClean="0"/>
              <a:t>The most common type</a:t>
            </a:r>
          </a:p>
          <a:p>
            <a:r>
              <a:rPr lang="sk-SK" dirty="0" smtClean="0"/>
              <a:t>It occurs commolnly in a non distended bladder </a:t>
            </a:r>
          </a:p>
          <a:p>
            <a:r>
              <a:rPr lang="sk-SK" dirty="0" smtClean="0"/>
              <a:t>Occurs secondary to adjent pelvic fracture</a:t>
            </a:r>
            <a:endParaRPr lang="sk-SK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754563" y="2937914"/>
            <a:ext cx="3932237" cy="29522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065166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dirty="0" smtClean="0"/>
              <a:t>Extraperitoneal injury – clinical features</a:t>
            </a:r>
            <a:endParaRPr lang="sk-SK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Blood and urine in the extraperitoneal space</a:t>
            </a:r>
          </a:p>
          <a:p>
            <a:r>
              <a:rPr lang="sk-SK" dirty="0" smtClean="0"/>
              <a:t>Suprapubic tendernees and pain</a:t>
            </a:r>
          </a:p>
          <a:p>
            <a:r>
              <a:rPr lang="sk-SK" dirty="0" smtClean="0"/>
              <a:t>Scrotal swelling</a:t>
            </a:r>
          </a:p>
          <a:p>
            <a:r>
              <a:rPr lang="sk-SK" dirty="0" smtClean="0"/>
              <a:t>Inability to micturate</a:t>
            </a:r>
          </a:p>
          <a:p>
            <a:r>
              <a:rPr lang="sk-SK" dirty="0" smtClean="0"/>
              <a:t>Associated with other injuries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2306358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Investigation </a:t>
            </a:r>
            <a:endParaRPr lang="sk-SK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Plain x-ray (ground glass appearance, fractured pelvis)</a:t>
            </a:r>
          </a:p>
          <a:p>
            <a:r>
              <a:rPr lang="sk-SK" dirty="0" smtClean="0"/>
              <a:t>Peritoneal tap (conformed presence of urine)</a:t>
            </a:r>
          </a:p>
          <a:p>
            <a:r>
              <a:rPr lang="sk-SK" dirty="0" smtClean="0"/>
              <a:t>Cystography (leak from the bladder)</a:t>
            </a:r>
          </a:p>
          <a:p>
            <a:r>
              <a:rPr lang="sk-SK" dirty="0" smtClean="0"/>
              <a:t>U/S</a:t>
            </a:r>
          </a:p>
          <a:p>
            <a:r>
              <a:rPr lang="sk-SK" dirty="0" smtClean="0"/>
              <a:t>CT scan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8824860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820354" y="1771194"/>
            <a:ext cx="5503291" cy="45348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880131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Treatment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Emergency laparotomy</a:t>
            </a:r>
          </a:p>
          <a:p>
            <a:r>
              <a:rPr lang="sk-SK" dirty="0" smtClean="0"/>
              <a:t>Catheter drainage</a:t>
            </a:r>
          </a:p>
          <a:p>
            <a:r>
              <a:rPr lang="sk-SK" dirty="0" smtClean="0"/>
              <a:t>Bladder is needed to be sutured in two layers</a:t>
            </a:r>
          </a:p>
          <a:p>
            <a:r>
              <a:rPr lang="sk-SK" dirty="0" smtClean="0"/>
              <a:t>Peritoneal and estraperitoneal wash, prevesical scape and peritoneal cavity are drained</a:t>
            </a:r>
          </a:p>
          <a:p>
            <a:r>
              <a:rPr lang="sk-SK" dirty="0" smtClean="0"/>
              <a:t>Adequate specific antibiotics (to prevent sepsis)</a:t>
            </a:r>
          </a:p>
        </p:txBody>
      </p:sp>
    </p:spTree>
    <p:extLst>
      <p:ext uri="{BB962C8B-B14F-4D97-AF65-F5344CB8AC3E}">
        <p14:creationId xmlns:p14="http://schemas.microsoft.com/office/powerpoint/2010/main" val="39505275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Complications of bladder injury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UTI (cystitis, pyelonephritis)</a:t>
            </a:r>
          </a:p>
          <a:p>
            <a:r>
              <a:rPr lang="sk-SK" dirty="0" smtClean="0"/>
              <a:t>Peritonitis, pelvic abscess</a:t>
            </a:r>
          </a:p>
          <a:p>
            <a:r>
              <a:rPr lang="sk-SK" dirty="0" smtClean="0"/>
              <a:t>Vesicovaginal or retrovesical fistula</a:t>
            </a:r>
          </a:p>
          <a:p>
            <a:r>
              <a:rPr lang="sk-SK" dirty="0" smtClean="0"/>
              <a:t>Paralytic ileus</a:t>
            </a:r>
          </a:p>
          <a:p>
            <a:r>
              <a:rPr lang="sk-SK" dirty="0" smtClean="0"/>
              <a:t>Haemorrhage</a:t>
            </a:r>
          </a:p>
          <a:p>
            <a:pPr marL="0" indent="0">
              <a:buNone/>
            </a:pPr>
            <a:endParaRPr lang="sk-SK" dirty="0" smtClean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818771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Urethral injury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sk-SK" dirty="0" smtClean="0"/>
              <a:t>Rare (short and mobile urethra, protected by the pubic bone)</a:t>
            </a:r>
          </a:p>
          <a:p>
            <a:r>
              <a:rPr lang="sk-SK" dirty="0" smtClean="0"/>
              <a:t>Urtethral injury account for 3,4% of the children with traumatic injuries</a:t>
            </a:r>
          </a:p>
          <a:p>
            <a:r>
              <a:rPr lang="sk-SK" dirty="0" smtClean="0"/>
              <a:t>Mainly occur with pelvic fractures</a:t>
            </a:r>
          </a:p>
          <a:p>
            <a:r>
              <a:rPr lang="sk-SK" dirty="0" smtClean="0"/>
              <a:t>Straddle injuries (blow to the perineum)</a:t>
            </a:r>
          </a:p>
          <a:p>
            <a:r>
              <a:rPr lang="sk-SK" dirty="0" smtClean="0"/>
              <a:t>In males the urethra is divided into the anterior and posterior part (urogenital diaphragm)</a:t>
            </a:r>
          </a:p>
          <a:p>
            <a:r>
              <a:rPr lang="sk-SK" dirty="0" smtClean="0"/>
              <a:t>The posterior urethra consists of the membranous and the prostatic urethra</a:t>
            </a:r>
          </a:p>
          <a:p>
            <a:r>
              <a:rPr lang="sk-SK" dirty="0" smtClean="0"/>
              <a:t>The anterior part is formed by the bulbar and penile urethra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9014491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7864" y="764704"/>
            <a:ext cx="3703856" cy="54334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677528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Classification of urethral injury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Anterior /Posterior </a:t>
            </a:r>
          </a:p>
          <a:p>
            <a:r>
              <a:rPr lang="sk-SK" dirty="0" smtClean="0"/>
              <a:t>Depending on circumference of the urethral wall : Complete/incomplete</a:t>
            </a:r>
          </a:p>
          <a:p>
            <a:r>
              <a:rPr lang="sk-SK" dirty="0" smtClean="0"/>
              <a:t>Depending on the thickness of the urethra : total/partial</a:t>
            </a:r>
          </a:p>
          <a:p>
            <a:r>
              <a:rPr lang="sk-SK" dirty="0" smtClean="0"/>
              <a:t>Goldman classification – based on the results of retrograde urethrography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3997966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Goldman classification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sk-SK" b="1" dirty="0"/>
              <a:t>type I:</a:t>
            </a:r>
            <a:r>
              <a:rPr lang="sk-SK" dirty="0"/>
              <a:t> stretching of the posterior urethra due to disruption of puboprostatic ligaments, though the urethra is intact</a:t>
            </a:r>
          </a:p>
          <a:p>
            <a:r>
              <a:rPr lang="sk-SK" b="1" dirty="0"/>
              <a:t>type II:</a:t>
            </a:r>
            <a:r>
              <a:rPr lang="sk-SK" dirty="0"/>
              <a:t> posterior urethral injury above urogenital diaphragm</a:t>
            </a:r>
          </a:p>
          <a:p>
            <a:r>
              <a:rPr lang="sk-SK" b="1" dirty="0"/>
              <a:t>type III:</a:t>
            </a:r>
            <a:r>
              <a:rPr lang="sk-SK" dirty="0"/>
              <a:t> injury to the membranous urethra, extending into the proximal bulbous urethra (i.e. with laceration of the urogenital diaphragm)</a:t>
            </a:r>
          </a:p>
          <a:p>
            <a:r>
              <a:rPr lang="sk-SK" b="1" dirty="0"/>
              <a:t>type IV:</a:t>
            </a:r>
            <a:r>
              <a:rPr lang="sk-SK" dirty="0"/>
              <a:t> bladder base injury involving bladder neck extending into the proximal urethra</a:t>
            </a:r>
          </a:p>
          <a:p>
            <a:pPr lvl="1"/>
            <a:r>
              <a:rPr lang="sk-SK" dirty="0"/>
              <a:t>internal sphincter is injured, hence the potential for incontinence</a:t>
            </a:r>
          </a:p>
          <a:p>
            <a:r>
              <a:rPr lang="sk-SK" b="1" dirty="0"/>
              <a:t>type IVa:</a:t>
            </a:r>
            <a:r>
              <a:rPr lang="sk-SK" dirty="0"/>
              <a:t> bladder base injury, not involving bladder neck (cannot be differentiated from type IV radiologically)</a:t>
            </a:r>
          </a:p>
          <a:p>
            <a:r>
              <a:rPr lang="sk-SK" b="1" dirty="0"/>
              <a:t>type V:</a:t>
            </a:r>
            <a:r>
              <a:rPr lang="sk-SK" dirty="0"/>
              <a:t> anterior urethral injury (isolated)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8070166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Goldman classification</a:t>
            </a:r>
            <a:endParaRPr lang="sk-SK" dirty="0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952500" y="2000250"/>
            <a:ext cx="7239000" cy="4076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0662968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Anterior urethral injuries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blunt trauma, straddle-type injuries, </a:t>
            </a:r>
          </a:p>
          <a:p>
            <a:r>
              <a:rPr lang="sk-SK" dirty="0" smtClean="0"/>
              <a:t>predominantly in boys, mostly the bulbous urethra is compressed between the object and symphysis</a:t>
            </a:r>
          </a:p>
          <a:p>
            <a:r>
              <a:rPr lang="sk-SK" dirty="0" smtClean="0"/>
              <a:t>Clinical features :</a:t>
            </a:r>
          </a:p>
          <a:p>
            <a:pPr marL="0" indent="0">
              <a:buNone/>
            </a:pPr>
            <a:r>
              <a:rPr lang="sk-SK" dirty="0" smtClean="0"/>
              <a:t>1.blood in external meatus</a:t>
            </a:r>
          </a:p>
          <a:p>
            <a:pPr marL="0" indent="0">
              <a:buNone/>
            </a:pPr>
            <a:r>
              <a:rPr lang="sk-SK" dirty="0" smtClean="0"/>
              <a:t>2.perineal, scrotal and labial haematoma</a:t>
            </a:r>
          </a:p>
          <a:p>
            <a:pPr marL="0" indent="0">
              <a:buNone/>
            </a:pPr>
            <a:r>
              <a:rPr lang="sk-SK" dirty="0" smtClean="0"/>
              <a:t>3.retention of urine</a:t>
            </a:r>
            <a:r>
              <a:rPr lang="sk-SK" dirty="0" smtClean="0"/>
              <a:t> 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4287516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Therapy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Patient should be told not to try to micture (extravasation of urine!)</a:t>
            </a:r>
          </a:p>
          <a:p>
            <a:r>
              <a:rPr lang="sk-SK" dirty="0" smtClean="0"/>
              <a:t>Gentle attempt of urethral catheterization. If able to pass, it is left in place</a:t>
            </a:r>
          </a:p>
          <a:p>
            <a:r>
              <a:rPr lang="sk-SK" dirty="0" smtClean="0"/>
              <a:t>If catheter fails to pass, suprapubic cystostomy is done</a:t>
            </a:r>
          </a:p>
          <a:p>
            <a:r>
              <a:rPr lang="sk-SK" dirty="0" smtClean="0"/>
              <a:t>antibiotics</a:t>
            </a:r>
          </a:p>
          <a:p>
            <a:r>
              <a:rPr lang="sk-SK" dirty="0" smtClean="0"/>
              <a:t>reconstruction - </a:t>
            </a:r>
            <a:r>
              <a:rPr lang="sk-SK" dirty="0"/>
              <a:t>b</a:t>
            </a:r>
            <a:r>
              <a:rPr lang="sk-SK" dirty="0" smtClean="0"/>
              <a:t>ulbous urethra is exposed throught perineal midline incision</a:t>
            </a:r>
          </a:p>
          <a:p>
            <a:r>
              <a:rPr lang="sk-SK" dirty="0" smtClean="0"/>
              <a:t>Perineal urethrostomy – if is not possible to suture the tear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42793067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Posterior urethral injuries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linked with pelvis fractures (road traffic accidents, falls from height), during instrumentation (catheterisation)</a:t>
            </a:r>
          </a:p>
          <a:p>
            <a:r>
              <a:rPr lang="sk-SK" dirty="0" smtClean="0"/>
              <a:t>boys have predisposition for complete posterior urethral rupture (intraabdominal location of the bladder, more cranially placed prostate)</a:t>
            </a:r>
          </a:p>
          <a:p>
            <a:r>
              <a:rPr lang="sk-SK" dirty="0" smtClean="0"/>
              <a:t>Clinical features : blood in external meatus</a:t>
            </a:r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                             failure in passing urine</a:t>
            </a:r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                             extravasation of urine</a:t>
            </a:r>
          </a:p>
          <a:p>
            <a:pPr marL="0" indent="0">
              <a:buNone/>
            </a:pPr>
            <a:r>
              <a:rPr lang="sk-SK" dirty="0"/>
              <a:t> </a:t>
            </a:r>
            <a:r>
              <a:rPr lang="sk-SK" dirty="0" smtClean="0"/>
              <a:t>                                   „floating prostate“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9837255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Therapy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extent and depth of the traumatic posterior urethral distraction defect, with or without involvement of the external sphincter complex, is frequently difficult to predict before surgical </a:t>
            </a:r>
            <a:r>
              <a:rPr lang="en-US" dirty="0" smtClean="0"/>
              <a:t>intervention</a:t>
            </a:r>
            <a:endParaRPr lang="sk-SK" dirty="0" smtClean="0"/>
          </a:p>
          <a:p>
            <a:r>
              <a:rPr lang="sk-SK" dirty="0" smtClean="0"/>
              <a:t>Transpubic urethroplasty</a:t>
            </a:r>
          </a:p>
          <a:p>
            <a:r>
              <a:rPr lang="sk-SK" dirty="0" smtClean="0"/>
              <a:t>Bulboprostatic anastomosis from perineal approach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728313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Diagnosis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sk-SK" dirty="0" smtClean="0"/>
              <a:t>Clinical assesment : presence of pelvic fracture, straddle injuries, penetrating trauma close to urethra, blood on meatus, hematuria, hematoma – typical butterfly configurationof the hematoma on perineum, scrotal enlargement or labial swelling</a:t>
            </a:r>
          </a:p>
          <a:p>
            <a:r>
              <a:rPr lang="sk-SK" dirty="0" smtClean="0"/>
              <a:t>CT – complex analysis of the entire involved bone structure and soft tissue organs</a:t>
            </a:r>
          </a:p>
          <a:p>
            <a:r>
              <a:rPr lang="sk-SK" dirty="0" smtClean="0"/>
              <a:t>MRI - </a:t>
            </a:r>
            <a:r>
              <a:rPr lang="en-US" dirty="0"/>
              <a:t>evaluating posterior urethral injuries and estimating the length of the urethral obliteration as well as the degree of fibrosis of the external sphincter </a:t>
            </a:r>
            <a:r>
              <a:rPr lang="en-US" dirty="0" smtClean="0"/>
              <a:t>complex</a:t>
            </a:r>
            <a:endParaRPr lang="sk-SK" dirty="0" smtClean="0"/>
          </a:p>
          <a:p>
            <a:r>
              <a:rPr lang="sk-SK" dirty="0" smtClean="0"/>
              <a:t>Retrograde uretrography -  gold standard method, able to reveal foreign bodies</a:t>
            </a:r>
          </a:p>
          <a:p>
            <a:r>
              <a:rPr lang="sk-SK" dirty="0" smtClean="0"/>
              <a:t>Anterograde cystourethrogram -  in posterior urethral ijnuries</a:t>
            </a:r>
          </a:p>
          <a:p>
            <a:r>
              <a:rPr lang="sk-SK" dirty="0" smtClean="0"/>
              <a:t>USG  - with insufflation of saline solution distending the lumen</a:t>
            </a:r>
          </a:p>
          <a:p>
            <a:r>
              <a:rPr lang="sk-SK" dirty="0" smtClean="0"/>
              <a:t>Cystoscopy – therapeutic transurethral splinting</a:t>
            </a:r>
          </a:p>
        </p:txBody>
      </p:sp>
    </p:spTree>
    <p:extLst>
      <p:ext uri="{BB962C8B-B14F-4D97-AF65-F5344CB8AC3E}">
        <p14:creationId xmlns:p14="http://schemas.microsoft.com/office/powerpoint/2010/main" val="8640048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dirty="0" smtClean="0"/>
              <a:t>Retrograde urethrogram with extravasation of contrast agent</a:t>
            </a:r>
            <a:endParaRPr lang="sk-SK" dirty="0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9564" y="1508960"/>
            <a:ext cx="4272675" cy="46563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033539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management of the urethral trauma remains controversial largely because of the limited expertise of most pediatric </a:t>
            </a:r>
            <a:r>
              <a:rPr lang="en-US" dirty="0" smtClean="0"/>
              <a:t>urologists.</a:t>
            </a:r>
            <a:endParaRPr lang="sk-SK" dirty="0" smtClean="0"/>
          </a:p>
          <a:p>
            <a:r>
              <a:rPr lang="en-US" dirty="0" smtClean="0"/>
              <a:t>The </a:t>
            </a:r>
            <a:r>
              <a:rPr lang="en-US" dirty="0"/>
              <a:t>aim of therapy should be to minimize remote damages such as </a:t>
            </a:r>
            <a:r>
              <a:rPr lang="en-US" dirty="0" err="1"/>
              <a:t>urethrocutaneous</a:t>
            </a:r>
            <a:r>
              <a:rPr lang="en-US" dirty="0"/>
              <a:t> fistula, </a:t>
            </a:r>
            <a:r>
              <a:rPr lang="en-US" dirty="0" err="1"/>
              <a:t>periurethral</a:t>
            </a:r>
            <a:r>
              <a:rPr lang="en-US" dirty="0"/>
              <a:t> diverticula, urethral stricture, incontinence and impotence.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905279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Penile injuries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Penile injuries in children can be due to several causes: traffic accidents, iatrogenic trauma, animal bite, electrocution, zipper injuries and hair </a:t>
            </a:r>
            <a:r>
              <a:rPr lang="en-US" dirty="0" smtClean="0"/>
              <a:t>strangulation</a:t>
            </a:r>
            <a:endParaRPr lang="sk-SK" dirty="0" smtClean="0"/>
          </a:p>
          <a:p>
            <a:r>
              <a:rPr lang="sk-SK" dirty="0" smtClean="0"/>
              <a:t>trivial or more severe</a:t>
            </a:r>
          </a:p>
          <a:p>
            <a:r>
              <a:rPr lang="sk-SK" dirty="0" smtClean="0"/>
              <a:t>Functional and psychosocial consequences</a:t>
            </a:r>
          </a:p>
          <a:p>
            <a:r>
              <a:rPr lang="sk-SK" dirty="0" smtClean="0"/>
              <a:t>Fracture of penis – disruption of the tunica albuginea with ruptute of corpus cavernosus</a:t>
            </a:r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0872213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Testicular injury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sk-SK" dirty="0" smtClean="0"/>
              <a:t>Mechanism : direct blow, straddle injury, penetrating injury</a:t>
            </a:r>
          </a:p>
          <a:p>
            <a:r>
              <a:rPr lang="sk-SK" dirty="0" smtClean="0"/>
              <a:t>Haematocele</a:t>
            </a:r>
          </a:p>
          <a:p>
            <a:r>
              <a:rPr lang="sk-SK" dirty="0" smtClean="0"/>
              <a:t>Haematoma</a:t>
            </a:r>
          </a:p>
          <a:p>
            <a:r>
              <a:rPr lang="sk-SK" dirty="0" smtClean="0"/>
              <a:t>Testicular rupture, laceration</a:t>
            </a:r>
          </a:p>
          <a:p>
            <a:r>
              <a:rPr lang="sk-SK" dirty="0" smtClean="0"/>
              <a:t>Traumatis epididymitis</a:t>
            </a:r>
          </a:p>
          <a:p>
            <a:r>
              <a:rPr lang="sk-SK" dirty="0" smtClean="0"/>
              <a:t>Testicular dislocation/torsion</a:t>
            </a:r>
          </a:p>
          <a:p>
            <a:pPr marL="0" indent="0">
              <a:buNone/>
            </a:pPr>
            <a:r>
              <a:rPr lang="sk-SK" dirty="0" smtClean="0"/>
              <a:t>Clinical features : </a:t>
            </a:r>
            <a:r>
              <a:rPr lang="sk-SK" dirty="0"/>
              <a:t>p</a:t>
            </a:r>
            <a:r>
              <a:rPr lang="sk-SK" dirty="0" smtClean="0"/>
              <a:t>ain, bruising, swelling, haematuria</a:t>
            </a:r>
          </a:p>
          <a:p>
            <a:pPr marL="0" indent="0">
              <a:buNone/>
            </a:pP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5887776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Hematoma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Usually focal, may be multiple</a:t>
            </a:r>
          </a:p>
          <a:p>
            <a:r>
              <a:rPr lang="sk-SK" dirty="0" smtClean="0"/>
              <a:t>US : Difficult to identify, may appear isoechois or may have a diffusely heterogenous echotexture</a:t>
            </a:r>
          </a:p>
          <a:p>
            <a:r>
              <a:rPr lang="sk-SK" dirty="0" smtClean="0"/>
              <a:t>Color Dopler imaging helps differentiate hematomas from tumors</a:t>
            </a:r>
          </a:p>
          <a:p>
            <a:r>
              <a:rPr lang="sk-SK" dirty="0" smtClean="0"/>
              <a:t>Large testicular hematoma may need drainage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5548127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Hematocele</a:t>
            </a:r>
            <a:endParaRPr lang="sk-SK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700808"/>
            <a:ext cx="7497142" cy="38675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92530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Hematocele</a:t>
            </a:r>
            <a:endParaRPr lang="sk-SK" dirty="0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1916832"/>
            <a:ext cx="7632848" cy="40324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175710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Hematocele</a:t>
            </a:r>
            <a:endParaRPr lang="sk-SK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Blood within tunica vaginalis – collection that separate the visceral and parietal layers </a:t>
            </a:r>
          </a:p>
          <a:p>
            <a:r>
              <a:rPr lang="sk-SK" dirty="0" smtClean="0"/>
              <a:t>Most common finding in the scrotum after blunt injury</a:t>
            </a:r>
          </a:p>
          <a:p>
            <a:r>
              <a:rPr lang="sk-SK" dirty="0" smtClean="0"/>
              <a:t>May represent severe testicular injury</a:t>
            </a:r>
          </a:p>
          <a:p>
            <a:r>
              <a:rPr lang="sk-SK" dirty="0" smtClean="0"/>
              <a:t>Acute onset of a large hematocele may result in reduced blood flow to the testes (extrinsic pressure on the vessels)</a:t>
            </a:r>
          </a:p>
          <a:p>
            <a:r>
              <a:rPr lang="sk-SK" dirty="0" smtClean="0"/>
              <a:t>Investigation : USG (blood is more echogenis than fluid)</a:t>
            </a:r>
          </a:p>
          <a:p>
            <a:r>
              <a:rPr lang="sk-SK" dirty="0" smtClean="0"/>
              <a:t>Treatment : surgical exploration, drain, repair of rupture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8636714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Testicular rupture</a:t>
            </a:r>
            <a:endParaRPr lang="sk-SK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k-SK" dirty="0" smtClean="0"/>
              <a:t>More than 80% of ruptured testes can be salvaged, if surgical repair is performed within 72 hours of injury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5314564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k-SK" dirty="0" smtClean="0"/>
              <a:t>Thank you!</a:t>
            </a:r>
            <a:endParaRPr lang="sk-SK" dirty="0"/>
          </a:p>
        </p:txBody>
      </p:sp>
      <p:sp>
        <p:nvSpPr>
          <p:cNvPr id="7" name="Subtitle 6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944651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Clarity</Template>
  <TotalTime>1687</TotalTime>
  <Words>1419</Words>
  <Application>Microsoft Office PowerPoint</Application>
  <PresentationFormat>On-screen Show (4:3)</PresentationFormat>
  <Paragraphs>233</Paragraphs>
  <Slides>46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47" baseType="lpstr">
      <vt:lpstr>Clarity</vt:lpstr>
      <vt:lpstr>Pediatric urological emergencies</vt:lpstr>
      <vt:lpstr>PowerPoint Presentation</vt:lpstr>
      <vt:lpstr>Classification</vt:lpstr>
      <vt:lpstr>Renal trauma</vt:lpstr>
      <vt:lpstr>PowerPoint Presentation</vt:lpstr>
      <vt:lpstr>Renal injury – clinical manifestation :</vt:lpstr>
      <vt:lpstr>Grading (The American Association for the Surgery of Trauma grading system)</vt:lpstr>
      <vt:lpstr>PowerPoint Presentation</vt:lpstr>
      <vt:lpstr>Renal injury - Imaging options</vt:lpstr>
      <vt:lpstr>PowerPoint Presentation</vt:lpstr>
      <vt:lpstr>PowerPoint Presentation</vt:lpstr>
      <vt:lpstr>Management</vt:lpstr>
      <vt:lpstr>Complications </vt:lpstr>
      <vt:lpstr>Ureteral injury</vt:lpstr>
      <vt:lpstr>Ureteral injury – clinical features </vt:lpstr>
      <vt:lpstr>Ureteral injury - Investigation </vt:lpstr>
      <vt:lpstr>Ureteral injury - reconstruction</vt:lpstr>
      <vt:lpstr>Bladder trauma</vt:lpstr>
      <vt:lpstr>Intraperitoneal rupture </vt:lpstr>
      <vt:lpstr>Intraperitoneal rupture  - clinical features</vt:lpstr>
      <vt:lpstr>Extraperitoneal bladder rupture</vt:lpstr>
      <vt:lpstr>Extraperitoneal injury – clinical features</vt:lpstr>
      <vt:lpstr>Investigation </vt:lpstr>
      <vt:lpstr>PowerPoint Presentation</vt:lpstr>
      <vt:lpstr>Treatment</vt:lpstr>
      <vt:lpstr>Complications of bladder injury</vt:lpstr>
      <vt:lpstr>Urethral injury</vt:lpstr>
      <vt:lpstr>PowerPoint Presentation</vt:lpstr>
      <vt:lpstr>Classification of urethral injury</vt:lpstr>
      <vt:lpstr>Goldman classification</vt:lpstr>
      <vt:lpstr>Goldman classification</vt:lpstr>
      <vt:lpstr>Anterior urethral injuries</vt:lpstr>
      <vt:lpstr>Therapy</vt:lpstr>
      <vt:lpstr>Posterior urethral injuries</vt:lpstr>
      <vt:lpstr>Therapy</vt:lpstr>
      <vt:lpstr>Diagnosis</vt:lpstr>
      <vt:lpstr>Retrograde urethrogram with extravasation of contrast agent</vt:lpstr>
      <vt:lpstr>PowerPoint Presentation</vt:lpstr>
      <vt:lpstr>Penile injuries</vt:lpstr>
      <vt:lpstr>Testicular injury</vt:lpstr>
      <vt:lpstr>Hematoma</vt:lpstr>
      <vt:lpstr>Hematocele</vt:lpstr>
      <vt:lpstr>Hematocele</vt:lpstr>
      <vt:lpstr>Hematocele</vt:lpstr>
      <vt:lpstr>Testicular rupture</vt:lpstr>
      <vt:lpstr>Thank you!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Pediatric urological emergencies</dc:title>
  <dc:creator>Miroslav Novotny</dc:creator>
  <cp:lastModifiedBy>Miroslav Novotny</cp:lastModifiedBy>
  <cp:revision>44</cp:revision>
  <dcterms:created xsi:type="dcterms:W3CDTF">2020-03-26T19:15:22Z</dcterms:created>
  <dcterms:modified xsi:type="dcterms:W3CDTF">2020-03-27T23:23:03Z</dcterms:modified>
</cp:coreProperties>
</file>