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5359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2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5698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8533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7241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8753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0790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867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334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5499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798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02EAD-2D57-4354-B234-A5BD6A18318C}" type="datetimeFigureOut">
              <a:rPr lang="sk-SK" smtClean="0"/>
              <a:t>3. 7. 2015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96EC1-A1D3-4FA9-BB01-9D2B0A844B3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606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19672" y="44624"/>
            <a:ext cx="5544616" cy="864096"/>
          </a:xfrm>
        </p:spPr>
        <p:txBody>
          <a:bodyPr>
            <a:normAutofit/>
          </a:bodyPr>
          <a:lstStyle/>
          <a:p>
            <a:r>
              <a:rPr lang="sk-SK" sz="1800" b="1" dirty="0" err="1"/>
              <a:t>Subjective</a:t>
            </a:r>
            <a:r>
              <a:rPr lang="sk-SK" sz="1800" b="1" dirty="0"/>
              <a:t> </a:t>
            </a:r>
            <a:r>
              <a:rPr lang="sk-SK" sz="1800" b="1" dirty="0" err="1"/>
              <a:t>assessment</a:t>
            </a:r>
            <a:r>
              <a:rPr lang="sk-SK" sz="1800" b="1" dirty="0"/>
              <a:t> </a:t>
            </a:r>
            <a:r>
              <a:rPr lang="sk-SK" sz="1800" b="1" dirty="0" err="1"/>
              <a:t>of</a:t>
            </a:r>
            <a:r>
              <a:rPr lang="sk-SK" sz="1800" b="1" dirty="0"/>
              <a:t> </a:t>
            </a:r>
            <a:r>
              <a:rPr lang="sk-SK" sz="1800" b="1" dirty="0" err="1"/>
              <a:t>students</a:t>
            </a:r>
            <a:r>
              <a:rPr lang="sk-SK" sz="1800" b="1" dirty="0"/>
              <a:t>' </a:t>
            </a:r>
            <a:r>
              <a:rPr lang="sk-SK" sz="1800" b="1" dirty="0" err="1"/>
              <a:t>ability</a:t>
            </a:r>
            <a:r>
              <a:rPr lang="sk-SK" sz="1800" b="1" dirty="0"/>
              <a:t> to </a:t>
            </a:r>
            <a:r>
              <a:rPr lang="sk-SK" sz="1800" b="1" dirty="0" err="1"/>
              <a:t>use</a:t>
            </a:r>
            <a:r>
              <a:rPr lang="sk-SK" sz="1800" b="1" dirty="0"/>
              <a:t> ICT </a:t>
            </a:r>
            <a:r>
              <a:rPr lang="sk-SK" sz="1800" b="1" dirty="0" err="1"/>
              <a:t>during</a:t>
            </a:r>
            <a:r>
              <a:rPr lang="sk-SK" sz="1800" b="1" dirty="0"/>
              <a:t> </a:t>
            </a:r>
            <a:r>
              <a:rPr lang="sk-SK" sz="1800" b="1" dirty="0" err="1"/>
              <a:t>the</a:t>
            </a:r>
            <a:r>
              <a:rPr lang="sk-SK" sz="1800" b="1" dirty="0"/>
              <a:t> 1</a:t>
            </a:r>
            <a:r>
              <a:rPr lang="sk-SK" sz="1800" b="1" baseline="30000" dirty="0"/>
              <a:t>st </a:t>
            </a:r>
            <a:r>
              <a:rPr lang="sk-SK" sz="1800" b="1" dirty="0" err="1"/>
              <a:t>year</a:t>
            </a:r>
            <a:r>
              <a:rPr lang="sk-SK" sz="1800" b="1" dirty="0"/>
              <a:t> </a:t>
            </a:r>
            <a:r>
              <a:rPr lang="sk-SK" sz="1800" b="1" dirty="0" err="1"/>
              <a:t>of</a:t>
            </a:r>
            <a:r>
              <a:rPr lang="sk-SK" sz="1800" b="1" dirty="0"/>
              <a:t> </a:t>
            </a:r>
            <a:r>
              <a:rPr lang="sk-SK" sz="1800" b="1" dirty="0" err="1"/>
              <a:t>the</a:t>
            </a:r>
            <a:r>
              <a:rPr lang="sk-SK" sz="1800" b="1" dirty="0"/>
              <a:t> </a:t>
            </a:r>
            <a:r>
              <a:rPr lang="sk-SK" sz="1800" b="1" dirty="0" err="1"/>
              <a:t>medicine</a:t>
            </a:r>
            <a:r>
              <a:rPr lang="sk-SK" sz="1800" b="1" dirty="0"/>
              <a:t> </a:t>
            </a:r>
            <a:r>
              <a:rPr lang="sk-SK" sz="1800" b="1" dirty="0" smtClean="0"/>
              <a:t>study</a:t>
            </a:r>
            <a:endParaRPr lang="sk-SK" sz="1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836712"/>
            <a:ext cx="6400800" cy="648072"/>
          </a:xfrm>
        </p:spPr>
        <p:txBody>
          <a:bodyPr>
            <a:normAutofit fontScale="70000" lnSpcReduction="20000"/>
          </a:bodyPr>
          <a:lstStyle/>
          <a:p>
            <a:r>
              <a:rPr lang="sk-SK" sz="2000" dirty="0" err="1" smtClean="0"/>
              <a:t>Balazsiova</a:t>
            </a:r>
            <a:r>
              <a:rPr lang="sk-SK" sz="2000" dirty="0" smtClean="0"/>
              <a:t>, Z., </a:t>
            </a:r>
            <a:r>
              <a:rPr lang="sk-SK" sz="2000" dirty="0" err="1" smtClean="0"/>
              <a:t>Kralova</a:t>
            </a:r>
            <a:r>
              <a:rPr lang="sk-SK" sz="2000" dirty="0" smtClean="0"/>
              <a:t>, E.</a:t>
            </a:r>
          </a:p>
          <a:p>
            <a:r>
              <a:rPr lang="en-US" sz="2000" i="1" dirty="0" smtClean="0"/>
              <a:t>Comenius University, Faculty of Medicine , Institute of Medical Physics, Biophysics, Informatics and Telemedicine , Bratislava </a:t>
            </a:r>
            <a:r>
              <a:rPr lang="sk-SK" sz="2000" i="1" dirty="0" smtClean="0"/>
              <a:t>, Slovak </a:t>
            </a:r>
            <a:r>
              <a:rPr lang="en-GB" sz="2000" i="1" dirty="0" smtClean="0"/>
              <a:t>Republic</a:t>
            </a:r>
            <a:endParaRPr lang="en-GB" sz="2000" i="1" dirty="0"/>
          </a:p>
        </p:txBody>
      </p:sp>
      <p:sp>
        <p:nvSpPr>
          <p:cNvPr id="4" name="BlokTextu 3"/>
          <p:cNvSpPr txBox="1"/>
          <p:nvPr/>
        </p:nvSpPr>
        <p:spPr>
          <a:xfrm>
            <a:off x="395536" y="1484784"/>
            <a:ext cx="86573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500" dirty="0" smtClean="0">
                <a:solidFill>
                  <a:srgbClr val="FF0000"/>
                </a:solidFill>
              </a:rPr>
              <a:t>Research question</a:t>
            </a:r>
            <a:r>
              <a:rPr lang="sk-SK" sz="1500" dirty="0" smtClean="0"/>
              <a:t>: </a:t>
            </a:r>
            <a:r>
              <a:rPr lang="en-US" sz="1500" dirty="0" smtClean="0"/>
              <a:t>How are </a:t>
            </a:r>
            <a:r>
              <a:rPr lang="en-GB" sz="1500" dirty="0" smtClean="0"/>
              <a:t>the</a:t>
            </a:r>
            <a:r>
              <a:rPr lang="sk-SK" sz="1500" dirty="0" smtClean="0"/>
              <a:t> </a:t>
            </a:r>
            <a:r>
              <a:rPr lang="en-US" sz="1500" dirty="0" smtClean="0"/>
              <a:t>1</a:t>
            </a:r>
            <a:r>
              <a:rPr lang="en-US" sz="1500" baseline="30000" dirty="0" smtClean="0"/>
              <a:t>st</a:t>
            </a:r>
            <a:r>
              <a:rPr lang="en-US" sz="1500" dirty="0" smtClean="0"/>
              <a:t> year students prepared to use ICT in studies of medicine</a:t>
            </a:r>
            <a:r>
              <a:rPr lang="sk-SK" sz="1500" dirty="0" smtClean="0"/>
              <a:t>?</a:t>
            </a:r>
          </a:p>
        </p:txBody>
      </p:sp>
      <p:sp>
        <p:nvSpPr>
          <p:cNvPr id="6" name="Obdĺžnik 5"/>
          <p:cNvSpPr/>
          <p:nvPr/>
        </p:nvSpPr>
        <p:spPr>
          <a:xfrm>
            <a:off x="4517107" y="4941168"/>
            <a:ext cx="429579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500" dirty="0" smtClean="0">
                <a:solidFill>
                  <a:srgbClr val="FF0000"/>
                </a:solidFill>
              </a:rPr>
              <a:t>Take-home</a:t>
            </a:r>
            <a:r>
              <a:rPr lang="sk-SK" sz="1500" dirty="0" smtClean="0">
                <a:solidFill>
                  <a:srgbClr val="FF0000"/>
                </a:solidFill>
              </a:rPr>
              <a:t> </a:t>
            </a:r>
            <a:r>
              <a:rPr lang="en-US" sz="1500" dirty="0" smtClean="0">
                <a:solidFill>
                  <a:srgbClr val="FF0000"/>
                </a:solidFill>
              </a:rPr>
              <a:t>message</a:t>
            </a:r>
            <a:r>
              <a:rPr lang="sk-SK" sz="1500" dirty="0" smtClean="0">
                <a:solidFill>
                  <a:srgbClr val="FF0000"/>
                </a:solidFill>
              </a:rPr>
              <a:t>:</a:t>
            </a:r>
            <a:r>
              <a:rPr lang="sk-SK" sz="1500" dirty="0"/>
              <a:t> </a:t>
            </a:r>
            <a:r>
              <a:rPr lang="en-GB" sz="1500" dirty="0" smtClean="0"/>
              <a:t>The 1</a:t>
            </a:r>
            <a:r>
              <a:rPr lang="en-GB" sz="1500" baseline="30000" dirty="0" smtClean="0"/>
              <a:t>st</a:t>
            </a:r>
            <a:r>
              <a:rPr lang="en-GB" sz="1500" dirty="0" smtClean="0"/>
              <a:t> year </a:t>
            </a:r>
            <a:r>
              <a:rPr lang="en-US" sz="1500" dirty="0" smtClean="0"/>
              <a:t>medical </a:t>
            </a:r>
            <a:r>
              <a:rPr lang="en-US" sz="1500" dirty="0" smtClean="0"/>
              <a:t>students could learn searching relevant and current medical scientific sources in professional medical databases and libraries for the purposes of their study in the introductory course.</a:t>
            </a:r>
            <a:endParaRPr lang="sk-SK" sz="1500" dirty="0"/>
          </a:p>
        </p:txBody>
      </p:sp>
      <p:sp>
        <p:nvSpPr>
          <p:cNvPr id="7" name="BlokTextu 6"/>
          <p:cNvSpPr txBox="1"/>
          <p:nvPr/>
        </p:nvSpPr>
        <p:spPr>
          <a:xfrm>
            <a:off x="395536" y="1772815"/>
            <a:ext cx="84173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500" dirty="0" smtClean="0">
                <a:solidFill>
                  <a:srgbClr val="FF0000"/>
                </a:solidFill>
              </a:rPr>
              <a:t>Summary of work: </a:t>
            </a:r>
            <a:r>
              <a:rPr lang="en-GB" sz="1500" dirty="0" smtClean="0"/>
              <a:t>The</a:t>
            </a:r>
            <a:r>
              <a:rPr lang="en-US" sz="1500" dirty="0" smtClean="0"/>
              <a:t> questionnaire</a:t>
            </a:r>
            <a:r>
              <a:rPr lang="en-GB" sz="1500" dirty="0" smtClean="0"/>
              <a:t> </a:t>
            </a:r>
            <a:r>
              <a:rPr lang="en-GB" sz="1500" dirty="0" smtClean="0"/>
              <a:t>topics</a:t>
            </a:r>
            <a:r>
              <a:rPr lang="sk-SK" sz="1500" dirty="0" smtClean="0"/>
              <a:t>: </a:t>
            </a:r>
            <a:r>
              <a:rPr lang="en-US" sz="1500" dirty="0" smtClean="0"/>
              <a:t>1. Using search tools on the Internet by students. 2. How students are informed about biomedical databases.</a:t>
            </a:r>
            <a:r>
              <a:rPr lang="sk-SK" sz="1500" dirty="0"/>
              <a:t> </a:t>
            </a:r>
            <a:r>
              <a:rPr lang="en-GB" sz="1500" dirty="0" smtClean="0"/>
              <a:t>The assessment score (0 – doesn´t  know, doesn´t used 10 - the mostly  used, expert).</a:t>
            </a:r>
            <a:endParaRPr lang="en-GB" sz="1500" dirty="0"/>
          </a:p>
        </p:txBody>
      </p:sp>
      <p:sp>
        <p:nvSpPr>
          <p:cNvPr id="8" name="Obdĺžnik 7"/>
          <p:cNvSpPr/>
          <p:nvPr/>
        </p:nvSpPr>
        <p:spPr>
          <a:xfrm>
            <a:off x="4517107" y="3717032"/>
            <a:ext cx="42957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500" dirty="0" smtClean="0">
                <a:solidFill>
                  <a:srgbClr val="FF0000"/>
                </a:solidFill>
              </a:rPr>
              <a:t>Conclusions</a:t>
            </a:r>
            <a:r>
              <a:rPr lang="sk-SK" sz="1500" dirty="0" smtClean="0">
                <a:solidFill>
                  <a:srgbClr val="FF0000"/>
                </a:solidFill>
              </a:rPr>
              <a:t>:</a:t>
            </a:r>
            <a:r>
              <a:rPr lang="sk-SK" sz="1500" dirty="0"/>
              <a:t> </a:t>
            </a:r>
            <a:r>
              <a:rPr lang="en-US" sz="1500" dirty="0" smtClean="0"/>
              <a:t>The students have usually problem to acquire information, which is needed for their study. Their experience in the use of scientific databases and libraries are minimal and inadequate.</a:t>
            </a:r>
            <a:endParaRPr lang="sk-SK" sz="1500" dirty="0"/>
          </a:p>
        </p:txBody>
      </p:sp>
      <p:sp>
        <p:nvSpPr>
          <p:cNvPr id="14" name="BlokTextu 13"/>
          <p:cNvSpPr txBox="1"/>
          <p:nvPr/>
        </p:nvSpPr>
        <p:spPr>
          <a:xfrm>
            <a:off x="4713115" y="6304114"/>
            <a:ext cx="35830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50" dirty="0" err="1" smtClean="0"/>
              <a:t>This</a:t>
            </a:r>
            <a:r>
              <a:rPr lang="sk-SK" sz="1050" dirty="0" smtClean="0"/>
              <a:t> study </a:t>
            </a:r>
            <a:r>
              <a:rPr lang="sk-SK" sz="1050" dirty="0" err="1" smtClean="0"/>
              <a:t>was</a:t>
            </a:r>
            <a:r>
              <a:rPr lang="sk-SK" sz="1050" dirty="0" smtClean="0"/>
              <a:t> </a:t>
            </a:r>
            <a:r>
              <a:rPr lang="sk-SK" sz="1050" dirty="0" err="1" smtClean="0"/>
              <a:t>supported</a:t>
            </a:r>
            <a:r>
              <a:rPr lang="sk-SK" sz="1050" dirty="0" smtClean="0"/>
              <a:t> by  KEGA </a:t>
            </a:r>
            <a:r>
              <a:rPr lang="sk-SK" sz="1050" dirty="0" err="1" smtClean="0"/>
              <a:t>MŠVVaŠ</a:t>
            </a:r>
            <a:r>
              <a:rPr lang="sk-SK" sz="1050" dirty="0" smtClean="0"/>
              <a:t> SR 052UK-4/2013</a:t>
            </a:r>
            <a:endParaRPr lang="sk-SK" sz="1050" dirty="0"/>
          </a:p>
        </p:txBody>
      </p:sp>
      <p:pic>
        <p:nvPicPr>
          <p:cNvPr id="1026" name="Picture 2" descr="http://www.bratislavskenoviny.sk/buxus/images/cache/article_anotacia_100x100/clanok/univerzita_komenskeho_znak.g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1177237" cy="117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freelogo.sk/erby/ukb_lek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935" y="188640"/>
            <a:ext cx="1146423" cy="114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88" y="4581128"/>
            <a:ext cx="3631964" cy="2164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88" y="2564904"/>
            <a:ext cx="3631964" cy="188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41054"/>
            <a:ext cx="4176464" cy="9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649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189</Words>
  <Application>Microsoft Office PowerPoint</Application>
  <PresentationFormat>Prezentácia na obrazovke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2" baseType="lpstr">
      <vt:lpstr>Motív Office</vt:lpstr>
      <vt:lpstr>Subjective assessment of students' ability to use ICT during the 1st year of the medicine study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Subjective assessment of students' ability to use ICT during the 1st year of the medicine study</dc:title>
  <dc:creator>Balázsiová Zuzana</dc:creator>
  <cp:lastModifiedBy>Balázsiová Zuzana</cp:lastModifiedBy>
  <cp:revision>33</cp:revision>
  <dcterms:created xsi:type="dcterms:W3CDTF">2015-06-30T09:09:10Z</dcterms:created>
  <dcterms:modified xsi:type="dcterms:W3CDTF">2015-07-03T06:44:02Z</dcterms:modified>
</cp:coreProperties>
</file>