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7.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8.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92" r:id="rId1"/>
  </p:sldMasterIdLst>
  <p:notesMasterIdLst>
    <p:notesMasterId r:id="rId14"/>
  </p:notesMasterIdLst>
  <p:handoutMasterIdLst>
    <p:handoutMasterId r:id="rId15"/>
  </p:handoutMasterIdLst>
  <p:sldIdLst>
    <p:sldId id="256" r:id="rId2"/>
    <p:sldId id="268" r:id="rId3"/>
    <p:sldId id="269" r:id="rId4"/>
    <p:sldId id="259" r:id="rId5"/>
    <p:sldId id="270" r:id="rId6"/>
    <p:sldId id="271" r:id="rId7"/>
    <p:sldId id="272" r:id="rId8"/>
    <p:sldId id="273" r:id="rId9"/>
    <p:sldId id="264" r:id="rId10"/>
    <p:sldId id="266" r:id="rId11"/>
    <p:sldId id="267" r:id="rId12"/>
    <p:sldId id="274" r:id="rId13"/>
  </p:sldIdLst>
  <p:sldSz cx="9144000" cy="6858000" type="screen4x3"/>
  <p:notesSz cx="6858000" cy="9947275"/>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32" autoAdjust="0"/>
    <p:restoredTop sz="94670" autoAdjust="0"/>
  </p:normalViewPr>
  <p:slideViewPr>
    <p:cSldViewPr>
      <p:cViewPr>
        <p:scale>
          <a:sx n="100" d="100"/>
          <a:sy n="100" d="100"/>
        </p:scale>
        <p:origin x="-72" y="-24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p:cViewPr varScale="1">
        <p:scale>
          <a:sx n="81" d="100"/>
          <a:sy n="81" d="100"/>
        </p:scale>
        <p:origin x="-3960" y="-96"/>
      </p:cViewPr>
      <p:guideLst>
        <p:guide orient="horz" pos="3133"/>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fonendoskop!$B$150</c:f>
              <c:strCache>
                <c:ptCount val="1"/>
                <c:pt idx="0">
                  <c:v>no reason</c:v>
                </c:pt>
              </c:strCache>
            </c:strRef>
          </c:tx>
          <c:invertIfNegative val="0"/>
          <c:cat>
            <c:strRef>
              <c:f>fonendoskop!$A$151:$A$152</c:f>
              <c:strCache>
                <c:ptCount val="2"/>
                <c:pt idx="0">
                  <c:v>women</c:v>
                </c:pt>
                <c:pt idx="1">
                  <c:v>men</c:v>
                </c:pt>
              </c:strCache>
            </c:strRef>
          </c:cat>
          <c:val>
            <c:numRef>
              <c:f>fonendoskop!$B$151:$B$152</c:f>
              <c:numCache>
                <c:formatCode>General</c:formatCode>
                <c:ptCount val="2"/>
                <c:pt idx="0">
                  <c:v>10</c:v>
                </c:pt>
                <c:pt idx="1">
                  <c:v>7</c:v>
                </c:pt>
              </c:numCache>
            </c:numRef>
          </c:val>
        </c:ser>
        <c:ser>
          <c:idx val="1"/>
          <c:order val="1"/>
          <c:tx>
            <c:strRef>
              <c:f>fonendoskop!$C$150</c:f>
              <c:strCache>
                <c:ptCount val="1"/>
                <c:pt idx="0">
                  <c:v>1 reason</c:v>
                </c:pt>
              </c:strCache>
            </c:strRef>
          </c:tx>
          <c:invertIfNegative val="0"/>
          <c:cat>
            <c:strRef>
              <c:f>fonendoskop!$A$151:$A$152</c:f>
              <c:strCache>
                <c:ptCount val="2"/>
                <c:pt idx="0">
                  <c:v>women</c:v>
                </c:pt>
                <c:pt idx="1">
                  <c:v>men</c:v>
                </c:pt>
              </c:strCache>
            </c:strRef>
          </c:cat>
          <c:val>
            <c:numRef>
              <c:f>fonendoskop!$C$151:$C$152</c:f>
              <c:numCache>
                <c:formatCode>General</c:formatCode>
                <c:ptCount val="2"/>
                <c:pt idx="0">
                  <c:v>52</c:v>
                </c:pt>
                <c:pt idx="1">
                  <c:v>24</c:v>
                </c:pt>
              </c:numCache>
            </c:numRef>
          </c:val>
        </c:ser>
        <c:ser>
          <c:idx val="2"/>
          <c:order val="2"/>
          <c:tx>
            <c:strRef>
              <c:f>fonendoskop!$D$150</c:f>
              <c:strCache>
                <c:ptCount val="1"/>
                <c:pt idx="0">
                  <c:v>2 reasons</c:v>
                </c:pt>
              </c:strCache>
            </c:strRef>
          </c:tx>
          <c:invertIfNegative val="0"/>
          <c:cat>
            <c:strRef>
              <c:f>fonendoskop!$A$151:$A$152</c:f>
              <c:strCache>
                <c:ptCount val="2"/>
                <c:pt idx="0">
                  <c:v>women</c:v>
                </c:pt>
                <c:pt idx="1">
                  <c:v>men</c:v>
                </c:pt>
              </c:strCache>
            </c:strRef>
          </c:cat>
          <c:val>
            <c:numRef>
              <c:f>fonendoskop!$D$151:$D$152</c:f>
              <c:numCache>
                <c:formatCode>General</c:formatCode>
                <c:ptCount val="2"/>
                <c:pt idx="0">
                  <c:v>17</c:v>
                </c:pt>
                <c:pt idx="1">
                  <c:v>8</c:v>
                </c:pt>
              </c:numCache>
            </c:numRef>
          </c:val>
        </c:ser>
        <c:ser>
          <c:idx val="3"/>
          <c:order val="3"/>
          <c:tx>
            <c:strRef>
              <c:f>fonendoskop!$E$150</c:f>
              <c:strCache>
                <c:ptCount val="1"/>
                <c:pt idx="0">
                  <c:v>3 reasons</c:v>
                </c:pt>
              </c:strCache>
            </c:strRef>
          </c:tx>
          <c:invertIfNegative val="0"/>
          <c:cat>
            <c:strRef>
              <c:f>fonendoskop!$A$151:$A$152</c:f>
              <c:strCache>
                <c:ptCount val="2"/>
                <c:pt idx="0">
                  <c:v>women</c:v>
                </c:pt>
                <c:pt idx="1">
                  <c:v>men</c:v>
                </c:pt>
              </c:strCache>
            </c:strRef>
          </c:cat>
          <c:val>
            <c:numRef>
              <c:f>fonendoskop!$E$151:$E$152</c:f>
              <c:numCache>
                <c:formatCode>General</c:formatCode>
                <c:ptCount val="2"/>
                <c:pt idx="0">
                  <c:v>10</c:v>
                </c:pt>
                <c:pt idx="1">
                  <c:v>1</c:v>
                </c:pt>
              </c:numCache>
            </c:numRef>
          </c:val>
        </c:ser>
        <c:dLbls>
          <c:showLegendKey val="0"/>
          <c:showVal val="0"/>
          <c:showCatName val="0"/>
          <c:showSerName val="0"/>
          <c:showPercent val="0"/>
          <c:showBubbleSize val="0"/>
        </c:dLbls>
        <c:gapWidth val="150"/>
        <c:overlap val="100"/>
        <c:axId val="95923712"/>
        <c:axId val="89824576"/>
      </c:barChart>
      <c:catAx>
        <c:axId val="95923712"/>
        <c:scaling>
          <c:orientation val="minMax"/>
        </c:scaling>
        <c:delete val="0"/>
        <c:axPos val="b"/>
        <c:majorTickMark val="out"/>
        <c:minorTickMark val="none"/>
        <c:tickLblPos val="nextTo"/>
        <c:txPr>
          <a:bodyPr/>
          <a:lstStyle/>
          <a:p>
            <a:pPr>
              <a:defRPr sz="2000"/>
            </a:pPr>
            <a:endParaRPr lang="sk-SK"/>
          </a:p>
        </c:txPr>
        <c:crossAx val="89824576"/>
        <c:crosses val="autoZero"/>
        <c:auto val="1"/>
        <c:lblAlgn val="ctr"/>
        <c:lblOffset val="100"/>
        <c:noMultiLvlLbl val="0"/>
      </c:catAx>
      <c:valAx>
        <c:axId val="89824576"/>
        <c:scaling>
          <c:orientation val="minMax"/>
        </c:scaling>
        <c:delete val="0"/>
        <c:axPos val="l"/>
        <c:majorGridlines/>
        <c:numFmt formatCode="0%" sourceLinked="1"/>
        <c:majorTickMark val="out"/>
        <c:minorTickMark val="none"/>
        <c:tickLblPos val="nextTo"/>
        <c:txPr>
          <a:bodyPr/>
          <a:lstStyle/>
          <a:p>
            <a:pPr>
              <a:defRPr sz="2000"/>
            </a:pPr>
            <a:endParaRPr lang="sk-SK"/>
          </a:p>
        </c:txPr>
        <c:crossAx val="95923712"/>
        <c:crosses val="autoZero"/>
        <c:crossBetween val="between"/>
        <c:majorUnit val="0.2"/>
      </c:valAx>
    </c:plotArea>
    <c:legend>
      <c:legendPos val="r"/>
      <c:layout/>
      <c:overlay val="0"/>
      <c:txPr>
        <a:bodyPr/>
        <a:lstStyle/>
        <a:p>
          <a:pPr>
            <a:defRPr sz="2000"/>
          </a:pPr>
          <a:endParaRPr lang="sk-SK"/>
        </a:p>
      </c:txPr>
    </c:legend>
    <c:plotVisOnly val="1"/>
    <c:dispBlanksAs val="gap"/>
    <c:showDLblsOverMax val="0"/>
  </c:chart>
  <c:txPr>
    <a:bodyPr/>
    <a:lstStyle/>
    <a:p>
      <a:pPr>
        <a:defRPr sz="1800" baseline="0"/>
      </a:pPr>
      <a:endParaRPr lang="sk-SK"/>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fonendoskop!$I$202</c:f>
              <c:strCache>
                <c:ptCount val="1"/>
                <c:pt idx="0">
                  <c:v>no reason</c:v>
                </c:pt>
              </c:strCache>
            </c:strRef>
          </c:tx>
          <c:invertIfNegative val="0"/>
          <c:cat>
            <c:strRef>
              <c:f>fonendoskop!$J$201:$N$201</c:f>
              <c:strCache>
                <c:ptCount val="5"/>
                <c:pt idx="0">
                  <c:v>school-leaving exam</c:v>
                </c:pt>
                <c:pt idx="1">
                  <c:v>at home</c:v>
                </c:pt>
                <c:pt idx="2">
                  <c:v>work</c:v>
                </c:pt>
                <c:pt idx="3">
                  <c:v> study</c:v>
                </c:pt>
                <c:pt idx="4">
                  <c:v>study+work</c:v>
                </c:pt>
              </c:strCache>
            </c:strRef>
          </c:cat>
          <c:val>
            <c:numRef>
              <c:f>fonendoskop!$J$202:$N$202</c:f>
              <c:numCache>
                <c:formatCode>General</c:formatCode>
                <c:ptCount val="5"/>
                <c:pt idx="0">
                  <c:v>6</c:v>
                </c:pt>
                <c:pt idx="1">
                  <c:v>1</c:v>
                </c:pt>
                <c:pt idx="2">
                  <c:v>3</c:v>
                </c:pt>
                <c:pt idx="3">
                  <c:v>8</c:v>
                </c:pt>
                <c:pt idx="4">
                  <c:v>0</c:v>
                </c:pt>
              </c:numCache>
            </c:numRef>
          </c:val>
        </c:ser>
        <c:ser>
          <c:idx val="1"/>
          <c:order val="1"/>
          <c:tx>
            <c:strRef>
              <c:f>fonendoskop!$I$203</c:f>
              <c:strCache>
                <c:ptCount val="1"/>
                <c:pt idx="0">
                  <c:v>1 reason</c:v>
                </c:pt>
              </c:strCache>
            </c:strRef>
          </c:tx>
          <c:invertIfNegative val="0"/>
          <c:cat>
            <c:strRef>
              <c:f>fonendoskop!$J$201:$N$201</c:f>
              <c:strCache>
                <c:ptCount val="5"/>
                <c:pt idx="0">
                  <c:v>school-leaving exam</c:v>
                </c:pt>
                <c:pt idx="1">
                  <c:v>at home</c:v>
                </c:pt>
                <c:pt idx="2">
                  <c:v>work</c:v>
                </c:pt>
                <c:pt idx="3">
                  <c:v> study</c:v>
                </c:pt>
                <c:pt idx="4">
                  <c:v>study+work</c:v>
                </c:pt>
              </c:strCache>
            </c:strRef>
          </c:cat>
          <c:val>
            <c:numRef>
              <c:f>fonendoskop!$J$203:$N$203</c:f>
              <c:numCache>
                <c:formatCode>General</c:formatCode>
                <c:ptCount val="5"/>
                <c:pt idx="0">
                  <c:v>52</c:v>
                </c:pt>
                <c:pt idx="1">
                  <c:v>3</c:v>
                </c:pt>
                <c:pt idx="2">
                  <c:v>3</c:v>
                </c:pt>
                <c:pt idx="3">
                  <c:v>15</c:v>
                </c:pt>
                <c:pt idx="4">
                  <c:v>2</c:v>
                </c:pt>
              </c:numCache>
            </c:numRef>
          </c:val>
        </c:ser>
        <c:ser>
          <c:idx val="2"/>
          <c:order val="2"/>
          <c:tx>
            <c:strRef>
              <c:f>fonendoskop!$I$204</c:f>
              <c:strCache>
                <c:ptCount val="1"/>
                <c:pt idx="0">
                  <c:v>2 reasons</c:v>
                </c:pt>
              </c:strCache>
            </c:strRef>
          </c:tx>
          <c:invertIfNegative val="0"/>
          <c:cat>
            <c:strRef>
              <c:f>fonendoskop!$J$201:$N$201</c:f>
              <c:strCache>
                <c:ptCount val="5"/>
                <c:pt idx="0">
                  <c:v>school-leaving exam</c:v>
                </c:pt>
                <c:pt idx="1">
                  <c:v>at home</c:v>
                </c:pt>
                <c:pt idx="2">
                  <c:v>work</c:v>
                </c:pt>
                <c:pt idx="3">
                  <c:v> study</c:v>
                </c:pt>
                <c:pt idx="4">
                  <c:v>study+work</c:v>
                </c:pt>
              </c:strCache>
            </c:strRef>
          </c:cat>
          <c:val>
            <c:numRef>
              <c:f>fonendoskop!$J$204:$N$204</c:f>
              <c:numCache>
                <c:formatCode>General</c:formatCode>
                <c:ptCount val="5"/>
                <c:pt idx="0">
                  <c:v>15</c:v>
                </c:pt>
                <c:pt idx="1">
                  <c:v>2</c:v>
                </c:pt>
                <c:pt idx="2">
                  <c:v>0</c:v>
                </c:pt>
                <c:pt idx="3">
                  <c:v>6</c:v>
                </c:pt>
                <c:pt idx="4">
                  <c:v>2</c:v>
                </c:pt>
              </c:numCache>
            </c:numRef>
          </c:val>
        </c:ser>
        <c:ser>
          <c:idx val="3"/>
          <c:order val="3"/>
          <c:tx>
            <c:strRef>
              <c:f>fonendoskop!$I$205</c:f>
              <c:strCache>
                <c:ptCount val="1"/>
                <c:pt idx="0">
                  <c:v>3 reasons</c:v>
                </c:pt>
              </c:strCache>
            </c:strRef>
          </c:tx>
          <c:invertIfNegative val="0"/>
          <c:cat>
            <c:strRef>
              <c:f>fonendoskop!$J$201:$N$201</c:f>
              <c:strCache>
                <c:ptCount val="5"/>
                <c:pt idx="0">
                  <c:v>school-leaving exam</c:v>
                </c:pt>
                <c:pt idx="1">
                  <c:v>at home</c:v>
                </c:pt>
                <c:pt idx="2">
                  <c:v>work</c:v>
                </c:pt>
                <c:pt idx="3">
                  <c:v> study</c:v>
                </c:pt>
                <c:pt idx="4">
                  <c:v>study+work</c:v>
                </c:pt>
              </c:strCache>
            </c:strRef>
          </c:cat>
          <c:val>
            <c:numRef>
              <c:f>fonendoskop!$J$205:$N$205</c:f>
              <c:numCache>
                <c:formatCode>General</c:formatCode>
                <c:ptCount val="5"/>
                <c:pt idx="0">
                  <c:v>6</c:v>
                </c:pt>
                <c:pt idx="1">
                  <c:v>0</c:v>
                </c:pt>
                <c:pt idx="3">
                  <c:v>2</c:v>
                </c:pt>
                <c:pt idx="4">
                  <c:v>3</c:v>
                </c:pt>
              </c:numCache>
            </c:numRef>
          </c:val>
        </c:ser>
        <c:dLbls>
          <c:showLegendKey val="0"/>
          <c:showVal val="0"/>
          <c:showCatName val="0"/>
          <c:showSerName val="0"/>
          <c:showPercent val="0"/>
          <c:showBubbleSize val="0"/>
        </c:dLbls>
        <c:gapWidth val="150"/>
        <c:overlap val="100"/>
        <c:axId val="97910272"/>
        <c:axId val="95954624"/>
      </c:barChart>
      <c:catAx>
        <c:axId val="97910272"/>
        <c:scaling>
          <c:orientation val="minMax"/>
        </c:scaling>
        <c:delete val="0"/>
        <c:axPos val="b"/>
        <c:majorTickMark val="out"/>
        <c:minorTickMark val="none"/>
        <c:tickLblPos val="nextTo"/>
        <c:txPr>
          <a:bodyPr/>
          <a:lstStyle/>
          <a:p>
            <a:pPr>
              <a:defRPr sz="2000"/>
            </a:pPr>
            <a:endParaRPr lang="sk-SK"/>
          </a:p>
        </c:txPr>
        <c:crossAx val="95954624"/>
        <c:crosses val="autoZero"/>
        <c:auto val="1"/>
        <c:lblAlgn val="ctr"/>
        <c:lblOffset val="100"/>
        <c:noMultiLvlLbl val="0"/>
      </c:catAx>
      <c:valAx>
        <c:axId val="95954624"/>
        <c:scaling>
          <c:orientation val="minMax"/>
        </c:scaling>
        <c:delete val="0"/>
        <c:axPos val="l"/>
        <c:majorGridlines/>
        <c:numFmt formatCode="0%" sourceLinked="1"/>
        <c:majorTickMark val="out"/>
        <c:minorTickMark val="none"/>
        <c:tickLblPos val="nextTo"/>
        <c:txPr>
          <a:bodyPr/>
          <a:lstStyle/>
          <a:p>
            <a:pPr>
              <a:defRPr sz="2000"/>
            </a:pPr>
            <a:endParaRPr lang="sk-SK"/>
          </a:p>
        </c:txPr>
        <c:crossAx val="97910272"/>
        <c:crosses val="autoZero"/>
        <c:crossBetween val="between"/>
        <c:majorUnit val="0.2"/>
      </c:valAx>
    </c:plotArea>
    <c:legend>
      <c:legendPos val="t"/>
      <c:legendEntry>
        <c:idx val="0"/>
        <c:txPr>
          <a:bodyPr/>
          <a:lstStyle/>
          <a:p>
            <a:pPr>
              <a:defRPr sz="2000"/>
            </a:pPr>
            <a:endParaRPr lang="sk-SK"/>
          </a:p>
        </c:txPr>
      </c:legendEntry>
      <c:layout/>
      <c:overlay val="0"/>
    </c:legend>
    <c:plotVisOnly val="1"/>
    <c:dispBlanksAs val="gap"/>
    <c:showDLblsOverMax val="0"/>
  </c:chart>
  <c:txPr>
    <a:bodyPr/>
    <a:lstStyle/>
    <a:p>
      <a:pPr>
        <a:defRPr sz="1800"/>
      </a:pPr>
      <a:endParaRPr lang="sk-SK"/>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fonendoskop!$K$251</c:f>
              <c:strCache>
                <c:ptCount val="1"/>
                <c:pt idx="0">
                  <c:v>physical principle</c:v>
                </c:pt>
              </c:strCache>
            </c:strRef>
          </c:tx>
          <c:spPr>
            <a:solidFill>
              <a:schemeClr val="accent2"/>
            </a:solidFill>
          </c:spPr>
          <c:invertIfNegative val="0"/>
          <c:cat>
            <c:strRef>
              <c:f>fonendoskop!$L$250:$M$250</c:f>
              <c:strCache>
                <c:ptCount val="2"/>
                <c:pt idx="0">
                  <c:v>women</c:v>
                </c:pt>
                <c:pt idx="1">
                  <c:v>men</c:v>
                </c:pt>
              </c:strCache>
            </c:strRef>
          </c:cat>
          <c:val>
            <c:numRef>
              <c:f>fonendoskop!$L$251:$M$251</c:f>
              <c:numCache>
                <c:formatCode>General</c:formatCode>
                <c:ptCount val="2"/>
                <c:pt idx="0">
                  <c:v>22</c:v>
                </c:pt>
                <c:pt idx="1">
                  <c:v>16</c:v>
                </c:pt>
              </c:numCache>
            </c:numRef>
          </c:val>
        </c:ser>
        <c:ser>
          <c:idx val="1"/>
          <c:order val="1"/>
          <c:tx>
            <c:strRef>
              <c:f>fonendoskop!$K$252</c:f>
              <c:strCache>
                <c:ptCount val="1"/>
                <c:pt idx="0">
                  <c:v>measuring technique</c:v>
                </c:pt>
              </c:strCache>
            </c:strRef>
          </c:tx>
          <c:spPr>
            <a:solidFill>
              <a:schemeClr val="accent1">
                <a:lumMod val="75000"/>
              </a:schemeClr>
            </a:solidFill>
          </c:spPr>
          <c:invertIfNegative val="0"/>
          <c:cat>
            <c:strRef>
              <c:f>fonendoskop!$L$250:$M$250</c:f>
              <c:strCache>
                <c:ptCount val="2"/>
                <c:pt idx="0">
                  <c:v>women</c:v>
                </c:pt>
                <c:pt idx="1">
                  <c:v>men</c:v>
                </c:pt>
              </c:strCache>
            </c:strRef>
          </c:cat>
          <c:val>
            <c:numRef>
              <c:f>fonendoskop!$L$252:$M$252</c:f>
              <c:numCache>
                <c:formatCode>General</c:formatCode>
                <c:ptCount val="2"/>
                <c:pt idx="0">
                  <c:v>78</c:v>
                </c:pt>
                <c:pt idx="1">
                  <c:v>19</c:v>
                </c:pt>
              </c:numCache>
            </c:numRef>
          </c:val>
        </c:ser>
        <c:ser>
          <c:idx val="2"/>
          <c:order val="2"/>
          <c:tx>
            <c:strRef>
              <c:f>fonendoskop!$K$253</c:f>
              <c:strCache>
                <c:ptCount val="1"/>
                <c:pt idx="0">
                  <c:v>patient´s health</c:v>
                </c:pt>
              </c:strCache>
            </c:strRef>
          </c:tx>
          <c:invertIfNegative val="0"/>
          <c:cat>
            <c:strRef>
              <c:f>fonendoskop!$L$250:$M$250</c:f>
              <c:strCache>
                <c:ptCount val="2"/>
                <c:pt idx="0">
                  <c:v>women</c:v>
                </c:pt>
                <c:pt idx="1">
                  <c:v>men</c:v>
                </c:pt>
              </c:strCache>
            </c:strRef>
          </c:cat>
          <c:val>
            <c:numRef>
              <c:f>fonendoskop!$L$253:$M$253</c:f>
              <c:numCache>
                <c:formatCode>General</c:formatCode>
                <c:ptCount val="2"/>
                <c:pt idx="0">
                  <c:v>11</c:v>
                </c:pt>
                <c:pt idx="1">
                  <c:v>6</c:v>
                </c:pt>
              </c:numCache>
            </c:numRef>
          </c:val>
        </c:ser>
        <c:dLbls>
          <c:showLegendKey val="0"/>
          <c:showVal val="0"/>
          <c:showCatName val="0"/>
          <c:showSerName val="0"/>
          <c:showPercent val="0"/>
          <c:showBubbleSize val="0"/>
        </c:dLbls>
        <c:gapWidth val="150"/>
        <c:overlap val="100"/>
        <c:axId val="105666048"/>
        <c:axId val="95956928"/>
      </c:barChart>
      <c:catAx>
        <c:axId val="105666048"/>
        <c:scaling>
          <c:orientation val="minMax"/>
        </c:scaling>
        <c:delete val="0"/>
        <c:axPos val="b"/>
        <c:majorTickMark val="out"/>
        <c:minorTickMark val="none"/>
        <c:tickLblPos val="nextTo"/>
        <c:txPr>
          <a:bodyPr/>
          <a:lstStyle/>
          <a:p>
            <a:pPr>
              <a:defRPr sz="2000"/>
            </a:pPr>
            <a:endParaRPr lang="sk-SK"/>
          </a:p>
        </c:txPr>
        <c:crossAx val="95956928"/>
        <c:crosses val="autoZero"/>
        <c:auto val="1"/>
        <c:lblAlgn val="ctr"/>
        <c:lblOffset val="100"/>
        <c:noMultiLvlLbl val="0"/>
      </c:catAx>
      <c:valAx>
        <c:axId val="95956928"/>
        <c:scaling>
          <c:orientation val="minMax"/>
          <c:max val="1"/>
        </c:scaling>
        <c:delete val="0"/>
        <c:axPos val="l"/>
        <c:majorGridlines/>
        <c:numFmt formatCode="0%" sourceLinked="1"/>
        <c:majorTickMark val="out"/>
        <c:minorTickMark val="none"/>
        <c:tickLblPos val="nextTo"/>
        <c:txPr>
          <a:bodyPr/>
          <a:lstStyle/>
          <a:p>
            <a:pPr>
              <a:defRPr sz="2000"/>
            </a:pPr>
            <a:endParaRPr lang="sk-SK"/>
          </a:p>
        </c:txPr>
        <c:crossAx val="105666048"/>
        <c:crosses val="autoZero"/>
        <c:crossBetween val="between"/>
        <c:majorUnit val="0.2"/>
      </c:valAx>
    </c:plotArea>
    <c:legend>
      <c:legendPos val="r"/>
      <c:layout/>
      <c:overlay val="0"/>
      <c:txPr>
        <a:bodyPr/>
        <a:lstStyle/>
        <a:p>
          <a:pPr>
            <a:defRPr sz="2000"/>
          </a:pPr>
          <a:endParaRPr lang="sk-SK"/>
        </a:p>
      </c:txPr>
    </c:legend>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hlavičky 1"/>
          <p:cNvSpPr>
            <a:spLocks noGrp="1"/>
          </p:cNvSpPr>
          <p:nvPr>
            <p:ph type="hdr" sz="quarter"/>
          </p:nvPr>
        </p:nvSpPr>
        <p:spPr>
          <a:xfrm>
            <a:off x="0" y="0"/>
            <a:ext cx="2971800" cy="497364"/>
          </a:xfrm>
          <a:prstGeom prst="rect">
            <a:avLst/>
          </a:prstGeom>
        </p:spPr>
        <p:txBody>
          <a:bodyPr vert="horz" lIns="91440" tIns="45720" rIns="91440" bIns="45720" rtlCol="0"/>
          <a:lstStyle>
            <a:lvl1pPr algn="l">
              <a:defRPr sz="1200"/>
            </a:lvl1pPr>
          </a:lstStyle>
          <a:p>
            <a:r>
              <a:rPr lang="sk-SK" smtClean="0"/>
              <a:t>GP KEGA 026UK-4/2017</a:t>
            </a:r>
            <a:endParaRPr lang="sk-SK"/>
          </a:p>
        </p:txBody>
      </p:sp>
      <p:sp>
        <p:nvSpPr>
          <p:cNvPr id="3" name="Zástupný symbol dátumu 2"/>
          <p:cNvSpPr>
            <a:spLocks noGrp="1"/>
          </p:cNvSpPr>
          <p:nvPr>
            <p:ph type="dt" sz="quarter" idx="1"/>
          </p:nvPr>
        </p:nvSpPr>
        <p:spPr>
          <a:xfrm>
            <a:off x="3884613" y="0"/>
            <a:ext cx="2971800" cy="497364"/>
          </a:xfrm>
          <a:prstGeom prst="rect">
            <a:avLst/>
          </a:prstGeom>
        </p:spPr>
        <p:txBody>
          <a:bodyPr vert="horz" lIns="91440" tIns="45720" rIns="91440" bIns="45720" rtlCol="0"/>
          <a:lstStyle>
            <a:lvl1pPr algn="r">
              <a:defRPr sz="1200"/>
            </a:lvl1pPr>
          </a:lstStyle>
          <a:p>
            <a:fld id="{52570235-B4D5-4EC8-8A21-747A159DC710}" type="datetimeFigureOut">
              <a:rPr lang="sk-SK" smtClean="0"/>
              <a:t>23. 10. 2017</a:t>
            </a:fld>
            <a:endParaRPr lang="sk-SK"/>
          </a:p>
        </p:txBody>
      </p:sp>
      <p:sp>
        <p:nvSpPr>
          <p:cNvPr id="4" name="Zástupný symbol päty 3"/>
          <p:cNvSpPr>
            <a:spLocks noGrp="1"/>
          </p:cNvSpPr>
          <p:nvPr>
            <p:ph type="ftr" sz="quarter" idx="2"/>
          </p:nvPr>
        </p:nvSpPr>
        <p:spPr>
          <a:xfrm>
            <a:off x="0" y="9448185"/>
            <a:ext cx="2971800" cy="497364"/>
          </a:xfrm>
          <a:prstGeom prst="rect">
            <a:avLst/>
          </a:prstGeom>
        </p:spPr>
        <p:txBody>
          <a:bodyPr vert="horz" lIns="91440" tIns="45720" rIns="91440" bIns="45720" rtlCol="0" anchor="b"/>
          <a:lstStyle>
            <a:lvl1pPr algn="l">
              <a:defRPr sz="1200"/>
            </a:lvl1pPr>
          </a:lstStyle>
          <a:p>
            <a:endParaRPr lang="sk-SK"/>
          </a:p>
        </p:txBody>
      </p:sp>
      <p:sp>
        <p:nvSpPr>
          <p:cNvPr id="5" name="Zástupný symbol čísla snímky 4"/>
          <p:cNvSpPr>
            <a:spLocks noGrp="1"/>
          </p:cNvSpPr>
          <p:nvPr>
            <p:ph type="sldNum" sz="quarter" idx="3"/>
          </p:nvPr>
        </p:nvSpPr>
        <p:spPr>
          <a:xfrm>
            <a:off x="3884613" y="9448185"/>
            <a:ext cx="2971800" cy="497364"/>
          </a:xfrm>
          <a:prstGeom prst="rect">
            <a:avLst/>
          </a:prstGeom>
        </p:spPr>
        <p:txBody>
          <a:bodyPr vert="horz" lIns="91440" tIns="45720" rIns="91440" bIns="45720" rtlCol="0" anchor="b"/>
          <a:lstStyle>
            <a:lvl1pPr algn="r">
              <a:defRPr sz="1200"/>
            </a:lvl1pPr>
          </a:lstStyle>
          <a:p>
            <a:fld id="{2C867A2C-2C79-4BF8-BBCF-AE4AA3F9889A}" type="slidenum">
              <a:rPr lang="sk-SK" smtClean="0"/>
              <a:t>‹#›</a:t>
            </a:fld>
            <a:endParaRPr lang="sk-SK"/>
          </a:p>
        </p:txBody>
      </p:sp>
    </p:spTree>
    <p:extLst>
      <p:ext uri="{BB962C8B-B14F-4D97-AF65-F5344CB8AC3E}">
        <p14:creationId xmlns:p14="http://schemas.microsoft.com/office/powerpoint/2010/main" val="282696831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hlavičky 1"/>
          <p:cNvSpPr>
            <a:spLocks noGrp="1"/>
          </p:cNvSpPr>
          <p:nvPr>
            <p:ph type="hdr" sz="quarter"/>
          </p:nvPr>
        </p:nvSpPr>
        <p:spPr>
          <a:xfrm>
            <a:off x="0" y="0"/>
            <a:ext cx="2971800" cy="497364"/>
          </a:xfrm>
          <a:prstGeom prst="rect">
            <a:avLst/>
          </a:prstGeom>
        </p:spPr>
        <p:txBody>
          <a:bodyPr vert="horz" lIns="91440" tIns="45720" rIns="91440" bIns="45720" rtlCol="0"/>
          <a:lstStyle>
            <a:lvl1pPr algn="l">
              <a:defRPr sz="1200"/>
            </a:lvl1pPr>
          </a:lstStyle>
          <a:p>
            <a:r>
              <a:rPr lang="sk-SK" smtClean="0"/>
              <a:t>GP KEGA 026UK-4/2017</a:t>
            </a:r>
            <a:endParaRPr lang="sk-SK"/>
          </a:p>
        </p:txBody>
      </p:sp>
      <p:sp>
        <p:nvSpPr>
          <p:cNvPr id="3" name="Zástupný symbol dátumu 2"/>
          <p:cNvSpPr>
            <a:spLocks noGrp="1"/>
          </p:cNvSpPr>
          <p:nvPr>
            <p:ph type="dt" idx="1"/>
          </p:nvPr>
        </p:nvSpPr>
        <p:spPr>
          <a:xfrm>
            <a:off x="3884613" y="0"/>
            <a:ext cx="2971800" cy="497364"/>
          </a:xfrm>
          <a:prstGeom prst="rect">
            <a:avLst/>
          </a:prstGeom>
        </p:spPr>
        <p:txBody>
          <a:bodyPr vert="horz" lIns="91440" tIns="45720" rIns="91440" bIns="45720" rtlCol="0"/>
          <a:lstStyle>
            <a:lvl1pPr algn="r">
              <a:defRPr sz="1200"/>
            </a:lvl1pPr>
          </a:lstStyle>
          <a:p>
            <a:fld id="{59A5852B-295F-498B-8E44-593C83FF9420}" type="datetimeFigureOut">
              <a:rPr lang="sk-SK" smtClean="0"/>
              <a:t>23. 10. 2017</a:t>
            </a:fld>
            <a:endParaRPr lang="sk-SK"/>
          </a:p>
        </p:txBody>
      </p:sp>
      <p:sp>
        <p:nvSpPr>
          <p:cNvPr id="4" name="Zástupný symbol obrazu snímky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symbol poznámok 4"/>
          <p:cNvSpPr>
            <a:spLocks noGrp="1"/>
          </p:cNvSpPr>
          <p:nvPr>
            <p:ph type="body" sz="quarter" idx="3"/>
          </p:nvPr>
        </p:nvSpPr>
        <p:spPr>
          <a:xfrm>
            <a:off x="685800" y="4724956"/>
            <a:ext cx="5486400" cy="4476274"/>
          </a:xfrm>
          <a:prstGeom prst="rect">
            <a:avLst/>
          </a:prstGeom>
        </p:spPr>
        <p:txBody>
          <a:bodyPr vert="horz" lIns="91440" tIns="45720" rIns="91440" bIns="45720" rtlCol="0"/>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6" name="Zástupný symbol päty 5"/>
          <p:cNvSpPr>
            <a:spLocks noGrp="1"/>
          </p:cNvSpPr>
          <p:nvPr>
            <p:ph type="ftr" sz="quarter" idx="4"/>
          </p:nvPr>
        </p:nvSpPr>
        <p:spPr>
          <a:xfrm>
            <a:off x="0" y="9448185"/>
            <a:ext cx="2971800" cy="497364"/>
          </a:xfrm>
          <a:prstGeom prst="rect">
            <a:avLst/>
          </a:prstGeom>
        </p:spPr>
        <p:txBody>
          <a:bodyPr vert="horz" lIns="91440" tIns="45720" rIns="91440" bIns="45720" rtlCol="0" anchor="b"/>
          <a:lstStyle>
            <a:lvl1pPr algn="l">
              <a:defRPr sz="1200"/>
            </a:lvl1pPr>
          </a:lstStyle>
          <a:p>
            <a:endParaRPr lang="sk-SK"/>
          </a:p>
        </p:txBody>
      </p:sp>
      <p:sp>
        <p:nvSpPr>
          <p:cNvPr id="7" name="Zástupný symbol čísla snímky 6"/>
          <p:cNvSpPr>
            <a:spLocks noGrp="1"/>
          </p:cNvSpPr>
          <p:nvPr>
            <p:ph type="sldNum" sz="quarter" idx="5"/>
          </p:nvPr>
        </p:nvSpPr>
        <p:spPr>
          <a:xfrm>
            <a:off x="3884613" y="9448185"/>
            <a:ext cx="2971800" cy="497364"/>
          </a:xfrm>
          <a:prstGeom prst="rect">
            <a:avLst/>
          </a:prstGeom>
        </p:spPr>
        <p:txBody>
          <a:bodyPr vert="horz" lIns="91440" tIns="45720" rIns="91440" bIns="45720" rtlCol="0" anchor="b"/>
          <a:lstStyle>
            <a:lvl1pPr algn="r">
              <a:defRPr sz="1200"/>
            </a:lvl1pPr>
          </a:lstStyle>
          <a:p>
            <a:fld id="{B4FE4481-5A4B-4AD5-A061-24C4911D3AC4}" type="slidenum">
              <a:rPr lang="sk-SK" smtClean="0"/>
              <a:t>‹#›</a:t>
            </a:fld>
            <a:endParaRPr lang="sk-SK"/>
          </a:p>
        </p:txBody>
      </p:sp>
    </p:spTree>
    <p:extLst>
      <p:ext uri="{BB962C8B-B14F-4D97-AF65-F5344CB8AC3E}">
        <p14:creationId xmlns:p14="http://schemas.microsoft.com/office/powerpoint/2010/main" val="266859782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r>
              <a:rPr lang="en-GB" sz="1400" dirty="0"/>
              <a:t>Mr/Mrs chairman, ladies and gentlemen</a:t>
            </a:r>
            <a:endParaRPr lang="sk-SK" sz="1400" dirty="0"/>
          </a:p>
          <a:p>
            <a:r>
              <a:rPr lang="en-GB" sz="1400" dirty="0"/>
              <a:t>My name is Zuzana </a:t>
            </a:r>
            <a:r>
              <a:rPr lang="en-GB" sz="1400" dirty="0" err="1"/>
              <a:t>Balazsiova</a:t>
            </a:r>
            <a:r>
              <a:rPr lang="en-GB" sz="1400" dirty="0"/>
              <a:t> and I am biophysical teacher on medical faculty of Comenius University in Bratislava</a:t>
            </a:r>
            <a:endParaRPr lang="sk-SK" sz="1400" dirty="0"/>
          </a:p>
          <a:p>
            <a:endParaRPr lang="sk-SK" dirty="0"/>
          </a:p>
        </p:txBody>
      </p:sp>
    </p:spTree>
    <p:extLst>
      <p:ext uri="{BB962C8B-B14F-4D97-AF65-F5344CB8AC3E}">
        <p14:creationId xmlns:p14="http://schemas.microsoft.com/office/powerpoint/2010/main" val="1849664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a:xfrm>
            <a:off x="685800" y="4724956"/>
            <a:ext cx="5486400" cy="4569161"/>
          </a:xfrm>
        </p:spPr>
        <p:txBody>
          <a:bodyPr/>
          <a:lstStyle/>
          <a:p>
            <a:r>
              <a:rPr lang="en-GB" sz="1400" dirty="0"/>
              <a:t>In generally (bio)physics is perceived as unnecessary subject. Root of this problem is in the way of teaching at the most of secondary school. There are not supported inter disciplinary relationships, absence practical trainings and individual approach </a:t>
            </a:r>
            <a:r>
              <a:rPr lang="en-GB" sz="1400" dirty="0" smtClean="0"/>
              <a:t>for</a:t>
            </a:r>
            <a:r>
              <a:rPr lang="sk-SK" sz="1400" baseline="0" dirty="0" smtClean="0"/>
              <a:t> </a:t>
            </a:r>
            <a:r>
              <a:rPr lang="en-GB" sz="1400" dirty="0" smtClean="0"/>
              <a:t>students</a:t>
            </a:r>
            <a:r>
              <a:rPr lang="en-GB" sz="1400" dirty="0"/>
              <a:t>. Biophysics is fundamental subject for understanding all medical fields with regard to the use of devices in medical practice and functioning of the human body.</a:t>
            </a:r>
            <a:endParaRPr lang="sk-SK" sz="1400" dirty="0"/>
          </a:p>
          <a:p>
            <a:endParaRPr lang="sk-SK" dirty="0"/>
          </a:p>
        </p:txBody>
      </p:sp>
    </p:spTree>
    <p:extLst>
      <p:ext uri="{BB962C8B-B14F-4D97-AF65-F5344CB8AC3E}">
        <p14:creationId xmlns:p14="http://schemas.microsoft.com/office/powerpoint/2010/main" val="192449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a:xfrm>
            <a:off x="685800" y="4724956"/>
            <a:ext cx="5486400" cy="4353137"/>
          </a:xfrm>
        </p:spPr>
        <p:txBody>
          <a:bodyPr/>
          <a:lstStyle/>
          <a:p>
            <a:r>
              <a:rPr lang="en-GB" sz="1400" dirty="0"/>
              <a:t>For medicine study is (Bio) physics taught in the first semester. Low level of student´s knowledge from the high school and weak spot of our teaching process have effect on problem with student´s understanding of teaching topics not only in biophysics, but in other medical subjects too. </a:t>
            </a:r>
            <a:endParaRPr lang="sk-SK" sz="1400" dirty="0"/>
          </a:p>
          <a:p>
            <a:endParaRPr lang="sk-SK" dirty="0"/>
          </a:p>
        </p:txBody>
      </p:sp>
    </p:spTree>
    <p:extLst>
      <p:ext uri="{BB962C8B-B14F-4D97-AF65-F5344CB8AC3E}">
        <p14:creationId xmlns:p14="http://schemas.microsoft.com/office/powerpoint/2010/main" val="398428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r>
              <a:rPr lang="en-GB" sz="1400" dirty="0" smtClean="0"/>
              <a:t>Therefore</a:t>
            </a:r>
            <a:r>
              <a:rPr lang="en-GB" sz="1400" baseline="0" dirty="0" smtClean="0"/>
              <a:t> we decided to verify knowledge of students on the end of the 1</a:t>
            </a:r>
            <a:r>
              <a:rPr lang="en-GB" sz="1400" baseline="30000" dirty="0" smtClean="0"/>
              <a:t>st</a:t>
            </a:r>
            <a:r>
              <a:rPr lang="en-GB" sz="1400" baseline="0" dirty="0" smtClean="0"/>
              <a:t> semester after completing biophysics. </a:t>
            </a:r>
            <a:r>
              <a:rPr lang="en-GB" sz="1400" dirty="0"/>
              <a:t>It was done due to the generally need for the physicians' ability to solve problems in medical practice complexly and effectively.</a:t>
            </a:r>
            <a:endParaRPr lang="sk-SK" sz="1400" dirty="0"/>
          </a:p>
          <a:p>
            <a:r>
              <a:rPr lang="en-GB" sz="1400" dirty="0" smtClean="0"/>
              <a:t>129 students solved </a:t>
            </a:r>
            <a:r>
              <a:rPr lang="en-GB" sz="1400" dirty="0"/>
              <a:t>a problem </a:t>
            </a:r>
            <a:r>
              <a:rPr lang="en-GB" sz="1400" dirty="0" smtClean="0"/>
              <a:t>task</a:t>
            </a:r>
            <a:r>
              <a:rPr lang="sk-SK" sz="1400" dirty="0" smtClean="0"/>
              <a:t>.</a:t>
            </a:r>
            <a:r>
              <a:rPr lang="en-GB" sz="1400" dirty="0" smtClean="0"/>
              <a:t> In </a:t>
            </a:r>
            <a:r>
              <a:rPr lang="en-GB" sz="1400" dirty="0"/>
              <a:t>the table you can see characteristics group of students, which answered to the question: </a:t>
            </a:r>
            <a:r>
              <a:rPr lang="en-GB" sz="1400" b="1" dirty="0"/>
              <a:t>“At</a:t>
            </a:r>
            <a:r>
              <a:rPr lang="en-GB" sz="1400" b="1" i="1" dirty="0"/>
              <a:t> first sight a stethoscope appears to be in good condition (bell, diaphragm, and transfer system) but you do not hear anything on auscultation of breathing. Give a reason. </a:t>
            </a:r>
            <a:r>
              <a:rPr lang="en-GB" sz="1400" b="1" dirty="0" smtClean="0"/>
              <a:t>“</a:t>
            </a:r>
            <a:endParaRPr lang="sk-SK" dirty="0"/>
          </a:p>
        </p:txBody>
      </p:sp>
    </p:spTree>
    <p:extLst>
      <p:ext uri="{BB962C8B-B14F-4D97-AF65-F5344CB8AC3E}">
        <p14:creationId xmlns:p14="http://schemas.microsoft.com/office/powerpoint/2010/main" val="847803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r>
              <a:rPr lang="en-GB" sz="1400" dirty="0"/>
              <a:t>All answers were categorised according their contents on answers which were associated with physical principle of stethoscope, patient´s health and measuring technique. There was done qualitative and quantitative analysis. We tried answer to the next questions:</a:t>
            </a:r>
            <a:endParaRPr lang="sk-SK" sz="1400" dirty="0"/>
          </a:p>
        </p:txBody>
      </p:sp>
    </p:spTree>
    <p:extLst>
      <p:ext uri="{BB962C8B-B14F-4D97-AF65-F5344CB8AC3E}">
        <p14:creationId xmlns:p14="http://schemas.microsoft.com/office/powerpoint/2010/main" val="2817184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r>
              <a:rPr lang="en-GB" sz="1400" dirty="0"/>
              <a:t>In the picture you can see, that maximal number of students regardless of sex </a:t>
            </a:r>
            <a:r>
              <a:rPr lang="en-GB" sz="1400" dirty="0" smtClean="0"/>
              <a:t>g</a:t>
            </a:r>
            <a:r>
              <a:rPr lang="sk-SK" sz="1400" dirty="0" smtClean="0"/>
              <a:t>a</a:t>
            </a:r>
            <a:r>
              <a:rPr lang="en-GB" sz="1400" dirty="0" err="1" smtClean="0"/>
              <a:t>ve</a:t>
            </a:r>
            <a:r>
              <a:rPr lang="en-GB" sz="1400" dirty="0" smtClean="0"/>
              <a:t> </a:t>
            </a:r>
            <a:r>
              <a:rPr lang="en-GB" sz="1400" dirty="0"/>
              <a:t>only 1 answer. </a:t>
            </a:r>
            <a:r>
              <a:rPr lang="en-GB" sz="1400" dirty="0" smtClean="0"/>
              <a:t>Small differences in the number of answers did not make a significant difference</a:t>
            </a:r>
            <a:r>
              <a:rPr lang="en-GB" sz="1400" dirty="0" smtClean="0"/>
              <a:t>  </a:t>
            </a:r>
            <a:r>
              <a:rPr lang="en-GB" sz="1400" dirty="0" smtClean="0"/>
              <a:t>between numbers of men and female responses.</a:t>
            </a:r>
          </a:p>
          <a:p>
            <a:endParaRPr lang="sk-SK" dirty="0"/>
          </a:p>
        </p:txBody>
      </p:sp>
    </p:spTree>
    <p:extLst>
      <p:ext uri="{BB962C8B-B14F-4D97-AF65-F5344CB8AC3E}">
        <p14:creationId xmlns:p14="http://schemas.microsoft.com/office/powerpoint/2010/main" val="3522073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r>
              <a:rPr lang="en-GB" sz="1400" dirty="0"/>
              <a:t>We find out, that number of answers regardless to the nature phenomenon significantly depends on student´s activity before study of medicine. Students which worked before study gave the lowers number of answers, students which studied and worked in the same </a:t>
            </a:r>
            <a:r>
              <a:rPr lang="en-GB" sz="1400" dirty="0" smtClean="0"/>
              <a:t>time</a:t>
            </a:r>
            <a:r>
              <a:rPr lang="sk-SK" sz="1400" dirty="0" smtClean="0"/>
              <a:t> </a:t>
            </a:r>
            <a:r>
              <a:rPr lang="sk-SK" sz="1400" dirty="0" err="1" smtClean="0"/>
              <a:t>gave</a:t>
            </a:r>
            <a:r>
              <a:rPr lang="en-GB" sz="1400" dirty="0" smtClean="0"/>
              <a:t> </a:t>
            </a:r>
            <a:r>
              <a:rPr lang="en-GB" sz="1400" dirty="0"/>
              <a:t>the highest number of responses.</a:t>
            </a:r>
            <a:endParaRPr lang="sk-SK" sz="1400" dirty="0"/>
          </a:p>
          <a:p>
            <a:endParaRPr lang="sk-SK" dirty="0"/>
          </a:p>
        </p:txBody>
      </p:sp>
    </p:spTree>
    <p:extLst>
      <p:ext uri="{BB962C8B-B14F-4D97-AF65-F5344CB8AC3E}">
        <p14:creationId xmlns:p14="http://schemas.microsoft.com/office/powerpoint/2010/main" val="639581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r>
              <a:rPr lang="en-GB" sz="1400" dirty="0"/>
              <a:t>Answers of the most students were associated with measuring technique.  There were more men answers based on physical principle than women answer. We find out that the contents of answers were significantly depends on gender, but no on student´s previous activities.</a:t>
            </a:r>
            <a:endParaRPr lang="sk-SK" sz="1400" dirty="0"/>
          </a:p>
        </p:txBody>
      </p:sp>
    </p:spTree>
    <p:extLst>
      <p:ext uri="{BB962C8B-B14F-4D97-AF65-F5344CB8AC3E}">
        <p14:creationId xmlns:p14="http://schemas.microsoft.com/office/powerpoint/2010/main" val="2863925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r>
              <a:rPr lang="en-GB" sz="1400" dirty="0" smtClean="0"/>
              <a:t>In </a:t>
            </a:r>
            <a:r>
              <a:rPr lang="en-GB" sz="1400" dirty="0" smtClean="0"/>
              <a:t>generally we think, that students have a lack of ability to solve problem task effectively and creatively.  Quantitative results of solving problem  by students depend on their past experience. Qualitative results depend on gender of students. </a:t>
            </a:r>
            <a:endParaRPr lang="en-GB" dirty="0"/>
          </a:p>
        </p:txBody>
      </p:sp>
    </p:spTree>
    <p:extLst>
      <p:ext uri="{BB962C8B-B14F-4D97-AF65-F5344CB8AC3E}">
        <p14:creationId xmlns:p14="http://schemas.microsoft.com/office/powerpoint/2010/main" val="29127556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r>
              <a:rPr lang="sk-SK" sz="1400" dirty="0" smtClean="0"/>
              <a:t>       </a:t>
            </a:r>
            <a:r>
              <a:rPr lang="en-GB" sz="1400" dirty="0" smtClean="0"/>
              <a:t>The problem</a:t>
            </a:r>
            <a:r>
              <a:rPr lang="en-GB" sz="1400" dirty="0" smtClean="0"/>
              <a:t>  that we have shown could be mitigated using next recommendation.</a:t>
            </a:r>
          </a:p>
          <a:p>
            <a:r>
              <a:rPr lang="sk-SK" sz="1400" dirty="0" smtClean="0"/>
              <a:t>       </a:t>
            </a:r>
            <a:r>
              <a:rPr lang="en-GB" sz="1400" dirty="0" smtClean="0"/>
              <a:t>Ladies </a:t>
            </a:r>
            <a:r>
              <a:rPr lang="en-GB" sz="1400" dirty="0"/>
              <a:t>and gentlemen, give your attention to last two recommendations, please.  During verifying student´s knowledge, try to understand their thoughts. </a:t>
            </a:r>
            <a:r>
              <a:rPr lang="en-GB" sz="1400" dirty="0" smtClean="0"/>
              <a:t>Our experience</a:t>
            </a:r>
            <a:r>
              <a:rPr lang="sk-SK" sz="1400" dirty="0" smtClean="0"/>
              <a:t>s are</a:t>
            </a:r>
            <a:r>
              <a:rPr lang="en-GB" sz="1400" dirty="0" smtClean="0"/>
              <a:t> </a:t>
            </a:r>
            <a:r>
              <a:rPr lang="en-GB" sz="1400" dirty="0"/>
              <a:t>that using repeating questions WHY can to lead students to deeper understanding some topics; help to student understand the need for knowledge in the wider field of their use, including interdisciplinary relationships.</a:t>
            </a:r>
            <a:endParaRPr lang="sk-SK" sz="1400" dirty="0"/>
          </a:p>
          <a:p>
            <a:r>
              <a:rPr lang="sk-SK" sz="1400" dirty="0"/>
              <a:t> </a:t>
            </a:r>
            <a:r>
              <a:rPr lang="sk-SK" sz="1400" dirty="0" smtClean="0"/>
              <a:t>      </a:t>
            </a:r>
            <a:r>
              <a:rPr lang="en-GB" sz="1400" dirty="0" smtClean="0"/>
              <a:t>The </a:t>
            </a:r>
            <a:r>
              <a:rPr lang="en-GB" sz="1400" dirty="0"/>
              <a:t>teacher has to assess of students individually, without taking into their assessment of other subjects. In other hand it can lead to student´s feeling of unfairness, demotivation and resignation. Although I have emphasized inter-disciplinary </a:t>
            </a:r>
            <a:r>
              <a:rPr lang="en-GB" sz="1400" dirty="0" smtClean="0"/>
              <a:t>relationships</a:t>
            </a:r>
            <a:r>
              <a:rPr lang="sk-SK" sz="1400" dirty="0" smtClean="0"/>
              <a:t>.</a:t>
            </a:r>
            <a:r>
              <a:rPr lang="en-GB" sz="1400" dirty="0" smtClean="0"/>
              <a:t> </a:t>
            </a:r>
            <a:r>
              <a:rPr lang="sk-SK" sz="1400" dirty="0"/>
              <a:t>F</a:t>
            </a:r>
            <a:r>
              <a:rPr lang="en-GB" sz="1400" dirty="0" smtClean="0"/>
              <a:t>or </a:t>
            </a:r>
            <a:r>
              <a:rPr lang="en-GB" sz="1400" dirty="0"/>
              <a:t>student assessment must pay: "student's </a:t>
            </a:r>
            <a:r>
              <a:rPr lang="en-GB" sz="1400" dirty="0" smtClean="0"/>
              <a:t>success </a:t>
            </a:r>
            <a:r>
              <a:rPr lang="en-GB" sz="1400" dirty="0"/>
              <a:t>must not be conditional on </a:t>
            </a:r>
            <a:r>
              <a:rPr lang="en-GB" sz="1400" dirty="0" smtClean="0"/>
              <a:t>success </a:t>
            </a:r>
            <a:r>
              <a:rPr lang="en-GB" sz="1400" dirty="0"/>
              <a:t>in another subject" In other words:  the student does not have to be absolutely excellent in </a:t>
            </a:r>
            <a:r>
              <a:rPr lang="en-GB" sz="1400" dirty="0" smtClean="0"/>
              <a:t>math </a:t>
            </a:r>
            <a:r>
              <a:rPr lang="en-GB" sz="1400" dirty="0"/>
              <a:t>for understand the principles of </a:t>
            </a:r>
            <a:r>
              <a:rPr lang="en-GB" sz="1400" dirty="0" smtClean="0"/>
              <a:t>physics</a:t>
            </a:r>
            <a:r>
              <a:rPr lang="sk-SK" sz="1400" dirty="0" smtClean="0"/>
              <a:t>.</a:t>
            </a:r>
            <a:endParaRPr lang="sk-SK" sz="1400" dirty="0"/>
          </a:p>
          <a:p>
            <a:endParaRPr lang="sk-SK" dirty="0"/>
          </a:p>
        </p:txBody>
      </p:sp>
    </p:spTree>
    <p:extLst>
      <p:ext uri="{BB962C8B-B14F-4D97-AF65-F5344CB8AC3E}">
        <p14:creationId xmlns:p14="http://schemas.microsoft.com/office/powerpoint/2010/main" val="39003705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r>
              <a:rPr lang="en-GB" sz="1400" dirty="0"/>
              <a:t>Thank you of your attention</a:t>
            </a:r>
            <a:endParaRPr lang="sk-SK" sz="1400" dirty="0"/>
          </a:p>
          <a:p>
            <a:endParaRPr lang="sk-SK" dirty="0"/>
          </a:p>
        </p:txBody>
      </p:sp>
    </p:spTree>
    <p:extLst>
      <p:ext uri="{BB962C8B-B14F-4D97-AF65-F5344CB8AC3E}">
        <p14:creationId xmlns:p14="http://schemas.microsoft.com/office/powerpoint/2010/main" val="3231310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endParaRPr lang="sk-SK"/>
          </a:p>
        </p:txBody>
      </p:sp>
    </p:spTree>
    <p:extLst>
      <p:ext uri="{BB962C8B-B14F-4D97-AF65-F5344CB8AC3E}">
        <p14:creationId xmlns:p14="http://schemas.microsoft.com/office/powerpoint/2010/main" val="26723064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smtClean="0"/>
              <a:t>Upravte štýly predlohy textu</a:t>
            </a:r>
            <a:endParaRPr lang="sk-SK"/>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k-SK" smtClean="0"/>
              <a:t>Upravte štýl predlohy podnadpisov</a:t>
            </a:r>
            <a:endParaRPr lang="sk-SK"/>
          </a:p>
        </p:txBody>
      </p:sp>
      <p:sp>
        <p:nvSpPr>
          <p:cNvPr id="4" name="Zástupný symbol dátumu 3"/>
          <p:cNvSpPr>
            <a:spLocks noGrp="1"/>
          </p:cNvSpPr>
          <p:nvPr>
            <p:ph type="dt" sz="half" idx="10"/>
          </p:nvPr>
        </p:nvSpPr>
        <p:spPr/>
        <p:txBody>
          <a:bodyPr/>
          <a:lstStyle/>
          <a:p>
            <a:fld id="{B7FA9655-B3FE-4CD8-8709-3C4DDD0BAA6E}" type="datetime1">
              <a:rPr lang="sk-SK" smtClean="0"/>
              <a:t>23. 10. 2017</a:t>
            </a:fld>
            <a:endParaRPr lang="sk-SK"/>
          </a:p>
        </p:txBody>
      </p:sp>
      <p:sp>
        <p:nvSpPr>
          <p:cNvPr id="5" name="Zástupný symbol päty 4"/>
          <p:cNvSpPr>
            <a:spLocks noGrp="1"/>
          </p:cNvSpPr>
          <p:nvPr>
            <p:ph type="ftr" sz="quarter" idx="11"/>
          </p:nvPr>
        </p:nvSpPr>
        <p:spPr/>
        <p:txBody>
          <a:bodyPr/>
          <a:lstStyle/>
          <a:p>
            <a:r>
              <a:rPr lang="sk-SK" smtClean="0"/>
              <a:t>GP KEGA 026UK-4/2017</a:t>
            </a:r>
            <a:endParaRPr lang="sk-SK"/>
          </a:p>
        </p:txBody>
      </p:sp>
      <p:sp>
        <p:nvSpPr>
          <p:cNvPr id="6" name="Zástupný symbol čísla snímky 5"/>
          <p:cNvSpPr>
            <a:spLocks noGrp="1"/>
          </p:cNvSpPr>
          <p:nvPr>
            <p:ph type="sldNum" sz="quarter" idx="12"/>
          </p:nvPr>
        </p:nvSpPr>
        <p:spPr/>
        <p:txBody>
          <a:bodyPr/>
          <a:lstStyle/>
          <a:p>
            <a:fld id="{920CEA85-3CDA-41AE-AC27-1ABA3B9D947B}" type="slidenum">
              <a:rPr lang="sk-SK" smtClean="0"/>
              <a:t>‹#›</a:t>
            </a:fld>
            <a:endParaRPr lang="sk-SK"/>
          </a:p>
        </p:txBody>
      </p:sp>
    </p:spTree>
    <p:extLst>
      <p:ext uri="{BB962C8B-B14F-4D97-AF65-F5344CB8AC3E}">
        <p14:creationId xmlns:p14="http://schemas.microsoft.com/office/powerpoint/2010/main" val="196578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symbol obsahu 2"/>
          <p:cNvSpPr>
            <a:spLocks noGrp="1"/>
          </p:cNvSpPr>
          <p:nvPr>
            <p:ph idx="1"/>
          </p:nvPr>
        </p:nvSpPr>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37344F1C-559F-4573-958D-C232121D3FA6}" type="datetime1">
              <a:rPr lang="sk-SK" smtClean="0"/>
              <a:t>23. 10. 2017</a:t>
            </a:fld>
            <a:endParaRPr lang="sk-SK"/>
          </a:p>
        </p:txBody>
      </p:sp>
      <p:sp>
        <p:nvSpPr>
          <p:cNvPr id="5" name="Zástupný symbol päty 4"/>
          <p:cNvSpPr>
            <a:spLocks noGrp="1"/>
          </p:cNvSpPr>
          <p:nvPr>
            <p:ph type="ftr" sz="quarter" idx="11"/>
          </p:nvPr>
        </p:nvSpPr>
        <p:spPr/>
        <p:txBody>
          <a:bodyPr/>
          <a:lstStyle/>
          <a:p>
            <a:r>
              <a:rPr lang="sk-SK" smtClean="0"/>
              <a:t>GP KEGA 026UK-4/2017</a:t>
            </a:r>
            <a:endParaRPr lang="sk-SK"/>
          </a:p>
        </p:txBody>
      </p:sp>
      <p:sp>
        <p:nvSpPr>
          <p:cNvPr id="6" name="Zástupný symbol čísla snímky 5"/>
          <p:cNvSpPr>
            <a:spLocks noGrp="1"/>
          </p:cNvSpPr>
          <p:nvPr>
            <p:ph type="sldNum" sz="quarter" idx="12"/>
          </p:nvPr>
        </p:nvSpPr>
        <p:spPr/>
        <p:txBody>
          <a:bodyPr/>
          <a:lstStyle/>
          <a:p>
            <a:fld id="{920CEA85-3CDA-41AE-AC27-1ABA3B9D947B}" type="slidenum">
              <a:rPr lang="sk-SK" smtClean="0"/>
              <a:t>‹#›</a:t>
            </a:fld>
            <a:endParaRPr lang="sk-SK"/>
          </a:p>
        </p:txBody>
      </p:sp>
    </p:spTree>
    <p:extLst>
      <p:ext uri="{BB962C8B-B14F-4D97-AF65-F5344CB8AC3E}">
        <p14:creationId xmlns:p14="http://schemas.microsoft.com/office/powerpoint/2010/main" val="112826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smtClean="0"/>
              <a:t>Upravte štýly predlohy textu</a:t>
            </a:r>
            <a:endParaRPr lang="sk-SK"/>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Upravte štýl predlohy textu.</a:t>
            </a:r>
          </a:p>
        </p:txBody>
      </p:sp>
      <p:sp>
        <p:nvSpPr>
          <p:cNvPr id="4" name="Zástupný symbol dátumu 3"/>
          <p:cNvSpPr>
            <a:spLocks noGrp="1"/>
          </p:cNvSpPr>
          <p:nvPr>
            <p:ph type="dt" sz="half" idx="10"/>
          </p:nvPr>
        </p:nvSpPr>
        <p:spPr/>
        <p:txBody>
          <a:bodyPr/>
          <a:lstStyle/>
          <a:p>
            <a:fld id="{212D951C-CB6B-456F-A3C5-635B79DF16E1}" type="datetime1">
              <a:rPr lang="sk-SK" smtClean="0"/>
              <a:t>23. 10. 2017</a:t>
            </a:fld>
            <a:endParaRPr lang="sk-SK"/>
          </a:p>
        </p:txBody>
      </p:sp>
      <p:sp>
        <p:nvSpPr>
          <p:cNvPr id="5" name="Zástupný symbol päty 4"/>
          <p:cNvSpPr>
            <a:spLocks noGrp="1"/>
          </p:cNvSpPr>
          <p:nvPr>
            <p:ph type="ftr" sz="quarter" idx="11"/>
          </p:nvPr>
        </p:nvSpPr>
        <p:spPr/>
        <p:txBody>
          <a:bodyPr/>
          <a:lstStyle/>
          <a:p>
            <a:r>
              <a:rPr lang="sk-SK" smtClean="0"/>
              <a:t>GP KEGA 026UK-4/2017</a:t>
            </a:r>
            <a:endParaRPr lang="sk-SK"/>
          </a:p>
        </p:txBody>
      </p:sp>
      <p:sp>
        <p:nvSpPr>
          <p:cNvPr id="6" name="Zástupný symbol čísla snímky 5"/>
          <p:cNvSpPr>
            <a:spLocks noGrp="1"/>
          </p:cNvSpPr>
          <p:nvPr>
            <p:ph type="sldNum" sz="quarter" idx="12"/>
          </p:nvPr>
        </p:nvSpPr>
        <p:spPr/>
        <p:txBody>
          <a:bodyPr/>
          <a:lstStyle/>
          <a:p>
            <a:fld id="{920CEA85-3CDA-41AE-AC27-1ABA3B9D947B}" type="slidenum">
              <a:rPr lang="sk-SK" smtClean="0"/>
              <a:t>‹#›</a:t>
            </a:fld>
            <a:endParaRPr lang="sk-SK"/>
          </a:p>
        </p:txBody>
      </p:sp>
    </p:spTree>
    <p:extLst>
      <p:ext uri="{BB962C8B-B14F-4D97-AF65-F5344CB8AC3E}">
        <p14:creationId xmlns:p14="http://schemas.microsoft.com/office/powerpoint/2010/main" val="485921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dátumu 4"/>
          <p:cNvSpPr>
            <a:spLocks noGrp="1"/>
          </p:cNvSpPr>
          <p:nvPr>
            <p:ph type="dt" sz="half" idx="10"/>
          </p:nvPr>
        </p:nvSpPr>
        <p:spPr/>
        <p:txBody>
          <a:bodyPr/>
          <a:lstStyle/>
          <a:p>
            <a:fld id="{F2E86CD8-8065-4334-BA60-2B93C9BB9763}" type="datetime1">
              <a:rPr lang="sk-SK" smtClean="0"/>
              <a:t>23. 10. 2017</a:t>
            </a:fld>
            <a:endParaRPr lang="sk-SK"/>
          </a:p>
        </p:txBody>
      </p:sp>
      <p:sp>
        <p:nvSpPr>
          <p:cNvPr id="6" name="Zástupný symbol päty 5"/>
          <p:cNvSpPr>
            <a:spLocks noGrp="1"/>
          </p:cNvSpPr>
          <p:nvPr>
            <p:ph type="ftr" sz="quarter" idx="11"/>
          </p:nvPr>
        </p:nvSpPr>
        <p:spPr/>
        <p:txBody>
          <a:bodyPr/>
          <a:lstStyle/>
          <a:p>
            <a:r>
              <a:rPr lang="sk-SK" smtClean="0"/>
              <a:t>GP KEGA 026UK-4/2017</a:t>
            </a:r>
            <a:endParaRPr lang="sk-SK"/>
          </a:p>
        </p:txBody>
      </p:sp>
      <p:sp>
        <p:nvSpPr>
          <p:cNvPr id="7" name="Zástupný symbol čísla snímky 6"/>
          <p:cNvSpPr>
            <a:spLocks noGrp="1"/>
          </p:cNvSpPr>
          <p:nvPr>
            <p:ph type="sldNum" sz="quarter" idx="12"/>
          </p:nvPr>
        </p:nvSpPr>
        <p:spPr/>
        <p:txBody>
          <a:bodyPr/>
          <a:lstStyle/>
          <a:p>
            <a:fld id="{920CEA85-3CDA-41AE-AC27-1ABA3B9D947B}" type="slidenum">
              <a:rPr lang="sk-SK" smtClean="0"/>
              <a:t>‹#›</a:t>
            </a:fld>
            <a:endParaRPr lang="sk-SK"/>
          </a:p>
        </p:txBody>
      </p:sp>
    </p:spTree>
    <p:extLst>
      <p:ext uri="{BB962C8B-B14F-4D97-AF65-F5344CB8AC3E}">
        <p14:creationId xmlns:p14="http://schemas.microsoft.com/office/powerpoint/2010/main" val="218285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smtClean="0"/>
              <a:t>Upravte štýly predlohy textu</a:t>
            </a:r>
            <a:endParaRPr lang="sk-SK"/>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7" name="Zástupný symbol dátumu 6"/>
          <p:cNvSpPr>
            <a:spLocks noGrp="1"/>
          </p:cNvSpPr>
          <p:nvPr>
            <p:ph type="dt" sz="half" idx="10"/>
          </p:nvPr>
        </p:nvSpPr>
        <p:spPr/>
        <p:txBody>
          <a:bodyPr/>
          <a:lstStyle/>
          <a:p>
            <a:fld id="{B53E4714-2E6F-413B-BB42-346692BC85A5}" type="datetime1">
              <a:rPr lang="sk-SK" smtClean="0"/>
              <a:t>23. 10. 2017</a:t>
            </a:fld>
            <a:endParaRPr lang="sk-SK"/>
          </a:p>
        </p:txBody>
      </p:sp>
      <p:sp>
        <p:nvSpPr>
          <p:cNvPr id="8" name="Zástupný symbol päty 7"/>
          <p:cNvSpPr>
            <a:spLocks noGrp="1"/>
          </p:cNvSpPr>
          <p:nvPr>
            <p:ph type="ftr" sz="quarter" idx="11"/>
          </p:nvPr>
        </p:nvSpPr>
        <p:spPr/>
        <p:txBody>
          <a:bodyPr/>
          <a:lstStyle/>
          <a:p>
            <a:r>
              <a:rPr lang="sk-SK" smtClean="0"/>
              <a:t>GP KEGA 026UK-4/2017</a:t>
            </a:r>
            <a:endParaRPr lang="sk-SK"/>
          </a:p>
        </p:txBody>
      </p:sp>
      <p:sp>
        <p:nvSpPr>
          <p:cNvPr id="9" name="Zástupný symbol čísla snímky 8"/>
          <p:cNvSpPr>
            <a:spLocks noGrp="1"/>
          </p:cNvSpPr>
          <p:nvPr>
            <p:ph type="sldNum" sz="quarter" idx="12"/>
          </p:nvPr>
        </p:nvSpPr>
        <p:spPr/>
        <p:txBody>
          <a:bodyPr/>
          <a:lstStyle/>
          <a:p>
            <a:fld id="{920CEA85-3CDA-41AE-AC27-1ABA3B9D947B}" type="slidenum">
              <a:rPr lang="sk-SK" smtClean="0"/>
              <a:t>‹#›</a:t>
            </a:fld>
            <a:endParaRPr lang="sk-SK"/>
          </a:p>
        </p:txBody>
      </p:sp>
    </p:spTree>
    <p:extLst>
      <p:ext uri="{BB962C8B-B14F-4D97-AF65-F5344CB8AC3E}">
        <p14:creationId xmlns:p14="http://schemas.microsoft.com/office/powerpoint/2010/main" val="170798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symbol dátumu 2"/>
          <p:cNvSpPr>
            <a:spLocks noGrp="1"/>
          </p:cNvSpPr>
          <p:nvPr>
            <p:ph type="dt" sz="half" idx="10"/>
          </p:nvPr>
        </p:nvSpPr>
        <p:spPr/>
        <p:txBody>
          <a:bodyPr/>
          <a:lstStyle/>
          <a:p>
            <a:fld id="{D8E83129-EDAF-41F7-9B8F-59FE5429A1D1}" type="datetime1">
              <a:rPr lang="sk-SK" smtClean="0"/>
              <a:t>23. 10. 2017</a:t>
            </a:fld>
            <a:endParaRPr lang="sk-SK"/>
          </a:p>
        </p:txBody>
      </p:sp>
      <p:sp>
        <p:nvSpPr>
          <p:cNvPr id="4" name="Zástupný symbol päty 3"/>
          <p:cNvSpPr>
            <a:spLocks noGrp="1"/>
          </p:cNvSpPr>
          <p:nvPr>
            <p:ph type="ftr" sz="quarter" idx="11"/>
          </p:nvPr>
        </p:nvSpPr>
        <p:spPr/>
        <p:txBody>
          <a:bodyPr/>
          <a:lstStyle/>
          <a:p>
            <a:r>
              <a:rPr lang="sk-SK" smtClean="0"/>
              <a:t>GP KEGA 026UK-4/2017</a:t>
            </a:r>
            <a:endParaRPr lang="sk-SK"/>
          </a:p>
        </p:txBody>
      </p:sp>
      <p:sp>
        <p:nvSpPr>
          <p:cNvPr id="5" name="Zástupný symbol čísla snímky 4"/>
          <p:cNvSpPr>
            <a:spLocks noGrp="1"/>
          </p:cNvSpPr>
          <p:nvPr>
            <p:ph type="sldNum" sz="quarter" idx="12"/>
          </p:nvPr>
        </p:nvSpPr>
        <p:spPr/>
        <p:txBody>
          <a:bodyPr/>
          <a:lstStyle/>
          <a:p>
            <a:fld id="{920CEA85-3CDA-41AE-AC27-1ABA3B9D947B}" type="slidenum">
              <a:rPr lang="sk-SK" smtClean="0"/>
              <a:t>‹#›</a:t>
            </a:fld>
            <a:endParaRPr lang="sk-SK"/>
          </a:p>
        </p:txBody>
      </p:sp>
    </p:spTree>
    <p:extLst>
      <p:ext uri="{BB962C8B-B14F-4D97-AF65-F5344CB8AC3E}">
        <p14:creationId xmlns:p14="http://schemas.microsoft.com/office/powerpoint/2010/main" val="273997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symbol dátumu 1"/>
          <p:cNvSpPr>
            <a:spLocks noGrp="1"/>
          </p:cNvSpPr>
          <p:nvPr>
            <p:ph type="dt" sz="half" idx="10"/>
          </p:nvPr>
        </p:nvSpPr>
        <p:spPr/>
        <p:txBody>
          <a:bodyPr/>
          <a:lstStyle/>
          <a:p>
            <a:fld id="{A2050777-8F42-4653-80DA-CD8C0DACB759}" type="datetime1">
              <a:rPr lang="sk-SK" smtClean="0"/>
              <a:t>23. 10. 2017</a:t>
            </a:fld>
            <a:endParaRPr lang="sk-SK"/>
          </a:p>
        </p:txBody>
      </p:sp>
      <p:sp>
        <p:nvSpPr>
          <p:cNvPr id="3" name="Zástupný symbol päty 2"/>
          <p:cNvSpPr>
            <a:spLocks noGrp="1"/>
          </p:cNvSpPr>
          <p:nvPr>
            <p:ph type="ftr" sz="quarter" idx="11"/>
          </p:nvPr>
        </p:nvSpPr>
        <p:spPr/>
        <p:txBody>
          <a:bodyPr/>
          <a:lstStyle/>
          <a:p>
            <a:r>
              <a:rPr lang="sk-SK" smtClean="0"/>
              <a:t>GP KEGA 026UK-4/2017</a:t>
            </a:r>
            <a:endParaRPr lang="sk-SK"/>
          </a:p>
        </p:txBody>
      </p:sp>
      <p:sp>
        <p:nvSpPr>
          <p:cNvPr id="4" name="Zástupný symbol čísla snímky 3"/>
          <p:cNvSpPr>
            <a:spLocks noGrp="1"/>
          </p:cNvSpPr>
          <p:nvPr>
            <p:ph type="sldNum" sz="quarter" idx="12"/>
          </p:nvPr>
        </p:nvSpPr>
        <p:spPr/>
        <p:txBody>
          <a:bodyPr/>
          <a:lstStyle/>
          <a:p>
            <a:fld id="{920CEA85-3CDA-41AE-AC27-1ABA3B9D947B}" type="slidenum">
              <a:rPr lang="sk-SK" smtClean="0"/>
              <a:t>‹#›</a:t>
            </a:fld>
            <a:endParaRPr lang="sk-SK"/>
          </a:p>
        </p:txBody>
      </p:sp>
    </p:spTree>
    <p:extLst>
      <p:ext uri="{BB962C8B-B14F-4D97-AF65-F5344CB8AC3E}">
        <p14:creationId xmlns:p14="http://schemas.microsoft.com/office/powerpoint/2010/main" val="714994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smtClean="0"/>
              <a:t>Upravte štýly predlohy textu</a:t>
            </a:r>
            <a:endParaRPr lang="sk-SK"/>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5" name="Zástupný symbol dátumu 4"/>
          <p:cNvSpPr>
            <a:spLocks noGrp="1"/>
          </p:cNvSpPr>
          <p:nvPr>
            <p:ph type="dt" sz="half" idx="10"/>
          </p:nvPr>
        </p:nvSpPr>
        <p:spPr/>
        <p:txBody>
          <a:bodyPr/>
          <a:lstStyle/>
          <a:p>
            <a:fld id="{EDA1A50E-CB41-4CAF-9584-D2B6C41B880B}" type="datetime1">
              <a:rPr lang="sk-SK" smtClean="0"/>
              <a:t>23. 10. 2017</a:t>
            </a:fld>
            <a:endParaRPr lang="sk-SK"/>
          </a:p>
        </p:txBody>
      </p:sp>
      <p:sp>
        <p:nvSpPr>
          <p:cNvPr id="6" name="Zástupný symbol päty 5"/>
          <p:cNvSpPr>
            <a:spLocks noGrp="1"/>
          </p:cNvSpPr>
          <p:nvPr>
            <p:ph type="ftr" sz="quarter" idx="11"/>
          </p:nvPr>
        </p:nvSpPr>
        <p:spPr/>
        <p:txBody>
          <a:bodyPr/>
          <a:lstStyle/>
          <a:p>
            <a:r>
              <a:rPr lang="sk-SK" smtClean="0"/>
              <a:t>GP KEGA 026UK-4/2017</a:t>
            </a:r>
            <a:endParaRPr lang="sk-SK"/>
          </a:p>
        </p:txBody>
      </p:sp>
      <p:sp>
        <p:nvSpPr>
          <p:cNvPr id="7" name="Zástupný symbol čísla snímky 6"/>
          <p:cNvSpPr>
            <a:spLocks noGrp="1"/>
          </p:cNvSpPr>
          <p:nvPr>
            <p:ph type="sldNum" sz="quarter" idx="12"/>
          </p:nvPr>
        </p:nvSpPr>
        <p:spPr/>
        <p:txBody>
          <a:bodyPr/>
          <a:lstStyle/>
          <a:p>
            <a:fld id="{920CEA85-3CDA-41AE-AC27-1ABA3B9D947B}" type="slidenum">
              <a:rPr lang="sk-SK" smtClean="0"/>
              <a:t>‹#›</a:t>
            </a:fld>
            <a:endParaRPr lang="sk-SK"/>
          </a:p>
        </p:txBody>
      </p:sp>
    </p:spTree>
    <p:extLst>
      <p:ext uri="{BB962C8B-B14F-4D97-AF65-F5344CB8AC3E}">
        <p14:creationId xmlns:p14="http://schemas.microsoft.com/office/powerpoint/2010/main" val="1715441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smtClean="0"/>
              <a:t>Upravte štýly predlohy textu</a:t>
            </a:r>
            <a:endParaRPr lang="sk-SK"/>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5" name="Zástupný symbol dátumu 4"/>
          <p:cNvSpPr>
            <a:spLocks noGrp="1"/>
          </p:cNvSpPr>
          <p:nvPr>
            <p:ph type="dt" sz="half" idx="10"/>
          </p:nvPr>
        </p:nvSpPr>
        <p:spPr/>
        <p:txBody>
          <a:bodyPr/>
          <a:lstStyle/>
          <a:p>
            <a:fld id="{58D14142-A2C5-4773-9C83-21614C4697CB}" type="datetime1">
              <a:rPr lang="sk-SK" smtClean="0"/>
              <a:t>23. 10. 2017</a:t>
            </a:fld>
            <a:endParaRPr lang="sk-SK"/>
          </a:p>
        </p:txBody>
      </p:sp>
      <p:sp>
        <p:nvSpPr>
          <p:cNvPr id="6" name="Zástupný symbol päty 5"/>
          <p:cNvSpPr>
            <a:spLocks noGrp="1"/>
          </p:cNvSpPr>
          <p:nvPr>
            <p:ph type="ftr" sz="quarter" idx="11"/>
          </p:nvPr>
        </p:nvSpPr>
        <p:spPr/>
        <p:txBody>
          <a:bodyPr/>
          <a:lstStyle/>
          <a:p>
            <a:r>
              <a:rPr lang="sk-SK" smtClean="0"/>
              <a:t>GP KEGA 026UK-4/2017</a:t>
            </a:r>
            <a:endParaRPr lang="sk-SK"/>
          </a:p>
        </p:txBody>
      </p:sp>
      <p:sp>
        <p:nvSpPr>
          <p:cNvPr id="7" name="Zástupný symbol čísla snímky 6"/>
          <p:cNvSpPr>
            <a:spLocks noGrp="1"/>
          </p:cNvSpPr>
          <p:nvPr>
            <p:ph type="sldNum" sz="quarter" idx="12"/>
          </p:nvPr>
        </p:nvSpPr>
        <p:spPr/>
        <p:txBody>
          <a:bodyPr/>
          <a:lstStyle/>
          <a:p>
            <a:fld id="{920CEA85-3CDA-41AE-AC27-1ABA3B9D947B}" type="slidenum">
              <a:rPr lang="sk-SK" smtClean="0"/>
              <a:t>‹#›</a:t>
            </a:fld>
            <a:endParaRPr lang="sk-SK"/>
          </a:p>
        </p:txBody>
      </p:sp>
    </p:spTree>
    <p:extLst>
      <p:ext uri="{BB962C8B-B14F-4D97-AF65-F5344CB8AC3E}">
        <p14:creationId xmlns:p14="http://schemas.microsoft.com/office/powerpoint/2010/main" val="1885718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symbol zvislého textu 2"/>
          <p:cNvSpPr>
            <a:spLocks noGrp="1"/>
          </p:cNvSpPr>
          <p:nvPr>
            <p:ph type="body" orient="vert" idx="1"/>
          </p:nvPr>
        </p:nvSpPr>
        <p:spPr/>
        <p:txBody>
          <a:bodyPr vert="eaVert"/>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DBF24F9E-EFC6-4668-8533-B8C3912A61F6}" type="datetime1">
              <a:rPr lang="sk-SK" smtClean="0"/>
              <a:t>23. 10. 2017</a:t>
            </a:fld>
            <a:endParaRPr lang="sk-SK"/>
          </a:p>
        </p:txBody>
      </p:sp>
      <p:sp>
        <p:nvSpPr>
          <p:cNvPr id="5" name="Zástupný symbol päty 4"/>
          <p:cNvSpPr>
            <a:spLocks noGrp="1"/>
          </p:cNvSpPr>
          <p:nvPr>
            <p:ph type="ftr" sz="quarter" idx="11"/>
          </p:nvPr>
        </p:nvSpPr>
        <p:spPr/>
        <p:txBody>
          <a:bodyPr/>
          <a:lstStyle/>
          <a:p>
            <a:r>
              <a:rPr lang="sk-SK" smtClean="0"/>
              <a:t>GP KEGA 026UK-4/2017</a:t>
            </a:r>
            <a:endParaRPr lang="sk-SK"/>
          </a:p>
        </p:txBody>
      </p:sp>
      <p:sp>
        <p:nvSpPr>
          <p:cNvPr id="6" name="Zástupný symbol čísla snímky 5"/>
          <p:cNvSpPr>
            <a:spLocks noGrp="1"/>
          </p:cNvSpPr>
          <p:nvPr>
            <p:ph type="sldNum" sz="quarter" idx="12"/>
          </p:nvPr>
        </p:nvSpPr>
        <p:spPr/>
        <p:txBody>
          <a:bodyPr/>
          <a:lstStyle/>
          <a:p>
            <a:fld id="{920CEA85-3CDA-41AE-AC27-1ABA3B9D947B}" type="slidenum">
              <a:rPr lang="sk-SK" smtClean="0"/>
              <a:t>‹#›</a:t>
            </a:fld>
            <a:endParaRPr lang="sk-SK"/>
          </a:p>
        </p:txBody>
      </p:sp>
    </p:spTree>
    <p:extLst>
      <p:ext uri="{BB962C8B-B14F-4D97-AF65-F5344CB8AC3E}">
        <p14:creationId xmlns:p14="http://schemas.microsoft.com/office/powerpoint/2010/main" val="800430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smtClean="0"/>
              <a:t>Upravte štýly predlohy textu</a:t>
            </a:r>
            <a:endParaRPr lang="sk-SK"/>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257328CD-39F3-47F1-9905-5EE02E9A632E}" type="datetime1">
              <a:rPr lang="sk-SK" smtClean="0"/>
              <a:t>23. 10. 2017</a:t>
            </a:fld>
            <a:endParaRPr lang="sk-SK"/>
          </a:p>
        </p:txBody>
      </p:sp>
      <p:sp>
        <p:nvSpPr>
          <p:cNvPr id="5" name="Zástupný symbol päty 4"/>
          <p:cNvSpPr>
            <a:spLocks noGrp="1"/>
          </p:cNvSpPr>
          <p:nvPr>
            <p:ph type="ftr" sz="quarter" idx="11"/>
          </p:nvPr>
        </p:nvSpPr>
        <p:spPr/>
        <p:txBody>
          <a:bodyPr/>
          <a:lstStyle/>
          <a:p>
            <a:r>
              <a:rPr lang="sk-SK" smtClean="0"/>
              <a:t>GP KEGA 026UK-4/2017</a:t>
            </a:r>
            <a:endParaRPr lang="sk-SK"/>
          </a:p>
        </p:txBody>
      </p:sp>
      <p:sp>
        <p:nvSpPr>
          <p:cNvPr id="6" name="Zástupný symbol čísla snímky 5"/>
          <p:cNvSpPr>
            <a:spLocks noGrp="1"/>
          </p:cNvSpPr>
          <p:nvPr>
            <p:ph type="sldNum" sz="quarter" idx="12"/>
          </p:nvPr>
        </p:nvSpPr>
        <p:spPr/>
        <p:txBody>
          <a:bodyPr/>
          <a:lstStyle/>
          <a:p>
            <a:fld id="{920CEA85-3CDA-41AE-AC27-1ABA3B9D947B}" type="slidenum">
              <a:rPr lang="sk-SK" smtClean="0"/>
              <a:t>‹#›</a:t>
            </a:fld>
            <a:endParaRPr lang="sk-SK"/>
          </a:p>
        </p:txBody>
      </p:sp>
    </p:spTree>
    <p:extLst>
      <p:ext uri="{BB962C8B-B14F-4D97-AF65-F5344CB8AC3E}">
        <p14:creationId xmlns:p14="http://schemas.microsoft.com/office/powerpoint/2010/main" val="232563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nadpi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k-SK" smtClean="0"/>
              <a:t>Upravte štýly predlohy textu</a:t>
            </a:r>
            <a:endParaRPr lang="sk-SK"/>
          </a:p>
        </p:txBody>
      </p:sp>
      <p:sp>
        <p:nvSpPr>
          <p:cNvPr id="3" name="Zástupný symbol tex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017B9E-0F2F-4797-88B5-0191DFDA52F3}" type="datetime1">
              <a:rPr lang="sk-SK" smtClean="0"/>
              <a:t>23. 10. 2017</a:t>
            </a:fld>
            <a:endParaRPr lang="sk-SK"/>
          </a:p>
        </p:txBody>
      </p:sp>
      <p:sp>
        <p:nvSpPr>
          <p:cNvPr id="5" name="Zástupný symbol päty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sk-SK" smtClean="0"/>
              <a:t>GP KEGA 026UK-4/2017</a:t>
            </a:r>
            <a:endParaRPr lang="sk-SK"/>
          </a:p>
        </p:txBody>
      </p:sp>
      <p:sp>
        <p:nvSpPr>
          <p:cNvPr id="6" name="Zástupný symbol čísla snímky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0CEA85-3CDA-41AE-AC27-1ABA3B9D947B}" type="slidenum">
              <a:rPr lang="sk-SK" smtClean="0"/>
              <a:t>‹#›</a:t>
            </a:fld>
            <a:endParaRPr lang="sk-SK"/>
          </a:p>
        </p:txBody>
      </p:sp>
    </p:spTree>
    <p:extLst>
      <p:ext uri="{BB962C8B-B14F-4D97-AF65-F5344CB8AC3E}">
        <p14:creationId xmlns:p14="http://schemas.microsoft.com/office/powerpoint/2010/main" val="1555575853"/>
      </p:ext>
    </p:extLst>
  </p:cSld>
  <p:clrMap bg1="lt1" tx1="dk1" bg2="lt2" tx2="dk2" accent1="accent1" accent2="accent2" accent3="accent3" accent4="accent4" accent5="accent5" accent6="accent6" hlink="hlink" folHlink="folHlink"/>
  <p:sldLayoutIdLst>
    <p:sldLayoutId id="2147484093"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 id="2147484102" r:id="rId10"/>
    <p:sldLayoutId id="2147484103"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ctrTitle"/>
          </p:nvPr>
        </p:nvSpPr>
        <p:spPr>
          <a:xfrm>
            <a:off x="611560" y="2276872"/>
            <a:ext cx="7772400" cy="1658615"/>
          </a:xfrm>
        </p:spPr>
        <p:txBody>
          <a:bodyPr>
            <a:noAutofit/>
          </a:bodyPr>
          <a:lstStyle/>
          <a:p>
            <a:r>
              <a:rPr lang="sk-SK" sz="3600" dirty="0" err="1" smtClean="0"/>
              <a:t>Solution</a:t>
            </a:r>
            <a:r>
              <a:rPr lang="sk-SK" sz="3600" dirty="0" smtClean="0"/>
              <a:t> of a </a:t>
            </a:r>
            <a:r>
              <a:rPr lang="sk-SK" sz="3600" dirty="0" err="1" smtClean="0"/>
              <a:t>simple</a:t>
            </a:r>
            <a:r>
              <a:rPr lang="sk-SK" sz="3600" dirty="0" smtClean="0"/>
              <a:t> </a:t>
            </a:r>
            <a:r>
              <a:rPr lang="sk-SK" sz="3600" dirty="0" err="1" smtClean="0"/>
              <a:t>medical</a:t>
            </a:r>
            <a:r>
              <a:rPr lang="sk-SK" sz="3600" dirty="0" smtClean="0"/>
              <a:t> – </a:t>
            </a:r>
            <a:r>
              <a:rPr lang="sk-SK" sz="3600" dirty="0" err="1" smtClean="0"/>
              <a:t>physical</a:t>
            </a:r>
            <a:r>
              <a:rPr lang="sk-SK" sz="3600" dirty="0" smtClean="0"/>
              <a:t> </a:t>
            </a:r>
            <a:r>
              <a:rPr lang="sk-SK" sz="3600" dirty="0" err="1" smtClean="0"/>
              <a:t>problem</a:t>
            </a:r>
            <a:r>
              <a:rPr lang="sk-SK" sz="3600" dirty="0" smtClean="0"/>
              <a:t> by </a:t>
            </a:r>
            <a:r>
              <a:rPr lang="sk-SK" sz="3600" dirty="0" err="1" smtClean="0"/>
              <a:t>students</a:t>
            </a:r>
            <a:r>
              <a:rPr lang="sk-SK" sz="3600" dirty="0" smtClean="0"/>
              <a:t> </a:t>
            </a:r>
            <a:r>
              <a:rPr lang="sk-SK" sz="3600" dirty="0" err="1" smtClean="0"/>
              <a:t>at</a:t>
            </a:r>
            <a:r>
              <a:rPr lang="sk-SK" sz="3600" dirty="0" smtClean="0"/>
              <a:t> end of </a:t>
            </a:r>
            <a:r>
              <a:rPr lang="sk-SK" sz="3600" dirty="0" err="1" smtClean="0"/>
              <a:t>the</a:t>
            </a:r>
            <a:r>
              <a:rPr lang="sk-SK" sz="3600" dirty="0" smtClean="0"/>
              <a:t> 1</a:t>
            </a:r>
            <a:r>
              <a:rPr lang="sk-SK" sz="3600" baseline="30000" dirty="0" smtClean="0"/>
              <a:t>st</a:t>
            </a:r>
            <a:r>
              <a:rPr lang="sk-SK" sz="3600" dirty="0" smtClean="0"/>
              <a:t> semester of </a:t>
            </a:r>
            <a:r>
              <a:rPr lang="sk-SK" sz="3600" dirty="0" err="1" smtClean="0"/>
              <a:t>medical</a:t>
            </a:r>
            <a:r>
              <a:rPr lang="sk-SK" sz="3600" dirty="0" smtClean="0"/>
              <a:t> study</a:t>
            </a:r>
            <a:endParaRPr lang="sk-SK" sz="3600" dirty="0"/>
          </a:p>
        </p:txBody>
      </p:sp>
      <p:sp>
        <p:nvSpPr>
          <p:cNvPr id="5" name="Zástupný symbol textu 4"/>
          <p:cNvSpPr>
            <a:spLocks noGrp="1"/>
          </p:cNvSpPr>
          <p:nvPr>
            <p:ph type="subTitle" idx="1"/>
          </p:nvPr>
        </p:nvSpPr>
        <p:spPr>
          <a:xfrm>
            <a:off x="395536" y="260648"/>
            <a:ext cx="8280920" cy="1752600"/>
          </a:xfrm>
        </p:spPr>
        <p:txBody>
          <a:bodyPr>
            <a:normAutofit/>
          </a:bodyPr>
          <a:lstStyle/>
          <a:p>
            <a:r>
              <a:rPr lang="sk-SK" sz="2800" err="1" smtClean="0"/>
              <a:t>Comenius</a:t>
            </a:r>
            <a:r>
              <a:rPr lang="sk-SK" sz="2800" smtClean="0"/>
              <a:t> </a:t>
            </a:r>
            <a:r>
              <a:rPr lang="sk-SK" sz="2800" err="1" smtClean="0"/>
              <a:t>University</a:t>
            </a:r>
            <a:r>
              <a:rPr lang="sk-SK" sz="2800" smtClean="0"/>
              <a:t>, </a:t>
            </a:r>
            <a:r>
              <a:rPr lang="sk-SK" sz="2800" err="1" smtClean="0"/>
              <a:t>Faculty</a:t>
            </a:r>
            <a:r>
              <a:rPr lang="sk-SK" sz="2800" smtClean="0"/>
              <a:t> of </a:t>
            </a:r>
            <a:r>
              <a:rPr lang="sk-SK" sz="2800" err="1" smtClean="0"/>
              <a:t>Medicine</a:t>
            </a:r>
            <a:r>
              <a:rPr lang="sk-SK" sz="2800" smtClean="0"/>
              <a:t> in Bratislava, </a:t>
            </a:r>
            <a:r>
              <a:rPr lang="sk-SK" sz="2800" err="1" smtClean="0"/>
              <a:t>Institute</a:t>
            </a:r>
            <a:r>
              <a:rPr lang="sk-SK" sz="2800" smtClean="0"/>
              <a:t> of </a:t>
            </a:r>
            <a:r>
              <a:rPr lang="sk-SK" sz="2800" err="1" smtClean="0"/>
              <a:t>Medical</a:t>
            </a:r>
            <a:r>
              <a:rPr lang="sk-SK" sz="2800" smtClean="0"/>
              <a:t> </a:t>
            </a:r>
            <a:r>
              <a:rPr lang="sk-SK" sz="2800" err="1" smtClean="0"/>
              <a:t>Physics</a:t>
            </a:r>
            <a:r>
              <a:rPr lang="sk-SK" sz="2800" smtClean="0"/>
              <a:t>, </a:t>
            </a:r>
            <a:r>
              <a:rPr lang="sk-SK" sz="2800" err="1" smtClean="0"/>
              <a:t>Biophysics</a:t>
            </a:r>
            <a:r>
              <a:rPr lang="sk-SK" sz="2800" smtClean="0"/>
              <a:t>, </a:t>
            </a:r>
            <a:r>
              <a:rPr lang="sk-SK" sz="2800" err="1" smtClean="0"/>
              <a:t>Informatics</a:t>
            </a:r>
            <a:r>
              <a:rPr lang="sk-SK" sz="2800" smtClean="0"/>
              <a:t> and </a:t>
            </a:r>
            <a:r>
              <a:rPr lang="sk-SK" sz="2800" err="1" smtClean="0"/>
              <a:t>Telemedicine</a:t>
            </a:r>
            <a:endParaRPr lang="sk-SK" sz="2800"/>
          </a:p>
        </p:txBody>
      </p:sp>
      <p:sp>
        <p:nvSpPr>
          <p:cNvPr id="2" name="Zástupný symbol päty 1"/>
          <p:cNvSpPr>
            <a:spLocks noGrp="1"/>
          </p:cNvSpPr>
          <p:nvPr>
            <p:ph type="ftr" sz="quarter" idx="11"/>
          </p:nvPr>
        </p:nvSpPr>
        <p:spPr/>
        <p:txBody>
          <a:bodyPr/>
          <a:lstStyle/>
          <a:p>
            <a:r>
              <a:rPr lang="sk-SK" smtClean="0"/>
              <a:t>GP KEGA 026UK-4/2017</a:t>
            </a:r>
            <a:endParaRPr lang="sk-SK"/>
          </a:p>
        </p:txBody>
      </p:sp>
      <p:sp>
        <p:nvSpPr>
          <p:cNvPr id="6" name="BlokTextu 5"/>
          <p:cNvSpPr txBox="1"/>
          <p:nvPr/>
        </p:nvSpPr>
        <p:spPr>
          <a:xfrm>
            <a:off x="2771800" y="4283804"/>
            <a:ext cx="3987310" cy="461665"/>
          </a:xfrm>
          <a:prstGeom prst="rect">
            <a:avLst/>
          </a:prstGeom>
          <a:noFill/>
        </p:spPr>
        <p:txBody>
          <a:bodyPr wrap="none" rtlCol="0">
            <a:spAutoFit/>
          </a:bodyPr>
          <a:lstStyle/>
          <a:p>
            <a:r>
              <a:rPr lang="sk-SK" sz="2400" smtClean="0"/>
              <a:t>Zuzana Balázsiová, Eva Kráľová</a:t>
            </a:r>
            <a:endParaRPr lang="sk-SK" sz="2400"/>
          </a:p>
        </p:txBody>
      </p:sp>
      <p:sp>
        <p:nvSpPr>
          <p:cNvPr id="7" name="BlokTextu 6"/>
          <p:cNvSpPr txBox="1"/>
          <p:nvPr/>
        </p:nvSpPr>
        <p:spPr>
          <a:xfrm>
            <a:off x="3347864" y="5638496"/>
            <a:ext cx="2259016" cy="400110"/>
          </a:xfrm>
          <a:prstGeom prst="rect">
            <a:avLst/>
          </a:prstGeom>
          <a:noFill/>
        </p:spPr>
        <p:txBody>
          <a:bodyPr wrap="none" rtlCol="0">
            <a:spAutoFit/>
          </a:bodyPr>
          <a:lstStyle/>
          <a:p>
            <a:r>
              <a:rPr lang="sk-SK" sz="2000" err="1" smtClean="0"/>
              <a:t>Lisbon</a:t>
            </a:r>
            <a:r>
              <a:rPr lang="sk-SK" sz="2000" smtClean="0"/>
              <a:t>, WCLTA 2017</a:t>
            </a:r>
            <a:endParaRPr lang="sk-SK" sz="2000"/>
          </a:p>
        </p:txBody>
      </p:sp>
    </p:spTree>
    <p:extLst>
      <p:ext uri="{BB962C8B-B14F-4D97-AF65-F5344CB8AC3E}">
        <p14:creationId xmlns:p14="http://schemas.microsoft.com/office/powerpoint/2010/main" val="6391089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3600" err="1" smtClean="0"/>
              <a:t>Background</a:t>
            </a:r>
            <a:endParaRPr lang="sk-SK" sz="3600"/>
          </a:p>
        </p:txBody>
      </p:sp>
      <p:sp>
        <p:nvSpPr>
          <p:cNvPr id="3" name="Zástupný symbol obsahu 2"/>
          <p:cNvSpPr>
            <a:spLocks noGrp="1"/>
          </p:cNvSpPr>
          <p:nvPr>
            <p:ph idx="1"/>
          </p:nvPr>
        </p:nvSpPr>
        <p:spPr>
          <a:xfrm>
            <a:off x="251520" y="1423317"/>
            <a:ext cx="8784976" cy="4525963"/>
          </a:xfrm>
          <a:ln>
            <a:noFill/>
          </a:ln>
        </p:spPr>
        <p:txBody>
          <a:bodyPr>
            <a:normAutofit fontScale="92500" lnSpcReduction="10000"/>
          </a:bodyPr>
          <a:lstStyle/>
          <a:p>
            <a:r>
              <a:rPr lang="sk-SK" b="1" dirty="0" err="1">
                <a:solidFill>
                  <a:srgbClr val="C00000"/>
                </a:solidFill>
              </a:rPr>
              <a:t>Public</a:t>
            </a:r>
            <a:r>
              <a:rPr lang="sk-SK" b="1" dirty="0">
                <a:solidFill>
                  <a:srgbClr val="C00000"/>
                </a:solidFill>
              </a:rPr>
              <a:t> </a:t>
            </a:r>
            <a:r>
              <a:rPr lang="sk-SK" b="1" dirty="0" err="1">
                <a:solidFill>
                  <a:srgbClr val="C00000"/>
                </a:solidFill>
              </a:rPr>
              <a:t>opinion</a:t>
            </a:r>
            <a:r>
              <a:rPr lang="en-GB" b="1" dirty="0">
                <a:solidFill>
                  <a:srgbClr val="C00000"/>
                </a:solidFill>
              </a:rPr>
              <a:t>: </a:t>
            </a:r>
            <a:r>
              <a:rPr lang="sk-SK" dirty="0">
                <a:solidFill>
                  <a:srgbClr val="C00000"/>
                </a:solidFill>
              </a:rPr>
              <a:t>(</a:t>
            </a:r>
            <a:r>
              <a:rPr lang="en-GB" dirty="0">
                <a:solidFill>
                  <a:srgbClr val="C00000"/>
                </a:solidFill>
              </a:rPr>
              <a:t>Bio</a:t>
            </a:r>
            <a:r>
              <a:rPr lang="sk-SK" dirty="0">
                <a:solidFill>
                  <a:srgbClr val="C00000"/>
                </a:solidFill>
              </a:rPr>
              <a:t>)</a:t>
            </a:r>
            <a:r>
              <a:rPr lang="en-GB" dirty="0">
                <a:solidFill>
                  <a:srgbClr val="C00000"/>
                </a:solidFill>
              </a:rPr>
              <a:t>physics = difficulty + </a:t>
            </a:r>
            <a:r>
              <a:rPr lang="en-GB" dirty="0" smtClean="0">
                <a:solidFill>
                  <a:srgbClr val="C00000"/>
                </a:solidFill>
              </a:rPr>
              <a:t>uselessness</a:t>
            </a:r>
            <a:endParaRPr lang="sk-SK" b="1" dirty="0" smtClean="0">
              <a:solidFill>
                <a:srgbClr val="C00000"/>
              </a:solidFill>
            </a:endParaRPr>
          </a:p>
          <a:p>
            <a:r>
              <a:rPr lang="en-GB" b="1" dirty="0" smtClean="0">
                <a:solidFill>
                  <a:srgbClr val="C00000"/>
                </a:solidFill>
              </a:rPr>
              <a:t>Reality: </a:t>
            </a:r>
            <a:r>
              <a:rPr lang="en-GB" dirty="0" smtClean="0">
                <a:solidFill>
                  <a:srgbClr val="C00000"/>
                </a:solidFill>
              </a:rPr>
              <a:t>Medical </a:t>
            </a:r>
            <a:r>
              <a:rPr lang="sk-SK" dirty="0" smtClean="0">
                <a:solidFill>
                  <a:srgbClr val="C00000"/>
                </a:solidFill>
              </a:rPr>
              <a:t>(</a:t>
            </a:r>
            <a:r>
              <a:rPr lang="en-GB" dirty="0" smtClean="0">
                <a:solidFill>
                  <a:srgbClr val="C00000"/>
                </a:solidFill>
              </a:rPr>
              <a:t>bio</a:t>
            </a:r>
            <a:r>
              <a:rPr lang="sk-SK" dirty="0" smtClean="0">
                <a:solidFill>
                  <a:srgbClr val="C00000"/>
                </a:solidFill>
              </a:rPr>
              <a:t>)</a:t>
            </a:r>
            <a:r>
              <a:rPr lang="en-GB" dirty="0" smtClean="0">
                <a:solidFill>
                  <a:srgbClr val="C00000"/>
                </a:solidFill>
              </a:rPr>
              <a:t>physics  = fundamental subject</a:t>
            </a:r>
            <a:r>
              <a:rPr lang="sk-SK" dirty="0" smtClean="0">
                <a:solidFill>
                  <a:srgbClr val="C00000"/>
                </a:solidFill>
              </a:rPr>
              <a:t> </a:t>
            </a:r>
            <a:r>
              <a:rPr lang="en-GB" dirty="0" smtClean="0">
                <a:solidFill>
                  <a:srgbClr val="C00000"/>
                </a:solidFill>
              </a:rPr>
              <a:t>in medicine </a:t>
            </a:r>
          </a:p>
          <a:p>
            <a:endParaRPr lang="sk-SK" sz="3200" dirty="0" smtClean="0"/>
          </a:p>
          <a:p>
            <a:r>
              <a:rPr lang="en-GB" sz="3200" dirty="0" smtClean="0"/>
              <a:t>Root of problem - </a:t>
            </a:r>
            <a:r>
              <a:rPr lang="en-GB" dirty="0" smtClean="0"/>
              <a:t>the </a:t>
            </a:r>
            <a:r>
              <a:rPr lang="en-GB" dirty="0" smtClean="0">
                <a:solidFill>
                  <a:schemeClr val="accent1"/>
                </a:solidFill>
              </a:rPr>
              <a:t>way of teaching of physics at </a:t>
            </a:r>
            <a:r>
              <a:rPr lang="en-GB" dirty="0" smtClean="0"/>
              <a:t>most </a:t>
            </a:r>
            <a:r>
              <a:rPr lang="en-GB" dirty="0" smtClean="0">
                <a:solidFill>
                  <a:schemeClr val="accent1"/>
                </a:solidFill>
              </a:rPr>
              <a:t>secondary schools:</a:t>
            </a:r>
          </a:p>
          <a:p>
            <a:pPr lvl="1"/>
            <a:r>
              <a:rPr lang="en-GB" dirty="0" smtClean="0"/>
              <a:t>neglect of interdisciplinary relationships</a:t>
            </a:r>
          </a:p>
          <a:p>
            <a:pPr lvl="1"/>
            <a:r>
              <a:rPr lang="en-GB" dirty="0" smtClean="0"/>
              <a:t>absence of practical exercises</a:t>
            </a:r>
          </a:p>
          <a:p>
            <a:pPr lvl="1"/>
            <a:r>
              <a:rPr lang="en-GB" dirty="0" smtClean="0"/>
              <a:t>absence of individual approach </a:t>
            </a:r>
            <a:r>
              <a:rPr lang="en-GB" dirty="0" smtClean="0"/>
              <a:t>for</a:t>
            </a:r>
            <a:r>
              <a:rPr lang="sk-SK" dirty="0" smtClean="0"/>
              <a:t> </a:t>
            </a:r>
            <a:r>
              <a:rPr lang="en-GB" dirty="0" smtClean="0"/>
              <a:t>students</a:t>
            </a:r>
            <a:endParaRPr lang="en-GB" dirty="0"/>
          </a:p>
        </p:txBody>
      </p:sp>
      <p:sp>
        <p:nvSpPr>
          <p:cNvPr id="4" name="Zástupný symbol päty 3"/>
          <p:cNvSpPr>
            <a:spLocks noGrp="1"/>
          </p:cNvSpPr>
          <p:nvPr>
            <p:ph type="ftr" sz="quarter" idx="11"/>
          </p:nvPr>
        </p:nvSpPr>
        <p:spPr/>
        <p:txBody>
          <a:bodyPr/>
          <a:lstStyle/>
          <a:p>
            <a:r>
              <a:rPr lang="sk-SK" smtClean="0"/>
              <a:t>GP KEGA 026UK-4/2017</a:t>
            </a:r>
            <a:endParaRPr lang="sk-SK"/>
          </a:p>
        </p:txBody>
      </p:sp>
    </p:spTree>
    <p:extLst>
      <p:ext uri="{BB962C8B-B14F-4D97-AF65-F5344CB8AC3E}">
        <p14:creationId xmlns:p14="http://schemas.microsoft.com/office/powerpoint/2010/main" val="21808393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188640"/>
            <a:ext cx="8229600" cy="1143000"/>
          </a:xfrm>
        </p:spPr>
        <p:txBody>
          <a:bodyPr>
            <a:noAutofit/>
          </a:bodyPr>
          <a:lstStyle/>
          <a:p>
            <a:r>
              <a:rPr lang="sk-SK" sz="3600" err="1" smtClean="0"/>
              <a:t>Biophysics</a:t>
            </a:r>
            <a:r>
              <a:rPr lang="sk-SK" sz="3600" smtClean="0"/>
              <a:t> on </a:t>
            </a:r>
            <a:r>
              <a:rPr lang="sk-SK" sz="3600" err="1" smtClean="0"/>
              <a:t>Medical</a:t>
            </a:r>
            <a:r>
              <a:rPr lang="sk-SK" sz="3600" smtClean="0"/>
              <a:t> </a:t>
            </a:r>
            <a:r>
              <a:rPr lang="sk-SK" sz="3600" err="1" smtClean="0"/>
              <a:t>Faculty</a:t>
            </a:r>
            <a:r>
              <a:rPr lang="sk-SK" sz="3600" smtClean="0"/>
              <a:t> </a:t>
            </a:r>
            <a:br>
              <a:rPr lang="sk-SK" sz="3600" smtClean="0"/>
            </a:br>
            <a:r>
              <a:rPr lang="sk-SK" sz="3600" smtClean="0"/>
              <a:t>(</a:t>
            </a:r>
            <a:r>
              <a:rPr lang="sk-SK" sz="3600" err="1" smtClean="0"/>
              <a:t>teaching</a:t>
            </a:r>
            <a:r>
              <a:rPr lang="sk-SK" sz="3600" smtClean="0"/>
              <a:t> in </a:t>
            </a:r>
            <a:r>
              <a:rPr lang="sk-SK" sz="3600" err="1" smtClean="0"/>
              <a:t>the</a:t>
            </a:r>
            <a:r>
              <a:rPr lang="sk-SK" sz="3600" smtClean="0"/>
              <a:t> 1</a:t>
            </a:r>
            <a:r>
              <a:rPr lang="sk-SK" sz="3600" baseline="30000" smtClean="0"/>
              <a:t>st</a:t>
            </a:r>
            <a:r>
              <a:rPr lang="sk-SK" sz="3600" smtClean="0"/>
              <a:t> semester)</a:t>
            </a:r>
            <a:endParaRPr lang="sk-SK" sz="3600"/>
          </a:p>
        </p:txBody>
      </p:sp>
      <p:sp>
        <p:nvSpPr>
          <p:cNvPr id="4" name="Zástupný symbol päty 3"/>
          <p:cNvSpPr>
            <a:spLocks noGrp="1"/>
          </p:cNvSpPr>
          <p:nvPr>
            <p:ph type="ftr" sz="quarter" idx="11"/>
          </p:nvPr>
        </p:nvSpPr>
        <p:spPr/>
        <p:txBody>
          <a:bodyPr/>
          <a:lstStyle/>
          <a:p>
            <a:r>
              <a:rPr lang="sk-SK" smtClean="0"/>
              <a:t>GP KEGA 026UK-4/2017</a:t>
            </a:r>
            <a:endParaRPr lang="sk-SK"/>
          </a:p>
        </p:txBody>
      </p:sp>
      <p:grpSp>
        <p:nvGrpSpPr>
          <p:cNvPr id="11" name="Skupina 10"/>
          <p:cNvGrpSpPr/>
          <p:nvPr/>
        </p:nvGrpSpPr>
        <p:grpSpPr>
          <a:xfrm>
            <a:off x="179512" y="1556792"/>
            <a:ext cx="8856984" cy="4680520"/>
            <a:chOff x="179512" y="1556792"/>
            <a:chExt cx="8856984" cy="4680520"/>
          </a:xfrm>
        </p:grpSpPr>
        <p:sp>
          <p:nvSpPr>
            <p:cNvPr id="9" name="Ovál 8"/>
            <p:cNvSpPr/>
            <p:nvPr/>
          </p:nvSpPr>
          <p:spPr>
            <a:xfrm>
              <a:off x="179512" y="4869160"/>
              <a:ext cx="8856984" cy="13681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buFontTx/>
                <a:buChar char="-"/>
              </a:pPr>
              <a:r>
                <a:rPr lang="sk-SK" sz="2400" smtClean="0"/>
                <a:t> </a:t>
              </a:r>
              <a:r>
                <a:rPr lang="sk-SK" sz="2400" err="1" smtClean="0"/>
                <a:t>very</a:t>
              </a:r>
              <a:r>
                <a:rPr lang="sk-SK" sz="2400" smtClean="0"/>
                <a:t> </a:t>
              </a:r>
              <a:r>
                <a:rPr lang="sk-SK" sz="2400" err="1"/>
                <a:t>large</a:t>
              </a:r>
              <a:r>
                <a:rPr lang="sk-SK" sz="2400"/>
                <a:t> </a:t>
              </a:r>
              <a:r>
                <a:rPr lang="sk-SK" sz="2400" err="1"/>
                <a:t>groups</a:t>
              </a:r>
              <a:r>
                <a:rPr lang="sk-SK" sz="2400"/>
                <a:t> on </a:t>
              </a:r>
              <a:r>
                <a:rPr lang="sk-SK" sz="2400" err="1"/>
                <a:t>practical</a:t>
              </a:r>
              <a:r>
                <a:rPr lang="sk-SK" sz="2400"/>
                <a:t> </a:t>
              </a:r>
              <a:r>
                <a:rPr lang="sk-SK" sz="2400" err="1" smtClean="0"/>
                <a:t>exercises</a:t>
              </a:r>
              <a:endParaRPr lang="sk-SK" sz="2400" smtClean="0"/>
            </a:p>
            <a:p>
              <a:pPr lvl="1">
                <a:buFontTx/>
                <a:buChar char="-"/>
              </a:pPr>
              <a:r>
                <a:rPr lang="sk-SK" sz="2400" smtClean="0"/>
                <a:t> </a:t>
              </a:r>
              <a:r>
                <a:rPr lang="en-US" sz="2400" smtClean="0"/>
                <a:t>the </a:t>
              </a:r>
              <a:r>
                <a:rPr lang="en-US" sz="2400"/>
                <a:t>content of lectures is not in line with practical </a:t>
              </a:r>
              <a:r>
                <a:rPr lang="en-US" sz="2400" smtClean="0"/>
                <a:t>exercises</a:t>
              </a:r>
              <a:endParaRPr lang="sk-SK" sz="2400"/>
            </a:p>
          </p:txBody>
        </p:sp>
        <p:grpSp>
          <p:nvGrpSpPr>
            <p:cNvPr id="10" name="Skupina 9"/>
            <p:cNvGrpSpPr/>
            <p:nvPr/>
          </p:nvGrpSpPr>
          <p:grpSpPr>
            <a:xfrm>
              <a:off x="539552" y="1556792"/>
              <a:ext cx="7632848" cy="3384376"/>
              <a:chOff x="539552" y="1556792"/>
              <a:chExt cx="7632848" cy="3384376"/>
            </a:xfrm>
          </p:grpSpPr>
          <p:sp>
            <p:nvSpPr>
              <p:cNvPr id="5" name="Zaoblený obdĺžnik 4"/>
              <p:cNvSpPr/>
              <p:nvPr/>
            </p:nvSpPr>
            <p:spPr>
              <a:xfrm>
                <a:off x="539552" y="1556792"/>
                <a:ext cx="3384376" cy="26642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k-SK" sz="2800" err="1" smtClean="0"/>
                  <a:t>General</a:t>
                </a:r>
                <a:r>
                  <a:rPr lang="sk-SK" sz="2800" smtClean="0"/>
                  <a:t> </a:t>
                </a:r>
                <a:r>
                  <a:rPr lang="sk-SK" sz="2800" err="1" smtClean="0"/>
                  <a:t>Medicine</a:t>
                </a:r>
                <a:endParaRPr lang="sk-SK" sz="2800" smtClean="0"/>
              </a:p>
              <a:p>
                <a:pPr algn="ctr"/>
                <a:endParaRPr lang="sk-SK" sz="2800" smtClean="0"/>
              </a:p>
              <a:p>
                <a:pPr algn="ctr"/>
                <a:r>
                  <a:rPr lang="sk-SK" sz="2800" err="1" smtClean="0"/>
                  <a:t>Lectures</a:t>
                </a:r>
                <a:r>
                  <a:rPr lang="sk-SK" sz="2800" smtClean="0"/>
                  <a:t>: 24 </a:t>
                </a:r>
                <a:r>
                  <a:rPr lang="sk-SK" sz="2800" err="1" smtClean="0"/>
                  <a:t>lessons</a:t>
                </a:r>
                <a:endParaRPr lang="sk-SK" sz="2800" smtClean="0"/>
              </a:p>
              <a:p>
                <a:pPr algn="ctr"/>
                <a:r>
                  <a:rPr lang="sk-SK" sz="2800" err="1" smtClean="0"/>
                  <a:t>Practical</a:t>
                </a:r>
                <a:r>
                  <a:rPr lang="sk-SK" sz="2800" smtClean="0"/>
                  <a:t> </a:t>
                </a:r>
                <a:r>
                  <a:rPr lang="sk-SK" sz="2800" err="1" smtClean="0"/>
                  <a:t>training</a:t>
                </a:r>
                <a:r>
                  <a:rPr lang="sk-SK" sz="2800" smtClean="0"/>
                  <a:t>:</a:t>
                </a:r>
              </a:p>
              <a:p>
                <a:pPr algn="ctr"/>
                <a:r>
                  <a:rPr lang="sk-SK" sz="2800" smtClean="0"/>
                  <a:t>36 </a:t>
                </a:r>
                <a:r>
                  <a:rPr lang="sk-SK" sz="2800" err="1" smtClean="0"/>
                  <a:t>lessons</a:t>
                </a:r>
                <a:endParaRPr lang="sk-SK" sz="2800" smtClean="0"/>
              </a:p>
              <a:p>
                <a:pPr algn="ctr"/>
                <a:endParaRPr lang="sk-SK" sz="2800"/>
              </a:p>
            </p:txBody>
          </p:sp>
          <p:sp>
            <p:nvSpPr>
              <p:cNvPr id="7" name="Zaoblený obdĺžnik 6"/>
              <p:cNvSpPr/>
              <p:nvPr/>
            </p:nvSpPr>
            <p:spPr>
              <a:xfrm>
                <a:off x="4788024" y="1556792"/>
                <a:ext cx="3384376" cy="26642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k-SK" sz="2800" err="1" smtClean="0"/>
                  <a:t>Dentistry</a:t>
                </a:r>
                <a:endParaRPr lang="sk-SK" sz="2800" smtClean="0"/>
              </a:p>
              <a:p>
                <a:pPr algn="ctr"/>
                <a:endParaRPr lang="sk-SK" sz="2800" smtClean="0"/>
              </a:p>
              <a:p>
                <a:pPr algn="ctr"/>
                <a:r>
                  <a:rPr lang="sk-SK" sz="2800" err="1" smtClean="0"/>
                  <a:t>Lectures</a:t>
                </a:r>
                <a:r>
                  <a:rPr lang="sk-SK" sz="2800" smtClean="0"/>
                  <a:t>: 24 </a:t>
                </a:r>
                <a:r>
                  <a:rPr lang="sk-SK" sz="2800" err="1" smtClean="0"/>
                  <a:t>lessons</a:t>
                </a:r>
                <a:endParaRPr lang="sk-SK" sz="2800" smtClean="0"/>
              </a:p>
              <a:p>
                <a:pPr algn="ctr"/>
                <a:r>
                  <a:rPr lang="sk-SK" sz="2800" err="1" smtClean="0"/>
                  <a:t>Practical</a:t>
                </a:r>
                <a:r>
                  <a:rPr lang="sk-SK" sz="2800" smtClean="0"/>
                  <a:t> </a:t>
                </a:r>
                <a:r>
                  <a:rPr lang="sk-SK" sz="2800" err="1" smtClean="0"/>
                  <a:t>training</a:t>
                </a:r>
                <a:r>
                  <a:rPr lang="sk-SK" sz="2800" smtClean="0"/>
                  <a:t>:</a:t>
                </a:r>
              </a:p>
              <a:p>
                <a:pPr algn="ctr"/>
                <a:r>
                  <a:rPr lang="sk-SK" sz="2800" smtClean="0"/>
                  <a:t>24 </a:t>
                </a:r>
                <a:r>
                  <a:rPr lang="sk-SK" sz="2800" err="1" smtClean="0"/>
                  <a:t>lessons</a:t>
                </a:r>
                <a:endParaRPr lang="sk-SK" sz="2800" smtClean="0"/>
              </a:p>
              <a:p>
                <a:pPr algn="ctr"/>
                <a:endParaRPr lang="sk-SK" sz="2800"/>
              </a:p>
            </p:txBody>
          </p:sp>
          <p:sp>
            <p:nvSpPr>
              <p:cNvPr id="8" name="Šípka dolu 7"/>
              <p:cNvSpPr/>
              <p:nvPr/>
            </p:nvSpPr>
            <p:spPr>
              <a:xfrm>
                <a:off x="2400712" y="3429001"/>
                <a:ext cx="4068452" cy="151216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k-SK" sz="2400" err="1" smtClean="0"/>
                  <a:t>Weak</a:t>
                </a:r>
                <a:r>
                  <a:rPr lang="sk-SK" sz="2400" smtClean="0"/>
                  <a:t> spot</a:t>
                </a:r>
                <a:endParaRPr lang="sk-SK" sz="2400"/>
              </a:p>
            </p:txBody>
          </p:sp>
        </p:grpSp>
      </p:grpSp>
    </p:spTree>
    <p:extLst>
      <p:ext uri="{BB962C8B-B14F-4D97-AF65-F5344CB8AC3E}">
        <p14:creationId xmlns:p14="http://schemas.microsoft.com/office/powerpoint/2010/main" val="18788367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84"/>
            <a:ext cx="8229600" cy="1143000"/>
          </a:xfrm>
        </p:spPr>
        <p:txBody>
          <a:bodyPr>
            <a:normAutofit/>
          </a:bodyPr>
          <a:lstStyle/>
          <a:p>
            <a:r>
              <a:rPr lang="sk-SK" sz="3600" err="1" smtClean="0"/>
              <a:t>Respondents</a:t>
            </a:r>
            <a:r>
              <a:rPr lang="sk-SK" sz="3600" smtClean="0"/>
              <a:t> and </a:t>
            </a:r>
            <a:r>
              <a:rPr lang="sk-SK" sz="3600" err="1" smtClean="0"/>
              <a:t>problem</a:t>
            </a:r>
            <a:endParaRPr lang="sk-SK" sz="3600"/>
          </a:p>
        </p:txBody>
      </p:sp>
      <p:sp>
        <p:nvSpPr>
          <p:cNvPr id="3" name="Zástupný symbol obsahu 2"/>
          <p:cNvSpPr>
            <a:spLocks noGrp="1"/>
          </p:cNvSpPr>
          <p:nvPr>
            <p:ph idx="1"/>
          </p:nvPr>
        </p:nvSpPr>
        <p:spPr/>
        <p:txBody>
          <a:bodyPr/>
          <a:lstStyle/>
          <a:p>
            <a:pPr marL="0" indent="0">
              <a:buNone/>
            </a:pPr>
            <a:r>
              <a:rPr lang="sk-SK" dirty="0" smtClean="0"/>
              <a:t> </a:t>
            </a:r>
          </a:p>
          <a:p>
            <a:pPr lvl="1"/>
            <a:endParaRPr lang="sk-SK" dirty="0"/>
          </a:p>
        </p:txBody>
      </p:sp>
      <p:sp>
        <p:nvSpPr>
          <p:cNvPr id="7" name="Zástupný symbol päty 6"/>
          <p:cNvSpPr>
            <a:spLocks noGrp="1"/>
          </p:cNvSpPr>
          <p:nvPr>
            <p:ph type="ftr" sz="quarter" idx="11"/>
          </p:nvPr>
        </p:nvSpPr>
        <p:spPr/>
        <p:txBody>
          <a:bodyPr/>
          <a:lstStyle/>
          <a:p>
            <a:r>
              <a:rPr lang="sk-SK" smtClean="0"/>
              <a:t>GP KEGA 026UK-4/2017</a:t>
            </a:r>
            <a:endParaRPr lang="sk-SK"/>
          </a:p>
        </p:txBody>
      </p:sp>
      <p:graphicFrame>
        <p:nvGraphicFramePr>
          <p:cNvPr id="4" name="Tabuľka 3"/>
          <p:cNvGraphicFramePr>
            <a:graphicFrameLocks noGrp="1"/>
          </p:cNvGraphicFramePr>
          <p:nvPr>
            <p:extLst>
              <p:ext uri="{D42A27DB-BD31-4B8C-83A1-F6EECF244321}">
                <p14:modId xmlns:p14="http://schemas.microsoft.com/office/powerpoint/2010/main" val="446268781"/>
              </p:ext>
            </p:extLst>
          </p:nvPr>
        </p:nvGraphicFramePr>
        <p:xfrm>
          <a:off x="1547664" y="1038746"/>
          <a:ext cx="6096000" cy="79248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pPr algn="ctr"/>
                      <a:r>
                        <a:rPr lang="sk-SK" sz="2000" err="1" smtClean="0"/>
                        <a:t>men</a:t>
                      </a:r>
                      <a:endParaRPr lang="sk-SK" sz="2000"/>
                    </a:p>
                  </a:txBody>
                  <a:tcPr/>
                </a:tc>
                <a:tc>
                  <a:txBody>
                    <a:bodyPr/>
                    <a:lstStyle/>
                    <a:p>
                      <a:pPr algn="ctr"/>
                      <a:r>
                        <a:rPr lang="sk-SK" sz="2000" err="1" smtClean="0"/>
                        <a:t>women</a:t>
                      </a:r>
                      <a:endParaRPr lang="sk-SK" sz="2000"/>
                    </a:p>
                  </a:txBody>
                  <a:tcPr/>
                </a:tc>
                <a:tc>
                  <a:txBody>
                    <a:bodyPr/>
                    <a:lstStyle/>
                    <a:p>
                      <a:pPr algn="ctr"/>
                      <a:r>
                        <a:rPr lang="sk-SK" sz="2000" err="1" smtClean="0"/>
                        <a:t>together</a:t>
                      </a:r>
                      <a:endParaRPr lang="sk-SK" sz="2000"/>
                    </a:p>
                  </a:txBody>
                  <a:tcPr/>
                </a:tc>
              </a:tr>
              <a:tr h="370840">
                <a:tc>
                  <a:txBody>
                    <a:bodyPr/>
                    <a:lstStyle/>
                    <a:p>
                      <a:pPr algn="ctr"/>
                      <a:r>
                        <a:rPr lang="sk-SK" sz="2000" smtClean="0"/>
                        <a:t>40</a:t>
                      </a:r>
                      <a:endParaRPr lang="sk-SK" sz="2000"/>
                    </a:p>
                  </a:txBody>
                  <a:tcPr/>
                </a:tc>
                <a:tc>
                  <a:txBody>
                    <a:bodyPr/>
                    <a:lstStyle/>
                    <a:p>
                      <a:pPr algn="ctr"/>
                      <a:r>
                        <a:rPr lang="sk-SK" sz="2000" smtClean="0"/>
                        <a:t>89</a:t>
                      </a:r>
                      <a:endParaRPr lang="sk-SK" sz="2000"/>
                    </a:p>
                  </a:txBody>
                  <a:tcPr/>
                </a:tc>
                <a:tc>
                  <a:txBody>
                    <a:bodyPr/>
                    <a:lstStyle/>
                    <a:p>
                      <a:pPr algn="ctr"/>
                      <a:r>
                        <a:rPr lang="sk-SK" sz="2000" smtClean="0"/>
                        <a:t>129</a:t>
                      </a:r>
                      <a:endParaRPr lang="sk-SK" sz="2000"/>
                    </a:p>
                  </a:txBody>
                  <a:tcPr/>
                </a:tc>
              </a:tr>
            </a:tbl>
          </a:graphicData>
        </a:graphic>
      </p:graphicFrame>
      <p:graphicFrame>
        <p:nvGraphicFramePr>
          <p:cNvPr id="5" name="Tabuľka 4"/>
          <p:cNvGraphicFramePr>
            <a:graphicFrameLocks noGrp="1"/>
          </p:cNvGraphicFramePr>
          <p:nvPr>
            <p:extLst>
              <p:ext uri="{D42A27DB-BD31-4B8C-83A1-F6EECF244321}">
                <p14:modId xmlns:p14="http://schemas.microsoft.com/office/powerpoint/2010/main" val="926879748"/>
              </p:ext>
            </p:extLst>
          </p:nvPr>
        </p:nvGraphicFramePr>
        <p:xfrm>
          <a:off x="1547664" y="1974850"/>
          <a:ext cx="6096000" cy="2987040"/>
        </p:xfrm>
        <a:graphic>
          <a:graphicData uri="http://schemas.openxmlformats.org/drawingml/2006/table">
            <a:tbl>
              <a:tblPr firstRow="1" bandRow="1">
                <a:tableStyleId>{5C22544A-7EE6-4342-B048-85BDC9FD1C3A}</a:tableStyleId>
              </a:tblPr>
              <a:tblGrid>
                <a:gridCol w="3816424"/>
                <a:gridCol w="2279576"/>
              </a:tblGrid>
              <a:tr h="370840">
                <a:tc>
                  <a:txBody>
                    <a:bodyPr/>
                    <a:lstStyle/>
                    <a:p>
                      <a:pPr algn="ctr"/>
                      <a:r>
                        <a:rPr lang="sk-SK" sz="2000" err="1" smtClean="0"/>
                        <a:t>Activity</a:t>
                      </a:r>
                      <a:r>
                        <a:rPr lang="sk-SK" sz="2000" smtClean="0"/>
                        <a:t> </a:t>
                      </a:r>
                      <a:r>
                        <a:rPr lang="sk-SK" sz="2000" err="1" smtClean="0"/>
                        <a:t>before</a:t>
                      </a:r>
                      <a:r>
                        <a:rPr lang="sk-SK" sz="2000" smtClean="0"/>
                        <a:t> </a:t>
                      </a:r>
                      <a:r>
                        <a:rPr lang="sk-SK" sz="2000" err="1" smtClean="0"/>
                        <a:t>studying</a:t>
                      </a:r>
                      <a:r>
                        <a:rPr lang="sk-SK" sz="2000" smtClean="0"/>
                        <a:t> </a:t>
                      </a:r>
                    </a:p>
                    <a:p>
                      <a:pPr algn="ctr"/>
                      <a:r>
                        <a:rPr lang="sk-SK" sz="2000" smtClean="0"/>
                        <a:t>of </a:t>
                      </a:r>
                      <a:r>
                        <a:rPr lang="sk-SK" sz="2000" err="1" smtClean="0"/>
                        <a:t>medicine</a:t>
                      </a:r>
                      <a:endParaRPr lang="sk-SK" sz="2000"/>
                    </a:p>
                  </a:txBody>
                  <a:tcPr/>
                </a:tc>
                <a:tc>
                  <a:txBody>
                    <a:bodyPr/>
                    <a:lstStyle/>
                    <a:p>
                      <a:pPr algn="ctr"/>
                      <a:r>
                        <a:rPr lang="sk-SK" sz="2000" err="1" smtClean="0"/>
                        <a:t>Number</a:t>
                      </a:r>
                      <a:r>
                        <a:rPr lang="sk-SK" sz="2000" baseline="0" smtClean="0"/>
                        <a:t> </a:t>
                      </a:r>
                    </a:p>
                    <a:p>
                      <a:pPr algn="ctr"/>
                      <a:r>
                        <a:rPr lang="sk-SK" sz="2000" baseline="0" smtClean="0"/>
                        <a:t>of </a:t>
                      </a:r>
                      <a:r>
                        <a:rPr lang="sk-SK" sz="2000" baseline="0" err="1" smtClean="0"/>
                        <a:t>students</a:t>
                      </a:r>
                      <a:endParaRPr lang="sk-SK" sz="2000"/>
                    </a:p>
                  </a:txBody>
                  <a:tcPr/>
                </a:tc>
              </a:tr>
              <a:tr h="370840">
                <a:tc>
                  <a:txBody>
                    <a:bodyPr/>
                    <a:lstStyle/>
                    <a:p>
                      <a:pPr algn="l"/>
                      <a:r>
                        <a:rPr lang="sk-SK" sz="2000" smtClean="0"/>
                        <a:t>Study of </a:t>
                      </a:r>
                      <a:r>
                        <a:rPr lang="sk-SK" sz="2000" err="1" smtClean="0"/>
                        <a:t>medicine</a:t>
                      </a:r>
                      <a:r>
                        <a:rPr lang="sk-SK" sz="2000" smtClean="0"/>
                        <a:t> </a:t>
                      </a:r>
                      <a:r>
                        <a:rPr lang="sk-SK" sz="2000" err="1" smtClean="0"/>
                        <a:t>immediatelly</a:t>
                      </a:r>
                      <a:r>
                        <a:rPr lang="sk-SK" sz="2000" smtClean="0"/>
                        <a:t> </a:t>
                      </a:r>
                      <a:r>
                        <a:rPr lang="sk-SK" sz="2000" err="1" smtClean="0"/>
                        <a:t>after</a:t>
                      </a:r>
                      <a:r>
                        <a:rPr lang="sk-SK" sz="2000" smtClean="0"/>
                        <a:t> </a:t>
                      </a:r>
                      <a:r>
                        <a:rPr lang="sk-SK" sz="2000" err="1" smtClean="0"/>
                        <a:t>graduation</a:t>
                      </a:r>
                      <a:endParaRPr lang="sk-SK" sz="2000"/>
                    </a:p>
                  </a:txBody>
                  <a:tcPr/>
                </a:tc>
                <a:tc>
                  <a:txBody>
                    <a:bodyPr/>
                    <a:lstStyle/>
                    <a:p>
                      <a:pPr algn="ctr"/>
                      <a:r>
                        <a:rPr lang="sk-SK" sz="2000" smtClean="0"/>
                        <a:t>79</a:t>
                      </a:r>
                      <a:endParaRPr lang="sk-SK" sz="2000"/>
                    </a:p>
                  </a:txBody>
                  <a:tcPr anchor="ctr" anchorCtr="1"/>
                </a:tc>
              </a:tr>
              <a:tr h="370840">
                <a:tc>
                  <a:txBody>
                    <a:bodyPr/>
                    <a:lstStyle/>
                    <a:p>
                      <a:pPr algn="l"/>
                      <a:r>
                        <a:rPr lang="sk-SK" sz="2000" err="1" smtClean="0"/>
                        <a:t>Only</a:t>
                      </a:r>
                      <a:r>
                        <a:rPr lang="sk-SK" sz="2000" smtClean="0"/>
                        <a:t> </a:t>
                      </a:r>
                      <a:r>
                        <a:rPr lang="sk-SK" sz="2000" err="1" smtClean="0"/>
                        <a:t>some</a:t>
                      </a:r>
                      <a:r>
                        <a:rPr lang="sk-SK" sz="2000" smtClean="0"/>
                        <a:t> study</a:t>
                      </a:r>
                      <a:endParaRPr lang="sk-SK" sz="2000"/>
                    </a:p>
                  </a:txBody>
                  <a:tcPr/>
                </a:tc>
                <a:tc>
                  <a:txBody>
                    <a:bodyPr/>
                    <a:lstStyle/>
                    <a:p>
                      <a:pPr algn="ctr"/>
                      <a:r>
                        <a:rPr lang="sk-SK" sz="2000" smtClean="0"/>
                        <a:t>30</a:t>
                      </a:r>
                      <a:endParaRPr lang="sk-SK" sz="2000"/>
                    </a:p>
                  </a:txBody>
                  <a:tcPr anchor="ctr" anchorCtr="1"/>
                </a:tc>
              </a:tr>
              <a:tr h="370840">
                <a:tc>
                  <a:txBody>
                    <a:bodyPr/>
                    <a:lstStyle/>
                    <a:p>
                      <a:pPr algn="l"/>
                      <a:r>
                        <a:rPr lang="sk-SK" sz="2000" err="1" smtClean="0"/>
                        <a:t>Some</a:t>
                      </a:r>
                      <a:r>
                        <a:rPr lang="sk-SK" sz="2000" smtClean="0"/>
                        <a:t> study + </a:t>
                      </a:r>
                      <a:r>
                        <a:rPr lang="sk-SK" sz="2000" err="1" smtClean="0"/>
                        <a:t>work</a:t>
                      </a:r>
                      <a:endParaRPr lang="sk-SK" sz="2000"/>
                    </a:p>
                  </a:txBody>
                  <a:tcPr/>
                </a:tc>
                <a:tc>
                  <a:txBody>
                    <a:bodyPr/>
                    <a:lstStyle/>
                    <a:p>
                      <a:pPr algn="ctr"/>
                      <a:r>
                        <a:rPr lang="sk-SK" sz="2000" smtClean="0"/>
                        <a:t>7</a:t>
                      </a:r>
                      <a:endParaRPr lang="sk-SK" sz="2000"/>
                    </a:p>
                  </a:txBody>
                  <a:tcPr anchor="ctr" anchorCtr="1"/>
                </a:tc>
              </a:tr>
              <a:tr h="370840">
                <a:tc>
                  <a:txBody>
                    <a:bodyPr/>
                    <a:lstStyle/>
                    <a:p>
                      <a:pPr algn="l"/>
                      <a:r>
                        <a:rPr lang="sk-SK" sz="2000" err="1" smtClean="0"/>
                        <a:t>Only</a:t>
                      </a:r>
                      <a:r>
                        <a:rPr lang="sk-SK" sz="2000" smtClean="0"/>
                        <a:t> </a:t>
                      </a:r>
                      <a:r>
                        <a:rPr lang="sk-SK" sz="2000" err="1" smtClean="0"/>
                        <a:t>work</a:t>
                      </a:r>
                      <a:endParaRPr lang="sk-SK" sz="2000"/>
                    </a:p>
                  </a:txBody>
                  <a:tcPr/>
                </a:tc>
                <a:tc>
                  <a:txBody>
                    <a:bodyPr/>
                    <a:lstStyle/>
                    <a:p>
                      <a:pPr algn="ctr"/>
                      <a:r>
                        <a:rPr lang="sk-SK" sz="2000" smtClean="0"/>
                        <a:t>7</a:t>
                      </a:r>
                      <a:endParaRPr lang="sk-SK" sz="2000"/>
                    </a:p>
                  </a:txBody>
                  <a:tcPr anchor="ctr" anchorCtr="1"/>
                </a:tc>
              </a:tr>
              <a:tr h="370840">
                <a:tc>
                  <a:txBody>
                    <a:bodyPr/>
                    <a:lstStyle/>
                    <a:p>
                      <a:pPr algn="l"/>
                      <a:r>
                        <a:rPr lang="sk-SK" sz="2000" err="1" smtClean="0"/>
                        <a:t>At</a:t>
                      </a:r>
                      <a:r>
                        <a:rPr lang="sk-SK" sz="2000" smtClean="0"/>
                        <a:t> </a:t>
                      </a:r>
                      <a:r>
                        <a:rPr lang="sk-SK" sz="2000" err="1" smtClean="0"/>
                        <a:t>home</a:t>
                      </a:r>
                      <a:endParaRPr lang="sk-SK" sz="2000"/>
                    </a:p>
                  </a:txBody>
                  <a:tcPr/>
                </a:tc>
                <a:tc>
                  <a:txBody>
                    <a:bodyPr/>
                    <a:lstStyle/>
                    <a:p>
                      <a:pPr algn="ctr"/>
                      <a:r>
                        <a:rPr lang="sk-SK" sz="2000" smtClean="0"/>
                        <a:t>6</a:t>
                      </a:r>
                      <a:endParaRPr lang="sk-SK" sz="2000"/>
                    </a:p>
                  </a:txBody>
                  <a:tcPr anchor="ctr" anchorCtr="1"/>
                </a:tc>
              </a:tr>
            </a:tbl>
          </a:graphicData>
        </a:graphic>
      </p:graphicFrame>
      <p:sp>
        <p:nvSpPr>
          <p:cNvPr id="6" name="BlokTextu 5"/>
          <p:cNvSpPr txBox="1"/>
          <p:nvPr/>
        </p:nvSpPr>
        <p:spPr>
          <a:xfrm>
            <a:off x="544749" y="4869160"/>
            <a:ext cx="8213434" cy="1569660"/>
          </a:xfrm>
          <a:prstGeom prst="rect">
            <a:avLst/>
          </a:prstGeom>
          <a:noFill/>
        </p:spPr>
        <p:txBody>
          <a:bodyPr wrap="square" rtlCol="0">
            <a:spAutoFit/>
          </a:bodyPr>
          <a:lstStyle/>
          <a:p>
            <a:r>
              <a:rPr lang="sk-SK" sz="2400" smtClean="0"/>
              <a:t>W</a:t>
            </a:r>
            <a:r>
              <a:rPr lang="en-US" sz="2400" err="1" smtClean="0"/>
              <a:t>riten</a:t>
            </a:r>
            <a:r>
              <a:rPr lang="en-US" sz="2400" smtClean="0"/>
              <a:t> solution to the problem</a:t>
            </a:r>
            <a:r>
              <a:rPr lang="sk-SK" sz="2400" smtClean="0"/>
              <a:t>: </a:t>
            </a:r>
          </a:p>
          <a:p>
            <a:r>
              <a:rPr lang="en-GB" sz="2400" b="1">
                <a:solidFill>
                  <a:srgbClr val="FF0000"/>
                </a:solidFill>
              </a:rPr>
              <a:t>“At</a:t>
            </a:r>
            <a:r>
              <a:rPr lang="en-GB" sz="2400" b="1" i="1">
                <a:solidFill>
                  <a:srgbClr val="FF0000"/>
                </a:solidFill>
              </a:rPr>
              <a:t> first sight a stethoscope appears to be in good condition (bell, diaphragm, and transfer system) but you do not hear anything on auscultation of breathing. Give a reason. </a:t>
            </a:r>
            <a:r>
              <a:rPr lang="en-GB" sz="2400" b="1" smtClean="0">
                <a:solidFill>
                  <a:srgbClr val="FF0000"/>
                </a:solidFill>
              </a:rPr>
              <a:t>“</a:t>
            </a:r>
            <a:endParaRPr lang="sk-SK" sz="2400" b="1">
              <a:solidFill>
                <a:srgbClr val="FF0000"/>
              </a:solidFill>
            </a:endParaRPr>
          </a:p>
        </p:txBody>
      </p:sp>
    </p:spTree>
    <p:extLst>
      <p:ext uri="{BB962C8B-B14F-4D97-AF65-F5344CB8AC3E}">
        <p14:creationId xmlns:p14="http://schemas.microsoft.com/office/powerpoint/2010/main" val="11514834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bdĺžnik 14"/>
          <p:cNvSpPr/>
          <p:nvPr/>
        </p:nvSpPr>
        <p:spPr>
          <a:xfrm>
            <a:off x="2627784" y="1412776"/>
            <a:ext cx="3888432" cy="30243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solidFill>
                <a:schemeClr val="tx1"/>
              </a:solidFill>
            </a:endParaRPr>
          </a:p>
        </p:txBody>
      </p:sp>
      <p:sp>
        <p:nvSpPr>
          <p:cNvPr id="2" name="Nadpis 1"/>
          <p:cNvSpPr>
            <a:spLocks noGrp="1"/>
          </p:cNvSpPr>
          <p:nvPr>
            <p:ph type="title"/>
          </p:nvPr>
        </p:nvSpPr>
        <p:spPr/>
        <p:txBody>
          <a:bodyPr>
            <a:normAutofit/>
          </a:bodyPr>
          <a:lstStyle/>
          <a:p>
            <a:r>
              <a:rPr lang="sk-SK" sz="3600" err="1"/>
              <a:t>A</a:t>
            </a:r>
            <a:r>
              <a:rPr lang="sk-SK" sz="3600" err="1" smtClean="0"/>
              <a:t>nalysis</a:t>
            </a:r>
            <a:r>
              <a:rPr lang="sk-SK" sz="3600" smtClean="0"/>
              <a:t> of </a:t>
            </a:r>
            <a:r>
              <a:rPr lang="sk-SK" sz="3600" err="1" smtClean="0"/>
              <a:t>responses</a:t>
            </a:r>
            <a:endParaRPr lang="sk-SK" sz="3600"/>
          </a:p>
        </p:txBody>
      </p:sp>
      <p:sp>
        <p:nvSpPr>
          <p:cNvPr id="4" name="Zástupný symbol päty 3"/>
          <p:cNvSpPr>
            <a:spLocks noGrp="1"/>
          </p:cNvSpPr>
          <p:nvPr>
            <p:ph type="ftr" sz="quarter" idx="11"/>
          </p:nvPr>
        </p:nvSpPr>
        <p:spPr/>
        <p:txBody>
          <a:bodyPr/>
          <a:lstStyle/>
          <a:p>
            <a:r>
              <a:rPr lang="sk-SK" smtClean="0"/>
              <a:t>GP KEGA 026UK-4/2017</a:t>
            </a:r>
            <a:endParaRPr lang="sk-SK"/>
          </a:p>
        </p:txBody>
      </p:sp>
      <p:grpSp>
        <p:nvGrpSpPr>
          <p:cNvPr id="3" name="Skupina 2"/>
          <p:cNvGrpSpPr/>
          <p:nvPr/>
        </p:nvGrpSpPr>
        <p:grpSpPr>
          <a:xfrm>
            <a:off x="179512" y="1412776"/>
            <a:ext cx="8784975" cy="5040560"/>
            <a:chOff x="179512" y="1412776"/>
            <a:chExt cx="8784975" cy="5040560"/>
          </a:xfrm>
        </p:grpSpPr>
        <p:sp>
          <p:nvSpPr>
            <p:cNvPr id="6" name="Zaoblený obdĺžnik 5"/>
            <p:cNvSpPr/>
            <p:nvPr/>
          </p:nvSpPr>
          <p:spPr>
            <a:xfrm>
              <a:off x="179512" y="3212976"/>
              <a:ext cx="2376263" cy="32403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k-SK" sz="2400" err="1" smtClean="0"/>
                <a:t>Quantitative</a:t>
              </a:r>
              <a:r>
                <a:rPr lang="sk-SK" sz="2400" smtClean="0"/>
                <a:t> </a:t>
              </a:r>
              <a:r>
                <a:rPr lang="sk-SK" sz="2400" err="1" smtClean="0"/>
                <a:t>analysis</a:t>
              </a:r>
              <a:endParaRPr lang="sk-SK" sz="2400" smtClean="0"/>
            </a:p>
            <a:p>
              <a:pPr algn="ctr"/>
              <a:endParaRPr lang="sk-SK" sz="2400"/>
            </a:p>
            <a:p>
              <a:pPr algn="ctr"/>
              <a:r>
                <a:rPr lang="sk-SK" sz="2400" smtClean="0"/>
                <a:t>(</a:t>
              </a:r>
              <a:r>
                <a:rPr lang="sk-SK" sz="2400" err="1" smtClean="0"/>
                <a:t>frequency</a:t>
              </a:r>
              <a:r>
                <a:rPr lang="sk-SK" sz="2400" smtClean="0"/>
                <a:t> of </a:t>
              </a:r>
              <a:r>
                <a:rPr lang="sk-SK" sz="2400" err="1" smtClean="0"/>
                <a:t>answer</a:t>
              </a:r>
              <a:r>
                <a:rPr lang="sk-SK" sz="2400" smtClean="0"/>
                <a:t> </a:t>
              </a:r>
              <a:r>
                <a:rPr lang="sk-SK" sz="2400" err="1" smtClean="0"/>
                <a:t>regardless</a:t>
              </a:r>
              <a:r>
                <a:rPr lang="sk-SK" sz="2400" smtClean="0"/>
                <a:t> </a:t>
              </a:r>
              <a:r>
                <a:rPr lang="sk-SK" sz="2400" err="1" smtClean="0"/>
                <a:t>of</a:t>
              </a:r>
              <a:r>
                <a:rPr lang="sk-SK" sz="2400" smtClean="0"/>
                <a:t> </a:t>
              </a:r>
              <a:r>
                <a:rPr lang="sk-SK" sz="2400" err="1" smtClean="0"/>
                <a:t>the</a:t>
              </a:r>
              <a:r>
                <a:rPr lang="sk-SK" sz="2400" smtClean="0"/>
                <a:t> </a:t>
              </a:r>
              <a:r>
                <a:rPr lang="sk-SK" sz="2400" err="1" smtClean="0"/>
                <a:t>nature</a:t>
              </a:r>
              <a:r>
                <a:rPr lang="sk-SK" sz="2400" smtClean="0"/>
                <a:t> </a:t>
              </a:r>
              <a:r>
                <a:rPr lang="sk-SK" sz="2400" err="1" smtClean="0"/>
                <a:t>phenomenon</a:t>
              </a:r>
              <a:r>
                <a:rPr lang="sk-SK" sz="2400" smtClean="0"/>
                <a:t>)</a:t>
              </a:r>
              <a:endParaRPr lang="sk-SK" sz="2400"/>
            </a:p>
          </p:txBody>
        </p:sp>
        <p:sp>
          <p:nvSpPr>
            <p:cNvPr id="11" name="Ovál 10"/>
            <p:cNvSpPr/>
            <p:nvPr/>
          </p:nvSpPr>
          <p:spPr>
            <a:xfrm>
              <a:off x="3347864" y="2708920"/>
              <a:ext cx="2448271" cy="1656184"/>
            </a:xfrm>
            <a:prstGeom prst="ellipse">
              <a:avLst/>
            </a:prstGeom>
            <a:solidFill>
              <a:schemeClr val="accent5">
                <a:lumMod val="60000"/>
                <a:lumOff val="40000"/>
                <a:alpha val="8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k-SK" sz="2400" err="1" smtClean="0"/>
                <a:t>Measuring</a:t>
              </a:r>
              <a:r>
                <a:rPr lang="sk-SK" sz="2400" smtClean="0"/>
                <a:t> </a:t>
              </a:r>
              <a:r>
                <a:rPr lang="sk-SK" sz="2400" err="1" smtClean="0"/>
                <a:t>technique</a:t>
              </a:r>
              <a:endParaRPr lang="sk-SK" sz="2400"/>
            </a:p>
          </p:txBody>
        </p:sp>
        <p:sp>
          <p:nvSpPr>
            <p:cNvPr id="12" name="Ovál 11"/>
            <p:cNvSpPr/>
            <p:nvPr/>
          </p:nvSpPr>
          <p:spPr>
            <a:xfrm>
              <a:off x="2657683" y="1435169"/>
              <a:ext cx="2061714" cy="1656184"/>
            </a:xfrm>
            <a:prstGeom prst="ellipse">
              <a:avLst/>
            </a:prstGeom>
            <a:solidFill>
              <a:schemeClr val="bg2">
                <a:lumMod val="50000"/>
                <a:alpha val="7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k-SK" sz="2400" err="1" smtClean="0"/>
                <a:t>Physical</a:t>
              </a:r>
              <a:r>
                <a:rPr lang="sk-SK" sz="2400" smtClean="0"/>
                <a:t> </a:t>
              </a:r>
              <a:r>
                <a:rPr lang="sk-SK" sz="2400" err="1" smtClean="0"/>
                <a:t>principle</a:t>
              </a:r>
              <a:endParaRPr lang="sk-SK" sz="2400"/>
            </a:p>
          </p:txBody>
        </p:sp>
        <p:sp>
          <p:nvSpPr>
            <p:cNvPr id="14" name="Ovál 13"/>
            <p:cNvSpPr/>
            <p:nvPr/>
          </p:nvSpPr>
          <p:spPr>
            <a:xfrm>
              <a:off x="4427984" y="1412776"/>
              <a:ext cx="2088232" cy="1656184"/>
            </a:xfrm>
            <a:prstGeom prst="ellipse">
              <a:avLst/>
            </a:prstGeom>
            <a:solidFill>
              <a:schemeClr val="accent4">
                <a:lumMod val="60000"/>
                <a:lumOff val="40000"/>
                <a:alpha val="8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k-SK" sz="2400" err="1" smtClean="0"/>
                <a:t>Patient´s</a:t>
              </a:r>
              <a:r>
                <a:rPr lang="sk-SK" sz="2400" smtClean="0"/>
                <a:t> </a:t>
              </a:r>
              <a:r>
                <a:rPr lang="sk-SK" sz="2400" err="1" smtClean="0"/>
                <a:t>health</a:t>
              </a:r>
              <a:endParaRPr lang="sk-SK" sz="2400"/>
            </a:p>
          </p:txBody>
        </p:sp>
        <p:sp>
          <p:nvSpPr>
            <p:cNvPr id="16" name="BlokTextu 15"/>
            <p:cNvSpPr txBox="1"/>
            <p:nvPr/>
          </p:nvSpPr>
          <p:spPr>
            <a:xfrm>
              <a:off x="2657683" y="4022574"/>
              <a:ext cx="1500154" cy="461665"/>
            </a:xfrm>
            <a:prstGeom prst="rect">
              <a:avLst/>
            </a:prstGeom>
            <a:noFill/>
          </p:spPr>
          <p:txBody>
            <a:bodyPr wrap="none" rtlCol="0">
              <a:spAutoFit/>
            </a:bodyPr>
            <a:lstStyle/>
            <a:p>
              <a:r>
                <a:rPr lang="sk-SK" sz="2400" err="1" smtClean="0"/>
                <a:t>Responses</a:t>
              </a:r>
              <a:endParaRPr lang="sk-SK" sz="2400"/>
            </a:p>
          </p:txBody>
        </p:sp>
        <p:sp>
          <p:nvSpPr>
            <p:cNvPr id="17" name="Zaoblený obdĺžnik 16"/>
            <p:cNvSpPr/>
            <p:nvPr/>
          </p:nvSpPr>
          <p:spPr>
            <a:xfrm>
              <a:off x="6588224" y="3091353"/>
              <a:ext cx="2376263" cy="32403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k-SK" sz="2400" err="1" smtClean="0"/>
                <a:t>Qualitative</a:t>
              </a:r>
              <a:r>
                <a:rPr lang="sk-SK" sz="2400" smtClean="0"/>
                <a:t> </a:t>
              </a:r>
              <a:r>
                <a:rPr lang="sk-SK" sz="2400" err="1" smtClean="0"/>
                <a:t>analysis</a:t>
              </a:r>
              <a:endParaRPr lang="sk-SK" sz="2400" smtClean="0"/>
            </a:p>
            <a:p>
              <a:pPr algn="ctr"/>
              <a:endParaRPr lang="sk-SK" sz="2400"/>
            </a:p>
            <a:p>
              <a:pPr algn="ctr"/>
              <a:r>
                <a:rPr lang="sk-SK" sz="2400" smtClean="0"/>
                <a:t>(</a:t>
              </a:r>
              <a:r>
                <a:rPr lang="sk-SK" sz="2400" err="1" smtClean="0"/>
                <a:t>what</a:t>
              </a:r>
              <a:r>
                <a:rPr lang="sk-SK" sz="2400" smtClean="0"/>
                <a:t> has </a:t>
              </a:r>
              <a:r>
                <a:rPr lang="sk-SK" sz="2400" err="1" smtClean="0"/>
                <a:t>effect</a:t>
              </a:r>
              <a:r>
                <a:rPr lang="sk-SK" sz="2400" smtClean="0"/>
                <a:t> on </a:t>
              </a:r>
              <a:r>
                <a:rPr lang="sk-SK" sz="2400" err="1" smtClean="0"/>
                <a:t>student´s</a:t>
              </a:r>
              <a:r>
                <a:rPr lang="sk-SK" sz="2400" smtClean="0"/>
                <a:t> </a:t>
              </a:r>
              <a:r>
                <a:rPr lang="sk-SK" sz="2400" err="1" smtClean="0"/>
                <a:t>answer</a:t>
              </a:r>
              <a:r>
                <a:rPr lang="sk-SK" sz="2400" smtClean="0"/>
                <a:t> )</a:t>
              </a:r>
              <a:endParaRPr lang="sk-SK" sz="2400"/>
            </a:p>
          </p:txBody>
        </p:sp>
      </p:grpSp>
    </p:spTree>
    <p:extLst>
      <p:ext uri="{BB962C8B-B14F-4D97-AF65-F5344CB8AC3E}">
        <p14:creationId xmlns:p14="http://schemas.microsoft.com/office/powerpoint/2010/main" val="11583977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51520" y="404664"/>
            <a:ext cx="8712968" cy="1143000"/>
          </a:xfrm>
        </p:spPr>
        <p:txBody>
          <a:bodyPr>
            <a:noAutofit/>
          </a:bodyPr>
          <a:lstStyle/>
          <a:p>
            <a:r>
              <a:rPr lang="sk-SK" sz="3600" err="1" smtClean="0"/>
              <a:t>Results</a:t>
            </a:r>
            <a:r>
              <a:rPr lang="sk-SK" sz="2800" smtClean="0"/>
              <a:t/>
            </a:r>
            <a:br>
              <a:rPr lang="sk-SK" sz="2800" smtClean="0"/>
            </a:br>
            <a:r>
              <a:rPr lang="sk-SK" sz="2800" smtClean="0"/>
              <a:t>1. </a:t>
            </a:r>
            <a:r>
              <a:rPr lang="sk-SK" sz="2800" err="1" smtClean="0"/>
              <a:t>The</a:t>
            </a:r>
            <a:r>
              <a:rPr lang="sk-SK" sz="2800" smtClean="0"/>
              <a:t> i</a:t>
            </a:r>
            <a:r>
              <a:rPr lang="en-US" sz="2800" err="1" smtClean="0"/>
              <a:t>mpact</a:t>
            </a:r>
            <a:r>
              <a:rPr lang="en-US" sz="2800" smtClean="0"/>
              <a:t> </a:t>
            </a:r>
            <a:r>
              <a:rPr lang="en-US" sz="2800"/>
              <a:t>of student sex on </a:t>
            </a:r>
            <a:r>
              <a:rPr lang="en-US" sz="2800" u="sng"/>
              <a:t>the number </a:t>
            </a:r>
            <a:r>
              <a:rPr lang="en-US" sz="2800"/>
              <a:t>of </a:t>
            </a:r>
            <a:r>
              <a:rPr lang="en-US" sz="2800" smtClean="0"/>
              <a:t>responses</a:t>
            </a:r>
            <a:r>
              <a:rPr lang="sk-SK" sz="2800" smtClean="0"/>
              <a:t/>
            </a:r>
            <a:br>
              <a:rPr lang="sk-SK" sz="2800" smtClean="0"/>
            </a:br>
            <a:r>
              <a:rPr lang="sk-SK" sz="2800" smtClean="0"/>
              <a:t>(p = 0.35)</a:t>
            </a:r>
            <a:r>
              <a:rPr lang="sk-SK" sz="2800" smtClean="0">
                <a:solidFill>
                  <a:srgbClr val="FF0000"/>
                </a:solidFill>
              </a:rPr>
              <a:t/>
            </a:r>
            <a:br>
              <a:rPr lang="sk-SK" sz="2800" smtClean="0">
                <a:solidFill>
                  <a:srgbClr val="FF0000"/>
                </a:solidFill>
              </a:rPr>
            </a:br>
            <a:endParaRPr lang="sk-SK" sz="2800"/>
          </a:p>
        </p:txBody>
      </p:sp>
      <p:sp>
        <p:nvSpPr>
          <p:cNvPr id="6" name="Zástupný symbol päty 5"/>
          <p:cNvSpPr>
            <a:spLocks noGrp="1"/>
          </p:cNvSpPr>
          <p:nvPr>
            <p:ph type="ftr" sz="quarter" idx="11"/>
          </p:nvPr>
        </p:nvSpPr>
        <p:spPr/>
        <p:txBody>
          <a:bodyPr/>
          <a:lstStyle/>
          <a:p>
            <a:r>
              <a:rPr lang="sk-SK" smtClean="0"/>
              <a:t>GP KEGA 026UK-4/2017</a:t>
            </a:r>
            <a:endParaRPr lang="sk-SK"/>
          </a:p>
        </p:txBody>
      </p:sp>
      <p:graphicFrame>
        <p:nvGraphicFramePr>
          <p:cNvPr id="7" name="Graf 6"/>
          <p:cNvGraphicFramePr>
            <a:graphicFrameLocks/>
          </p:cNvGraphicFramePr>
          <p:nvPr>
            <p:extLst>
              <p:ext uri="{D42A27DB-BD31-4B8C-83A1-F6EECF244321}">
                <p14:modId xmlns:p14="http://schemas.microsoft.com/office/powerpoint/2010/main" val="680391546"/>
              </p:ext>
            </p:extLst>
          </p:nvPr>
        </p:nvGraphicFramePr>
        <p:xfrm>
          <a:off x="1115616" y="1484784"/>
          <a:ext cx="7477360" cy="4752528"/>
        </p:xfrm>
        <a:graphic>
          <a:graphicData uri="http://schemas.openxmlformats.org/drawingml/2006/chart">
            <c:chart xmlns:c="http://schemas.openxmlformats.org/drawingml/2006/chart" xmlns:r="http://schemas.openxmlformats.org/officeDocument/2006/relationships" r:id="rId3"/>
          </a:graphicData>
        </a:graphic>
      </p:graphicFrame>
      <p:sp>
        <p:nvSpPr>
          <p:cNvPr id="8" name="BlokTextu 7"/>
          <p:cNvSpPr txBox="1"/>
          <p:nvPr/>
        </p:nvSpPr>
        <p:spPr>
          <a:xfrm rot="16200000">
            <a:off x="-212467" y="3559642"/>
            <a:ext cx="2160242" cy="400110"/>
          </a:xfrm>
          <a:prstGeom prst="rect">
            <a:avLst/>
          </a:prstGeom>
          <a:noFill/>
        </p:spPr>
        <p:txBody>
          <a:bodyPr wrap="square" rtlCol="0">
            <a:spAutoFit/>
          </a:bodyPr>
          <a:lstStyle/>
          <a:p>
            <a:r>
              <a:rPr lang="sk-SK" err="1" smtClean="0"/>
              <a:t>Number</a:t>
            </a:r>
            <a:r>
              <a:rPr lang="sk-SK" smtClean="0"/>
              <a:t> of </a:t>
            </a:r>
            <a:r>
              <a:rPr lang="sk-SK" sz="2000" err="1" smtClean="0"/>
              <a:t>students</a:t>
            </a:r>
            <a:endParaRPr lang="sk-SK" sz="2000"/>
          </a:p>
        </p:txBody>
      </p:sp>
    </p:spTree>
    <p:extLst>
      <p:ext uri="{BB962C8B-B14F-4D97-AF65-F5344CB8AC3E}">
        <p14:creationId xmlns:p14="http://schemas.microsoft.com/office/powerpoint/2010/main" val="4991181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476672"/>
            <a:ext cx="8229600" cy="1143000"/>
          </a:xfrm>
        </p:spPr>
        <p:txBody>
          <a:bodyPr>
            <a:noAutofit/>
          </a:bodyPr>
          <a:lstStyle/>
          <a:p>
            <a:r>
              <a:rPr lang="sk-SK" sz="2800" dirty="0" smtClean="0"/>
              <a:t>2. </a:t>
            </a:r>
            <a:r>
              <a:rPr lang="en-GB" sz="2800" dirty="0" smtClean="0"/>
              <a:t>The impact of student´s activity before studying of medicine on </a:t>
            </a:r>
            <a:r>
              <a:rPr lang="en-GB" sz="2800" u="sng" dirty="0" smtClean="0"/>
              <a:t>the number </a:t>
            </a:r>
            <a:r>
              <a:rPr lang="en-GB" sz="2800" dirty="0" smtClean="0"/>
              <a:t>of answers (regardless to the nature phenomenon) </a:t>
            </a:r>
            <a:r>
              <a:rPr lang="sk-SK" sz="2800" b="1" dirty="0" smtClean="0">
                <a:solidFill>
                  <a:srgbClr val="FF0000"/>
                </a:solidFill>
              </a:rPr>
              <a:t>(</a:t>
            </a:r>
            <a:r>
              <a:rPr lang="sk-SK" sz="2800" b="1" dirty="0">
                <a:solidFill>
                  <a:srgbClr val="FF0000"/>
                </a:solidFill>
              </a:rPr>
              <a:t>p = </a:t>
            </a:r>
            <a:r>
              <a:rPr lang="sk-SK" sz="2800" b="1" dirty="0" smtClean="0">
                <a:solidFill>
                  <a:srgbClr val="FF0000"/>
                </a:solidFill>
              </a:rPr>
              <a:t>0.003) </a:t>
            </a:r>
            <a:endParaRPr lang="sk-SK" sz="2800" b="1" dirty="0">
              <a:solidFill>
                <a:srgbClr val="FF0000"/>
              </a:solidFill>
            </a:endParaRPr>
          </a:p>
        </p:txBody>
      </p:sp>
      <p:sp>
        <p:nvSpPr>
          <p:cNvPr id="6" name="Zástupný symbol päty 5"/>
          <p:cNvSpPr>
            <a:spLocks noGrp="1"/>
          </p:cNvSpPr>
          <p:nvPr>
            <p:ph type="ftr" sz="quarter" idx="11"/>
          </p:nvPr>
        </p:nvSpPr>
        <p:spPr/>
        <p:txBody>
          <a:bodyPr/>
          <a:lstStyle/>
          <a:p>
            <a:r>
              <a:rPr lang="sk-SK" smtClean="0"/>
              <a:t>GP KEGA 026UK-4/2017</a:t>
            </a:r>
            <a:endParaRPr lang="sk-SK"/>
          </a:p>
        </p:txBody>
      </p:sp>
      <p:graphicFrame>
        <p:nvGraphicFramePr>
          <p:cNvPr id="12" name="Graf 11"/>
          <p:cNvGraphicFramePr>
            <a:graphicFrameLocks/>
          </p:cNvGraphicFramePr>
          <p:nvPr>
            <p:extLst>
              <p:ext uri="{D42A27DB-BD31-4B8C-83A1-F6EECF244321}">
                <p14:modId xmlns:p14="http://schemas.microsoft.com/office/powerpoint/2010/main" val="3769489492"/>
              </p:ext>
            </p:extLst>
          </p:nvPr>
        </p:nvGraphicFramePr>
        <p:xfrm>
          <a:off x="955278" y="1844824"/>
          <a:ext cx="7649170" cy="4513363"/>
        </p:xfrm>
        <a:graphic>
          <a:graphicData uri="http://schemas.openxmlformats.org/drawingml/2006/chart">
            <c:chart xmlns:c="http://schemas.openxmlformats.org/drawingml/2006/chart" xmlns:r="http://schemas.openxmlformats.org/officeDocument/2006/relationships" r:id="rId3"/>
          </a:graphicData>
        </a:graphic>
      </p:graphicFrame>
      <p:sp>
        <p:nvSpPr>
          <p:cNvPr id="10" name="BlokTextu 9"/>
          <p:cNvSpPr txBox="1"/>
          <p:nvPr/>
        </p:nvSpPr>
        <p:spPr>
          <a:xfrm rot="16200000">
            <a:off x="-245360" y="3659630"/>
            <a:ext cx="2157514" cy="400110"/>
          </a:xfrm>
          <a:prstGeom prst="rect">
            <a:avLst/>
          </a:prstGeom>
          <a:noFill/>
        </p:spPr>
        <p:txBody>
          <a:bodyPr wrap="none" rtlCol="0">
            <a:spAutoFit/>
          </a:bodyPr>
          <a:lstStyle/>
          <a:p>
            <a:r>
              <a:rPr lang="sk-SK" err="1" smtClean="0"/>
              <a:t>Number</a:t>
            </a:r>
            <a:r>
              <a:rPr lang="sk-SK" smtClean="0"/>
              <a:t> of </a:t>
            </a:r>
            <a:r>
              <a:rPr lang="sk-SK" sz="2000" err="1" smtClean="0"/>
              <a:t>students</a:t>
            </a:r>
            <a:endParaRPr lang="sk-SK" sz="2000"/>
          </a:p>
        </p:txBody>
      </p:sp>
    </p:spTree>
    <p:extLst>
      <p:ext uri="{BB962C8B-B14F-4D97-AF65-F5344CB8AC3E}">
        <p14:creationId xmlns:p14="http://schemas.microsoft.com/office/powerpoint/2010/main" val="13227202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260648"/>
            <a:ext cx="8517632" cy="1143000"/>
          </a:xfrm>
        </p:spPr>
        <p:txBody>
          <a:bodyPr>
            <a:normAutofit/>
          </a:bodyPr>
          <a:lstStyle/>
          <a:p>
            <a:r>
              <a:rPr lang="sk-SK" sz="2800" dirty="0"/>
              <a:t>3</a:t>
            </a:r>
            <a:r>
              <a:rPr lang="sk-SK" sz="2800" dirty="0" smtClean="0"/>
              <a:t>. </a:t>
            </a:r>
            <a:r>
              <a:rPr lang="sk-SK" sz="2800" dirty="0" err="1" smtClean="0"/>
              <a:t>The</a:t>
            </a:r>
            <a:r>
              <a:rPr lang="sk-SK" sz="2800" dirty="0" smtClean="0"/>
              <a:t> </a:t>
            </a:r>
            <a:r>
              <a:rPr lang="sk-SK" sz="2800" dirty="0" err="1" smtClean="0"/>
              <a:t>impact</a:t>
            </a:r>
            <a:r>
              <a:rPr lang="sk-SK" sz="2800" dirty="0" smtClean="0"/>
              <a:t> of </a:t>
            </a:r>
            <a:r>
              <a:rPr lang="sk-SK" sz="2800" dirty="0" err="1" smtClean="0"/>
              <a:t>student</a:t>
            </a:r>
            <a:r>
              <a:rPr lang="sk-SK" sz="2800" dirty="0" smtClean="0"/>
              <a:t> sex on </a:t>
            </a:r>
            <a:r>
              <a:rPr lang="sk-SK" sz="2800" u="sng" dirty="0" err="1" smtClean="0"/>
              <a:t>the</a:t>
            </a:r>
            <a:r>
              <a:rPr lang="sk-SK" sz="2800" u="sng" dirty="0" smtClean="0"/>
              <a:t> </a:t>
            </a:r>
            <a:r>
              <a:rPr lang="sk-SK" sz="2800" u="sng" dirty="0" err="1" smtClean="0"/>
              <a:t>contents</a:t>
            </a:r>
            <a:r>
              <a:rPr lang="sk-SK" sz="2800" u="sng" dirty="0" smtClean="0"/>
              <a:t> </a:t>
            </a:r>
            <a:r>
              <a:rPr lang="sk-SK" sz="2800" dirty="0" smtClean="0"/>
              <a:t>of </a:t>
            </a:r>
            <a:r>
              <a:rPr lang="sk-SK" sz="2800" dirty="0" err="1" smtClean="0"/>
              <a:t>answers</a:t>
            </a:r>
            <a:r>
              <a:rPr lang="sk-SK" sz="2800" dirty="0" smtClean="0"/>
              <a:t> </a:t>
            </a:r>
            <a:r>
              <a:rPr lang="sk-SK" sz="2800" dirty="0" smtClean="0">
                <a:solidFill>
                  <a:srgbClr val="FF0000"/>
                </a:solidFill>
              </a:rPr>
              <a:t>(p = 0.02)</a:t>
            </a:r>
            <a:endParaRPr lang="sk-SK" sz="2800" dirty="0">
              <a:solidFill>
                <a:srgbClr val="FF0000"/>
              </a:solidFill>
            </a:endParaRPr>
          </a:p>
        </p:txBody>
      </p:sp>
      <p:sp>
        <p:nvSpPr>
          <p:cNvPr id="6" name="Zástupný symbol päty 5"/>
          <p:cNvSpPr>
            <a:spLocks noGrp="1"/>
          </p:cNvSpPr>
          <p:nvPr>
            <p:ph type="ftr" sz="quarter" idx="11"/>
          </p:nvPr>
        </p:nvSpPr>
        <p:spPr/>
        <p:txBody>
          <a:bodyPr/>
          <a:lstStyle/>
          <a:p>
            <a:r>
              <a:rPr lang="sk-SK" smtClean="0"/>
              <a:t>GP KEGA 026UK-4/2017</a:t>
            </a:r>
            <a:endParaRPr lang="sk-SK"/>
          </a:p>
        </p:txBody>
      </p:sp>
      <p:graphicFrame>
        <p:nvGraphicFramePr>
          <p:cNvPr id="7" name="Graf 6"/>
          <p:cNvGraphicFramePr>
            <a:graphicFrameLocks/>
          </p:cNvGraphicFramePr>
          <p:nvPr>
            <p:extLst>
              <p:ext uri="{D42A27DB-BD31-4B8C-83A1-F6EECF244321}">
                <p14:modId xmlns:p14="http://schemas.microsoft.com/office/powerpoint/2010/main" val="1361885707"/>
              </p:ext>
            </p:extLst>
          </p:nvPr>
        </p:nvGraphicFramePr>
        <p:xfrm>
          <a:off x="884116" y="1218054"/>
          <a:ext cx="7144267" cy="3363074"/>
        </p:xfrm>
        <a:graphic>
          <a:graphicData uri="http://schemas.openxmlformats.org/drawingml/2006/chart">
            <c:chart xmlns:c="http://schemas.openxmlformats.org/drawingml/2006/chart" xmlns:r="http://schemas.openxmlformats.org/officeDocument/2006/relationships" r:id="rId3"/>
          </a:graphicData>
        </a:graphic>
      </p:graphicFrame>
      <p:sp>
        <p:nvSpPr>
          <p:cNvPr id="8" name="BlokTextu 7"/>
          <p:cNvSpPr txBox="1"/>
          <p:nvPr/>
        </p:nvSpPr>
        <p:spPr>
          <a:xfrm rot="16200000">
            <a:off x="-267142" y="2723526"/>
            <a:ext cx="2157514" cy="400110"/>
          </a:xfrm>
          <a:prstGeom prst="rect">
            <a:avLst/>
          </a:prstGeom>
          <a:noFill/>
        </p:spPr>
        <p:txBody>
          <a:bodyPr wrap="none" rtlCol="0">
            <a:spAutoFit/>
          </a:bodyPr>
          <a:lstStyle/>
          <a:p>
            <a:r>
              <a:rPr lang="sk-SK" err="1" smtClean="0"/>
              <a:t>Number</a:t>
            </a:r>
            <a:r>
              <a:rPr lang="sk-SK" smtClean="0"/>
              <a:t> of </a:t>
            </a:r>
            <a:r>
              <a:rPr lang="sk-SK" sz="2000" err="1" smtClean="0"/>
              <a:t>students</a:t>
            </a:r>
            <a:endParaRPr lang="sk-SK" sz="2000"/>
          </a:p>
        </p:txBody>
      </p:sp>
      <p:sp>
        <p:nvSpPr>
          <p:cNvPr id="3" name="Obdĺžnik 2"/>
          <p:cNvSpPr/>
          <p:nvPr/>
        </p:nvSpPr>
        <p:spPr>
          <a:xfrm>
            <a:off x="468723" y="5373216"/>
            <a:ext cx="8019643" cy="830997"/>
          </a:xfrm>
          <a:prstGeom prst="rect">
            <a:avLst/>
          </a:prstGeom>
        </p:spPr>
        <p:txBody>
          <a:bodyPr wrap="square">
            <a:spAutoFit/>
          </a:bodyPr>
          <a:lstStyle/>
          <a:p>
            <a:r>
              <a:rPr lang="sk-SK" sz="2400" dirty="0">
                <a:latin typeface="+mj-lt"/>
                <a:ea typeface="+mj-ea"/>
                <a:cs typeface="+mj-cs"/>
              </a:rPr>
              <a:t>4. </a:t>
            </a:r>
            <a:r>
              <a:rPr lang="sk-SK" sz="2400" dirty="0" err="1">
                <a:latin typeface="+mj-lt"/>
                <a:ea typeface="+mj-ea"/>
                <a:cs typeface="+mj-cs"/>
              </a:rPr>
              <a:t>The</a:t>
            </a:r>
            <a:r>
              <a:rPr lang="sk-SK" sz="2400" dirty="0">
                <a:latin typeface="+mj-lt"/>
                <a:ea typeface="+mj-ea"/>
                <a:cs typeface="+mj-cs"/>
              </a:rPr>
              <a:t> </a:t>
            </a:r>
            <a:r>
              <a:rPr lang="sk-SK" sz="2400" dirty="0" err="1">
                <a:latin typeface="+mj-lt"/>
                <a:ea typeface="+mj-ea"/>
                <a:cs typeface="+mj-cs"/>
              </a:rPr>
              <a:t>impact</a:t>
            </a:r>
            <a:r>
              <a:rPr lang="sk-SK" sz="2400" dirty="0">
                <a:latin typeface="+mj-lt"/>
                <a:ea typeface="+mj-ea"/>
                <a:cs typeface="+mj-cs"/>
              </a:rPr>
              <a:t> of </a:t>
            </a:r>
            <a:r>
              <a:rPr lang="sk-SK" sz="2400" dirty="0" err="1">
                <a:latin typeface="+mj-lt"/>
                <a:ea typeface="+mj-ea"/>
                <a:cs typeface="+mj-cs"/>
              </a:rPr>
              <a:t>student´s</a:t>
            </a:r>
            <a:r>
              <a:rPr lang="sk-SK" sz="2400" dirty="0">
                <a:latin typeface="+mj-lt"/>
                <a:ea typeface="+mj-ea"/>
                <a:cs typeface="+mj-cs"/>
              </a:rPr>
              <a:t> </a:t>
            </a:r>
            <a:r>
              <a:rPr lang="sk-SK" sz="2400" dirty="0" err="1">
                <a:latin typeface="+mj-lt"/>
                <a:ea typeface="+mj-ea"/>
                <a:cs typeface="+mj-cs"/>
              </a:rPr>
              <a:t>activities</a:t>
            </a:r>
            <a:r>
              <a:rPr lang="sk-SK" sz="2400" dirty="0">
                <a:latin typeface="+mj-lt"/>
                <a:ea typeface="+mj-ea"/>
                <a:cs typeface="+mj-cs"/>
              </a:rPr>
              <a:t> </a:t>
            </a:r>
            <a:r>
              <a:rPr lang="sk-SK" sz="2400" dirty="0" err="1">
                <a:latin typeface="+mj-lt"/>
                <a:ea typeface="+mj-ea"/>
                <a:cs typeface="+mj-cs"/>
              </a:rPr>
              <a:t>before</a:t>
            </a:r>
            <a:r>
              <a:rPr lang="sk-SK" sz="2400" dirty="0">
                <a:latin typeface="+mj-lt"/>
                <a:ea typeface="+mj-ea"/>
                <a:cs typeface="+mj-cs"/>
              </a:rPr>
              <a:t> </a:t>
            </a:r>
            <a:r>
              <a:rPr lang="sk-SK" sz="2400" dirty="0" err="1">
                <a:latin typeface="+mj-lt"/>
                <a:ea typeface="+mj-ea"/>
                <a:cs typeface="+mj-cs"/>
              </a:rPr>
              <a:t>studying</a:t>
            </a:r>
            <a:r>
              <a:rPr lang="sk-SK" sz="2400" dirty="0">
                <a:latin typeface="+mj-lt"/>
                <a:ea typeface="+mj-ea"/>
                <a:cs typeface="+mj-cs"/>
              </a:rPr>
              <a:t> </a:t>
            </a:r>
            <a:r>
              <a:rPr lang="sk-SK" sz="2400" dirty="0" err="1">
                <a:latin typeface="+mj-lt"/>
                <a:ea typeface="+mj-ea"/>
                <a:cs typeface="+mj-cs"/>
              </a:rPr>
              <a:t>of</a:t>
            </a:r>
            <a:r>
              <a:rPr lang="sk-SK" sz="2400" dirty="0">
                <a:latin typeface="+mj-lt"/>
                <a:ea typeface="+mj-ea"/>
                <a:cs typeface="+mj-cs"/>
              </a:rPr>
              <a:t> </a:t>
            </a:r>
            <a:r>
              <a:rPr lang="sk-SK" sz="2400" dirty="0" err="1">
                <a:latin typeface="+mj-lt"/>
                <a:ea typeface="+mj-ea"/>
                <a:cs typeface="+mj-cs"/>
              </a:rPr>
              <a:t>medicine</a:t>
            </a:r>
            <a:r>
              <a:rPr lang="sk-SK" sz="2400" dirty="0">
                <a:latin typeface="+mj-lt"/>
                <a:ea typeface="+mj-ea"/>
                <a:cs typeface="+mj-cs"/>
              </a:rPr>
              <a:t> on </a:t>
            </a:r>
            <a:r>
              <a:rPr lang="sk-SK" sz="2400" dirty="0" err="1">
                <a:latin typeface="+mj-lt"/>
                <a:ea typeface="+mj-ea"/>
                <a:cs typeface="+mj-cs"/>
              </a:rPr>
              <a:t>the</a:t>
            </a:r>
            <a:r>
              <a:rPr lang="sk-SK" sz="2400" dirty="0">
                <a:latin typeface="+mj-lt"/>
                <a:ea typeface="+mj-ea"/>
                <a:cs typeface="+mj-cs"/>
              </a:rPr>
              <a:t> </a:t>
            </a:r>
            <a:r>
              <a:rPr lang="sk-SK" sz="2400" dirty="0" err="1">
                <a:latin typeface="+mj-lt"/>
                <a:ea typeface="+mj-ea"/>
                <a:cs typeface="+mj-cs"/>
              </a:rPr>
              <a:t>contents</a:t>
            </a:r>
            <a:r>
              <a:rPr lang="sk-SK" sz="2400" dirty="0">
                <a:latin typeface="+mj-lt"/>
                <a:ea typeface="+mj-ea"/>
                <a:cs typeface="+mj-cs"/>
              </a:rPr>
              <a:t> of </a:t>
            </a:r>
            <a:r>
              <a:rPr lang="sk-SK" sz="2400" dirty="0" err="1">
                <a:latin typeface="+mj-lt"/>
                <a:ea typeface="+mj-ea"/>
                <a:cs typeface="+mj-cs"/>
              </a:rPr>
              <a:t>answers</a:t>
            </a:r>
            <a:r>
              <a:rPr lang="sk-SK" sz="2400" dirty="0">
                <a:latin typeface="+mj-lt"/>
                <a:ea typeface="+mj-ea"/>
                <a:cs typeface="+mj-cs"/>
              </a:rPr>
              <a:t> (p = 0.71)</a:t>
            </a:r>
          </a:p>
        </p:txBody>
      </p:sp>
    </p:spTree>
    <p:extLst>
      <p:ext uri="{BB962C8B-B14F-4D97-AF65-F5344CB8AC3E}">
        <p14:creationId xmlns:p14="http://schemas.microsoft.com/office/powerpoint/2010/main" val="38491446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sz="3600" dirty="0" err="1" smtClean="0"/>
              <a:t>Summary</a:t>
            </a:r>
            <a:r>
              <a:rPr lang="sk-SK" sz="3600" dirty="0" smtClean="0"/>
              <a:t> and </a:t>
            </a:r>
            <a:r>
              <a:rPr lang="sk-SK" sz="3600" dirty="0" err="1" smtClean="0"/>
              <a:t>conclusion</a:t>
            </a:r>
            <a:endParaRPr lang="sk-SK" sz="3600" dirty="0"/>
          </a:p>
        </p:txBody>
      </p:sp>
      <p:sp>
        <p:nvSpPr>
          <p:cNvPr id="3" name="Zástupný symbol obsahu 2"/>
          <p:cNvSpPr>
            <a:spLocks noGrp="1"/>
          </p:cNvSpPr>
          <p:nvPr>
            <p:ph idx="1"/>
          </p:nvPr>
        </p:nvSpPr>
        <p:spPr>
          <a:xfrm>
            <a:off x="107504" y="1484784"/>
            <a:ext cx="8856984" cy="3268959"/>
          </a:xfrm>
        </p:spPr>
        <p:txBody>
          <a:bodyPr>
            <a:noAutofit/>
          </a:bodyPr>
          <a:lstStyle/>
          <a:p>
            <a:r>
              <a:rPr lang="sk-SK" smtClean="0">
                <a:solidFill>
                  <a:srgbClr val="FF0000"/>
                </a:solidFill>
              </a:rPr>
              <a:t>L</a:t>
            </a:r>
            <a:r>
              <a:rPr lang="en-GB" err="1" smtClean="0">
                <a:solidFill>
                  <a:srgbClr val="FF0000"/>
                </a:solidFill>
              </a:rPr>
              <a:t>ack</a:t>
            </a:r>
            <a:r>
              <a:rPr lang="en-GB" smtClean="0">
                <a:solidFill>
                  <a:srgbClr val="FF0000"/>
                </a:solidFill>
              </a:rPr>
              <a:t> </a:t>
            </a:r>
            <a:r>
              <a:rPr lang="en-GB">
                <a:solidFill>
                  <a:srgbClr val="FF0000"/>
                </a:solidFill>
              </a:rPr>
              <a:t>of ability of students to solve problem task </a:t>
            </a:r>
            <a:r>
              <a:rPr lang="en-GB" smtClean="0">
                <a:solidFill>
                  <a:srgbClr val="FF0000"/>
                </a:solidFill>
              </a:rPr>
              <a:t>effectively</a:t>
            </a:r>
            <a:r>
              <a:rPr lang="sk-SK" smtClean="0">
                <a:solidFill>
                  <a:srgbClr val="FF0000"/>
                </a:solidFill>
              </a:rPr>
              <a:t> and </a:t>
            </a:r>
            <a:r>
              <a:rPr lang="sk-SK" err="1" smtClean="0">
                <a:solidFill>
                  <a:srgbClr val="FF0000"/>
                </a:solidFill>
              </a:rPr>
              <a:t>creatively</a:t>
            </a:r>
            <a:r>
              <a:rPr lang="sk-SK" smtClean="0">
                <a:solidFill>
                  <a:srgbClr val="FF0000"/>
                </a:solidFill>
              </a:rPr>
              <a:t> (</a:t>
            </a:r>
            <a:r>
              <a:rPr lang="sk-SK" err="1" smtClean="0">
                <a:solidFill>
                  <a:srgbClr val="FF0000"/>
                </a:solidFill>
              </a:rPr>
              <a:t>only</a:t>
            </a:r>
            <a:r>
              <a:rPr lang="sk-SK" smtClean="0">
                <a:solidFill>
                  <a:srgbClr val="FF0000"/>
                </a:solidFill>
              </a:rPr>
              <a:t> 28% of </a:t>
            </a:r>
            <a:r>
              <a:rPr lang="sk-SK" err="1" smtClean="0">
                <a:solidFill>
                  <a:srgbClr val="FF0000"/>
                </a:solidFill>
              </a:rPr>
              <a:t>students</a:t>
            </a:r>
            <a:r>
              <a:rPr lang="sk-SK" smtClean="0">
                <a:solidFill>
                  <a:srgbClr val="FF0000"/>
                </a:solidFill>
              </a:rPr>
              <a:t> </a:t>
            </a:r>
            <a:r>
              <a:rPr lang="sk-SK" err="1" smtClean="0">
                <a:solidFill>
                  <a:srgbClr val="FF0000"/>
                </a:solidFill>
              </a:rPr>
              <a:t>wrote</a:t>
            </a:r>
            <a:r>
              <a:rPr lang="sk-SK" smtClean="0">
                <a:solidFill>
                  <a:srgbClr val="FF0000"/>
                </a:solidFill>
              </a:rPr>
              <a:t> more </a:t>
            </a:r>
            <a:r>
              <a:rPr lang="sk-SK" err="1" smtClean="0">
                <a:solidFill>
                  <a:srgbClr val="FF0000"/>
                </a:solidFill>
              </a:rPr>
              <a:t>than</a:t>
            </a:r>
            <a:r>
              <a:rPr lang="sk-SK" smtClean="0">
                <a:solidFill>
                  <a:srgbClr val="FF0000"/>
                </a:solidFill>
              </a:rPr>
              <a:t> 1 </a:t>
            </a:r>
            <a:r>
              <a:rPr lang="sk-SK" err="1" smtClean="0">
                <a:solidFill>
                  <a:srgbClr val="FF0000"/>
                </a:solidFill>
              </a:rPr>
              <a:t>reason</a:t>
            </a:r>
            <a:r>
              <a:rPr lang="sk-SK" smtClean="0">
                <a:solidFill>
                  <a:srgbClr val="FF0000"/>
                </a:solidFill>
              </a:rPr>
              <a:t>, 13% - no </a:t>
            </a:r>
            <a:r>
              <a:rPr lang="sk-SK" err="1" smtClean="0">
                <a:solidFill>
                  <a:srgbClr val="FF0000"/>
                </a:solidFill>
              </a:rPr>
              <a:t>answer</a:t>
            </a:r>
            <a:r>
              <a:rPr lang="sk-SK" smtClean="0">
                <a:solidFill>
                  <a:srgbClr val="FF0000"/>
                </a:solidFill>
              </a:rPr>
              <a:t>)</a:t>
            </a:r>
          </a:p>
          <a:p>
            <a:r>
              <a:rPr lang="sk-SK" err="1" smtClean="0">
                <a:solidFill>
                  <a:srgbClr val="0070C0"/>
                </a:solidFill>
              </a:rPr>
              <a:t>Quantitative</a:t>
            </a:r>
            <a:r>
              <a:rPr lang="sk-SK" smtClean="0">
                <a:solidFill>
                  <a:srgbClr val="0070C0"/>
                </a:solidFill>
              </a:rPr>
              <a:t> </a:t>
            </a:r>
            <a:r>
              <a:rPr lang="en-US" smtClean="0">
                <a:solidFill>
                  <a:srgbClr val="0070C0"/>
                </a:solidFill>
              </a:rPr>
              <a:t>result of solving problem by student</a:t>
            </a:r>
            <a:r>
              <a:rPr lang="sk-SK" smtClean="0">
                <a:solidFill>
                  <a:srgbClr val="0070C0"/>
                </a:solidFill>
              </a:rPr>
              <a:t>s</a:t>
            </a:r>
            <a:r>
              <a:rPr lang="en-US" smtClean="0">
                <a:solidFill>
                  <a:srgbClr val="0070C0"/>
                </a:solidFill>
              </a:rPr>
              <a:t> depend on </a:t>
            </a:r>
            <a:r>
              <a:rPr lang="sk-SK" err="1">
                <a:solidFill>
                  <a:srgbClr val="0070C0"/>
                </a:solidFill>
              </a:rPr>
              <a:t>their</a:t>
            </a:r>
            <a:r>
              <a:rPr lang="sk-SK">
                <a:solidFill>
                  <a:srgbClr val="0070C0"/>
                </a:solidFill>
              </a:rPr>
              <a:t> </a:t>
            </a:r>
            <a:r>
              <a:rPr lang="en-US">
                <a:solidFill>
                  <a:srgbClr val="0070C0"/>
                </a:solidFill>
              </a:rPr>
              <a:t>past experience</a:t>
            </a:r>
            <a:r>
              <a:rPr lang="sk-SK">
                <a:solidFill>
                  <a:srgbClr val="0070C0"/>
                </a:solidFill>
              </a:rPr>
              <a:t>s (p =0.003) </a:t>
            </a:r>
            <a:r>
              <a:rPr lang="sk-SK" sz="2400" err="1">
                <a:solidFill>
                  <a:srgbClr val="0070C0"/>
                </a:solidFill>
              </a:rPr>
              <a:t>but</a:t>
            </a:r>
            <a:r>
              <a:rPr lang="sk-SK" sz="2400">
                <a:solidFill>
                  <a:srgbClr val="0070C0"/>
                </a:solidFill>
              </a:rPr>
              <a:t> no on </a:t>
            </a:r>
            <a:r>
              <a:rPr lang="sk-SK" sz="2400" err="1">
                <a:solidFill>
                  <a:srgbClr val="0070C0"/>
                </a:solidFill>
              </a:rPr>
              <a:t>gender</a:t>
            </a:r>
            <a:r>
              <a:rPr lang="sk-SK" sz="2400">
                <a:solidFill>
                  <a:srgbClr val="0070C0"/>
                </a:solidFill>
              </a:rPr>
              <a:t> (p = 0,35)</a:t>
            </a:r>
          </a:p>
          <a:p>
            <a:r>
              <a:rPr lang="sk-SK" err="1" smtClean="0"/>
              <a:t>Qualitative</a:t>
            </a:r>
            <a:r>
              <a:rPr lang="sk-SK" smtClean="0"/>
              <a:t> </a:t>
            </a:r>
            <a:r>
              <a:rPr lang="en-US" smtClean="0"/>
              <a:t>result of solving problem depend on </a:t>
            </a:r>
            <a:r>
              <a:rPr lang="sk-SK" err="1" smtClean="0"/>
              <a:t>gender</a:t>
            </a:r>
            <a:r>
              <a:rPr lang="sk-SK" smtClean="0"/>
              <a:t> of </a:t>
            </a:r>
            <a:r>
              <a:rPr lang="sk-SK" err="1" smtClean="0"/>
              <a:t>students</a:t>
            </a:r>
            <a:r>
              <a:rPr lang="sk-SK" smtClean="0"/>
              <a:t> (p = 0.02), </a:t>
            </a:r>
            <a:r>
              <a:rPr lang="sk-SK" sz="2400" err="1" smtClean="0"/>
              <a:t>but</a:t>
            </a:r>
            <a:r>
              <a:rPr lang="sk-SK" sz="2400" smtClean="0"/>
              <a:t> no on </a:t>
            </a:r>
            <a:r>
              <a:rPr lang="sk-SK" sz="2400" err="1" smtClean="0"/>
              <a:t>student´s</a:t>
            </a:r>
            <a:r>
              <a:rPr lang="sk-SK" sz="2400" smtClean="0"/>
              <a:t> </a:t>
            </a:r>
            <a:r>
              <a:rPr lang="sk-SK" sz="2400" err="1" smtClean="0"/>
              <a:t>activities</a:t>
            </a:r>
            <a:r>
              <a:rPr lang="sk-SK" sz="2400" smtClean="0"/>
              <a:t> </a:t>
            </a:r>
            <a:r>
              <a:rPr lang="sk-SK" sz="2400" err="1" smtClean="0"/>
              <a:t>before</a:t>
            </a:r>
            <a:r>
              <a:rPr lang="sk-SK" sz="2400" smtClean="0"/>
              <a:t> study of </a:t>
            </a:r>
            <a:r>
              <a:rPr lang="sk-SK" sz="2400" err="1" smtClean="0"/>
              <a:t>medicine</a:t>
            </a:r>
            <a:r>
              <a:rPr lang="sk-SK" sz="2400" smtClean="0"/>
              <a:t> (p = 0,71</a:t>
            </a:r>
            <a:r>
              <a:rPr lang="sk-SK" smtClean="0"/>
              <a:t>)</a:t>
            </a:r>
          </a:p>
          <a:p>
            <a:pPr marL="0" indent="0">
              <a:buNone/>
            </a:pPr>
            <a:endParaRPr lang="sk-SK" smtClean="0">
              <a:solidFill>
                <a:srgbClr val="0070C0"/>
              </a:solidFill>
            </a:endParaRPr>
          </a:p>
        </p:txBody>
      </p:sp>
      <p:sp>
        <p:nvSpPr>
          <p:cNvPr id="4" name="Zástupný symbol päty 3"/>
          <p:cNvSpPr>
            <a:spLocks noGrp="1"/>
          </p:cNvSpPr>
          <p:nvPr>
            <p:ph type="ftr" sz="quarter" idx="11"/>
          </p:nvPr>
        </p:nvSpPr>
        <p:spPr/>
        <p:txBody>
          <a:bodyPr/>
          <a:lstStyle/>
          <a:p>
            <a:r>
              <a:rPr lang="sk-SK" smtClean="0"/>
              <a:t>GP KEGA 026UK-4/2017</a:t>
            </a:r>
            <a:endParaRPr lang="sk-SK"/>
          </a:p>
        </p:txBody>
      </p:sp>
    </p:spTree>
    <p:extLst>
      <p:ext uri="{BB962C8B-B14F-4D97-AF65-F5344CB8AC3E}">
        <p14:creationId xmlns:p14="http://schemas.microsoft.com/office/powerpoint/2010/main" val="27000829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99392"/>
            <a:ext cx="8229600" cy="1143000"/>
          </a:xfrm>
        </p:spPr>
        <p:txBody>
          <a:bodyPr/>
          <a:lstStyle/>
          <a:p>
            <a:r>
              <a:rPr lang="sk-SK" dirty="0" err="1" smtClean="0"/>
              <a:t>Recommendation</a:t>
            </a:r>
            <a:endParaRPr lang="sk-SK" dirty="0"/>
          </a:p>
        </p:txBody>
      </p:sp>
      <p:sp>
        <p:nvSpPr>
          <p:cNvPr id="3" name="Zástupný symbol obsahu 2"/>
          <p:cNvSpPr>
            <a:spLocks noGrp="1"/>
          </p:cNvSpPr>
          <p:nvPr>
            <p:ph idx="1"/>
          </p:nvPr>
        </p:nvSpPr>
        <p:spPr>
          <a:xfrm>
            <a:off x="467544" y="1052736"/>
            <a:ext cx="8229600" cy="3528392"/>
          </a:xfrm>
        </p:spPr>
        <p:txBody>
          <a:bodyPr>
            <a:noAutofit/>
          </a:bodyPr>
          <a:lstStyle/>
          <a:p>
            <a:r>
              <a:rPr lang="en-US" sz="2500" dirty="0" smtClean="0"/>
              <a:t>to </a:t>
            </a:r>
            <a:r>
              <a:rPr lang="en-US" sz="2500" dirty="0"/>
              <a:t>use motivational and provocative forms of </a:t>
            </a:r>
            <a:r>
              <a:rPr lang="en-US" sz="2500" dirty="0" smtClean="0"/>
              <a:t>teaching</a:t>
            </a:r>
            <a:endParaRPr lang="sk-SK" sz="2500" dirty="0"/>
          </a:p>
          <a:p>
            <a:r>
              <a:rPr lang="en-US" sz="2500" dirty="0" smtClean="0"/>
              <a:t>creative </a:t>
            </a:r>
            <a:r>
              <a:rPr lang="en-US" sz="2500" dirty="0"/>
              <a:t>atmosphere in teaching.</a:t>
            </a:r>
          </a:p>
          <a:p>
            <a:r>
              <a:rPr lang="en-GB" sz="2500" dirty="0" smtClean="0"/>
              <a:t>emphasis</a:t>
            </a:r>
            <a:r>
              <a:rPr lang="sk-SK" sz="2500" dirty="0" smtClean="0"/>
              <a:t> on </a:t>
            </a:r>
            <a:r>
              <a:rPr lang="en-US" sz="2500" dirty="0" smtClean="0"/>
              <a:t>cross-curricular </a:t>
            </a:r>
            <a:r>
              <a:rPr lang="en-US" sz="2500" dirty="0"/>
              <a:t>relationships (all subjects taught are related</a:t>
            </a:r>
            <a:r>
              <a:rPr lang="en-US" sz="2500" dirty="0" smtClean="0"/>
              <a:t>)</a:t>
            </a:r>
            <a:r>
              <a:rPr lang="sk-SK" sz="2500" dirty="0" smtClean="0"/>
              <a:t>.</a:t>
            </a:r>
            <a:endParaRPr lang="en-US" sz="2500" dirty="0"/>
          </a:p>
          <a:p>
            <a:r>
              <a:rPr lang="en-US" sz="2500" b="1" dirty="0" smtClean="0">
                <a:solidFill>
                  <a:srgbClr val="0070C0"/>
                </a:solidFill>
              </a:rPr>
              <a:t>understand student</a:t>
            </a:r>
            <a:r>
              <a:rPr lang="sk-SK" sz="2500" b="1" dirty="0" smtClean="0">
                <a:solidFill>
                  <a:srgbClr val="0070C0"/>
                </a:solidFill>
              </a:rPr>
              <a:t>´s</a:t>
            </a:r>
            <a:r>
              <a:rPr lang="en-US" sz="2500" b="1" dirty="0" smtClean="0">
                <a:solidFill>
                  <a:srgbClr val="0070C0"/>
                </a:solidFill>
              </a:rPr>
              <a:t> </a:t>
            </a:r>
            <a:r>
              <a:rPr lang="sk-SK" sz="2500" b="1" dirty="0" err="1" smtClean="0">
                <a:solidFill>
                  <a:srgbClr val="0070C0"/>
                </a:solidFill>
              </a:rPr>
              <a:t>thinking</a:t>
            </a:r>
            <a:r>
              <a:rPr lang="en-US" sz="2500" b="1" dirty="0" smtClean="0">
                <a:solidFill>
                  <a:srgbClr val="0070C0"/>
                </a:solidFill>
              </a:rPr>
              <a:t> </a:t>
            </a:r>
            <a:r>
              <a:rPr lang="en-US" sz="2500" b="1" dirty="0"/>
              <a:t>(questions why</a:t>
            </a:r>
            <a:r>
              <a:rPr lang="en-US" sz="2500" b="1" dirty="0" smtClean="0"/>
              <a:t>)</a:t>
            </a:r>
            <a:r>
              <a:rPr lang="sk-SK" sz="2500" b="1" dirty="0" smtClean="0"/>
              <a:t>.</a:t>
            </a:r>
          </a:p>
          <a:p>
            <a:r>
              <a:rPr lang="sk-SK" sz="2500" b="1" dirty="0" smtClean="0">
                <a:solidFill>
                  <a:srgbClr val="FF0000"/>
                </a:solidFill>
              </a:rPr>
              <a:t>s</a:t>
            </a:r>
            <a:r>
              <a:rPr lang="en-US" sz="2500" b="1" dirty="0" err="1">
                <a:solidFill>
                  <a:srgbClr val="FF0000"/>
                </a:solidFill>
              </a:rPr>
              <a:t>tudent's</a:t>
            </a:r>
            <a:r>
              <a:rPr lang="en-US" sz="2500" b="1" dirty="0">
                <a:solidFill>
                  <a:srgbClr val="FF0000"/>
                </a:solidFill>
              </a:rPr>
              <a:t> </a:t>
            </a:r>
            <a:r>
              <a:rPr lang="sk-SK" sz="2500" b="1" dirty="0">
                <a:solidFill>
                  <a:srgbClr val="FF0000"/>
                </a:solidFill>
              </a:rPr>
              <a:t>(</a:t>
            </a:r>
            <a:r>
              <a:rPr lang="sk-SK" sz="2500" b="1" dirty="0" err="1">
                <a:solidFill>
                  <a:srgbClr val="FF0000"/>
                </a:solidFill>
              </a:rPr>
              <a:t>un</a:t>
            </a:r>
            <a:r>
              <a:rPr lang="sk-SK" sz="2500" b="1" dirty="0">
                <a:solidFill>
                  <a:srgbClr val="FF0000"/>
                </a:solidFill>
              </a:rPr>
              <a:t>)</a:t>
            </a:r>
            <a:r>
              <a:rPr lang="en-US" sz="2500" b="1" dirty="0">
                <a:solidFill>
                  <a:srgbClr val="FF0000"/>
                </a:solidFill>
              </a:rPr>
              <a:t>success </a:t>
            </a:r>
            <a:r>
              <a:rPr lang="en-US" sz="2500" b="1" u="sng" dirty="0" smtClean="0">
                <a:solidFill>
                  <a:srgbClr val="FF0000"/>
                </a:solidFill>
              </a:rPr>
              <a:t>must </a:t>
            </a:r>
            <a:r>
              <a:rPr lang="en-US" sz="2500" b="1" u="sng" dirty="0">
                <a:solidFill>
                  <a:srgbClr val="FF0000"/>
                </a:solidFill>
              </a:rPr>
              <a:t>not be conditional </a:t>
            </a:r>
            <a:r>
              <a:rPr lang="en-US" sz="2500" b="1" dirty="0">
                <a:solidFill>
                  <a:srgbClr val="FF0000"/>
                </a:solidFill>
              </a:rPr>
              <a:t>on </a:t>
            </a:r>
            <a:r>
              <a:rPr lang="sk-SK" sz="2500" b="1" dirty="0" smtClean="0">
                <a:solidFill>
                  <a:srgbClr val="FF0000"/>
                </a:solidFill>
              </a:rPr>
              <a:t>(</a:t>
            </a:r>
            <a:r>
              <a:rPr lang="sk-SK" sz="2500" b="1" dirty="0" err="1" smtClean="0">
                <a:solidFill>
                  <a:srgbClr val="FF0000"/>
                </a:solidFill>
              </a:rPr>
              <a:t>un</a:t>
            </a:r>
            <a:r>
              <a:rPr lang="sk-SK" sz="2500" b="1" dirty="0" smtClean="0">
                <a:solidFill>
                  <a:srgbClr val="FF0000"/>
                </a:solidFill>
              </a:rPr>
              <a:t>)</a:t>
            </a:r>
            <a:r>
              <a:rPr lang="en-US" sz="2500" b="1" dirty="0" smtClean="0">
                <a:solidFill>
                  <a:srgbClr val="FF0000"/>
                </a:solidFill>
              </a:rPr>
              <a:t>success </a:t>
            </a:r>
            <a:r>
              <a:rPr lang="en-US" sz="2500" b="1" dirty="0">
                <a:solidFill>
                  <a:srgbClr val="FF0000"/>
                </a:solidFill>
              </a:rPr>
              <a:t>in another subject</a:t>
            </a:r>
            <a:r>
              <a:rPr lang="en-US" sz="2500" b="1" dirty="0"/>
              <a:t> (excellent in physics only if </a:t>
            </a:r>
            <a:r>
              <a:rPr lang="en-US" sz="2500" b="1" dirty="0" smtClean="0"/>
              <a:t>he/she </a:t>
            </a:r>
            <a:r>
              <a:rPr lang="en-US" sz="2500" b="1" dirty="0"/>
              <a:t>has excellent </a:t>
            </a:r>
            <a:r>
              <a:rPr lang="en-US" sz="2500" b="1" dirty="0" smtClean="0"/>
              <a:t>math)</a:t>
            </a:r>
            <a:endParaRPr lang="sk-SK" sz="2500" b="1" dirty="0"/>
          </a:p>
        </p:txBody>
      </p:sp>
      <p:sp>
        <p:nvSpPr>
          <p:cNvPr id="4" name="Zástupný symbol päty 3"/>
          <p:cNvSpPr>
            <a:spLocks noGrp="1"/>
          </p:cNvSpPr>
          <p:nvPr>
            <p:ph type="ftr" sz="quarter" idx="11"/>
          </p:nvPr>
        </p:nvSpPr>
        <p:spPr/>
        <p:txBody>
          <a:bodyPr/>
          <a:lstStyle/>
          <a:p>
            <a:r>
              <a:rPr lang="sk-SK" smtClean="0"/>
              <a:t>GP KEGA 026UK-4/2017</a:t>
            </a:r>
            <a:endParaRPr lang="sk-SK"/>
          </a:p>
        </p:txBody>
      </p:sp>
    </p:spTree>
    <p:extLst>
      <p:ext uri="{BB962C8B-B14F-4D97-AF65-F5344CB8AC3E}">
        <p14:creationId xmlns:p14="http://schemas.microsoft.com/office/powerpoint/2010/main" val="2425034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2420888"/>
            <a:ext cx="8229600" cy="1143000"/>
          </a:xfrm>
        </p:spPr>
        <p:txBody>
          <a:bodyPr>
            <a:normAutofit/>
          </a:bodyPr>
          <a:lstStyle/>
          <a:p>
            <a:r>
              <a:rPr lang="sk-SK" err="1" smtClean="0"/>
              <a:t>Thank</a:t>
            </a:r>
            <a:r>
              <a:rPr lang="sk-SK" smtClean="0"/>
              <a:t> </a:t>
            </a:r>
            <a:r>
              <a:rPr lang="sk-SK" err="1" smtClean="0"/>
              <a:t>you</a:t>
            </a:r>
            <a:r>
              <a:rPr lang="sk-SK" smtClean="0"/>
              <a:t> </a:t>
            </a:r>
            <a:r>
              <a:rPr lang="sk-SK" err="1" smtClean="0"/>
              <a:t>for</a:t>
            </a:r>
            <a:r>
              <a:rPr lang="sk-SK" smtClean="0"/>
              <a:t> </a:t>
            </a:r>
            <a:r>
              <a:rPr lang="sk-SK" err="1" smtClean="0"/>
              <a:t>your</a:t>
            </a:r>
            <a:r>
              <a:rPr lang="sk-SK" smtClean="0"/>
              <a:t> </a:t>
            </a:r>
            <a:r>
              <a:rPr lang="sk-SK" err="1" smtClean="0"/>
              <a:t>attention</a:t>
            </a:r>
            <a:endParaRPr lang="sk-SK"/>
          </a:p>
        </p:txBody>
      </p:sp>
      <p:sp>
        <p:nvSpPr>
          <p:cNvPr id="4" name="Zástupný symbol päty 3"/>
          <p:cNvSpPr>
            <a:spLocks noGrp="1"/>
          </p:cNvSpPr>
          <p:nvPr>
            <p:ph type="ftr" sz="quarter" idx="11"/>
          </p:nvPr>
        </p:nvSpPr>
        <p:spPr/>
        <p:txBody>
          <a:bodyPr/>
          <a:lstStyle/>
          <a:p>
            <a:r>
              <a:rPr lang="sk-SK" smtClean="0"/>
              <a:t>GP KEGA 026UK-4/2017</a:t>
            </a:r>
            <a:endParaRPr lang="sk-SK"/>
          </a:p>
        </p:txBody>
      </p:sp>
    </p:spTree>
    <p:extLst>
      <p:ext uri="{BB962C8B-B14F-4D97-AF65-F5344CB8AC3E}">
        <p14:creationId xmlns:p14="http://schemas.microsoft.com/office/powerpoint/2010/main" val="35712582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sz="3100"/>
              <a:t>4</a:t>
            </a:r>
            <a:r>
              <a:rPr lang="sk-SK" sz="3100" smtClean="0"/>
              <a:t>. </a:t>
            </a:r>
            <a:r>
              <a:rPr lang="sk-SK" sz="3100" err="1"/>
              <a:t>The</a:t>
            </a:r>
            <a:r>
              <a:rPr lang="sk-SK" sz="3100"/>
              <a:t> </a:t>
            </a:r>
            <a:r>
              <a:rPr lang="sk-SK" sz="3100" err="1"/>
              <a:t>impact</a:t>
            </a:r>
            <a:r>
              <a:rPr lang="sk-SK" sz="3100"/>
              <a:t> of </a:t>
            </a:r>
            <a:r>
              <a:rPr lang="sk-SK" sz="3100" err="1" smtClean="0"/>
              <a:t>student´s</a:t>
            </a:r>
            <a:r>
              <a:rPr lang="sk-SK" sz="3100" smtClean="0"/>
              <a:t> </a:t>
            </a:r>
            <a:r>
              <a:rPr lang="sk-SK" sz="3100" err="1" smtClean="0"/>
              <a:t>activities</a:t>
            </a:r>
            <a:r>
              <a:rPr lang="sk-SK" sz="3100" smtClean="0"/>
              <a:t> </a:t>
            </a:r>
            <a:r>
              <a:rPr lang="sk-SK" sz="3100" err="1" smtClean="0"/>
              <a:t>before</a:t>
            </a:r>
            <a:r>
              <a:rPr lang="sk-SK" sz="3100" smtClean="0"/>
              <a:t> </a:t>
            </a:r>
            <a:r>
              <a:rPr lang="sk-SK" sz="3100" err="1" smtClean="0"/>
              <a:t>studying</a:t>
            </a:r>
            <a:r>
              <a:rPr lang="sk-SK" sz="3100" smtClean="0"/>
              <a:t> </a:t>
            </a:r>
            <a:r>
              <a:rPr lang="sk-SK" sz="3100" err="1" smtClean="0"/>
              <a:t>of</a:t>
            </a:r>
            <a:r>
              <a:rPr lang="sk-SK" sz="3100" smtClean="0"/>
              <a:t> </a:t>
            </a:r>
            <a:r>
              <a:rPr lang="sk-SK" sz="3100" err="1" smtClean="0"/>
              <a:t>medicine</a:t>
            </a:r>
            <a:r>
              <a:rPr lang="sk-SK" sz="3100" smtClean="0"/>
              <a:t> </a:t>
            </a:r>
            <a:r>
              <a:rPr lang="sk-SK" sz="3100"/>
              <a:t>on </a:t>
            </a:r>
            <a:r>
              <a:rPr lang="sk-SK" sz="3100" u="sng" err="1"/>
              <a:t>the</a:t>
            </a:r>
            <a:r>
              <a:rPr lang="sk-SK" sz="3100" u="sng"/>
              <a:t> </a:t>
            </a:r>
            <a:r>
              <a:rPr lang="sk-SK" sz="3100" u="sng" err="1"/>
              <a:t>contents</a:t>
            </a:r>
            <a:r>
              <a:rPr lang="sk-SK" sz="3100" u="sng"/>
              <a:t> </a:t>
            </a:r>
            <a:r>
              <a:rPr lang="sk-SK" sz="3100"/>
              <a:t>of </a:t>
            </a:r>
            <a:r>
              <a:rPr lang="sk-SK" sz="3100" err="1"/>
              <a:t>answers</a:t>
            </a:r>
            <a:r>
              <a:rPr lang="sk-SK" sz="3100"/>
              <a:t> (p = </a:t>
            </a:r>
            <a:r>
              <a:rPr lang="sk-SK" sz="3100" smtClean="0"/>
              <a:t>0.71)</a:t>
            </a:r>
            <a:endParaRPr lang="sk-SK" sz="3100"/>
          </a:p>
        </p:txBody>
      </p:sp>
      <p:graphicFrame>
        <p:nvGraphicFramePr>
          <p:cNvPr id="5" name="Zástupný symbol obsahu 4"/>
          <p:cNvGraphicFramePr>
            <a:graphicFrameLocks noGrp="1"/>
          </p:cNvGraphicFramePr>
          <p:nvPr>
            <p:ph idx="1"/>
            <p:extLst>
              <p:ext uri="{D42A27DB-BD31-4B8C-83A1-F6EECF244321}">
                <p14:modId xmlns:p14="http://schemas.microsoft.com/office/powerpoint/2010/main" val="3013571094"/>
              </p:ext>
            </p:extLst>
          </p:nvPr>
        </p:nvGraphicFramePr>
        <p:xfrm>
          <a:off x="251520" y="1412776"/>
          <a:ext cx="8568952" cy="3505200"/>
        </p:xfrm>
        <a:graphic>
          <a:graphicData uri="http://schemas.openxmlformats.org/drawingml/2006/table">
            <a:tbl>
              <a:tblPr firstRow="1" bandRow="1">
                <a:tableStyleId>{5C22544A-7EE6-4342-B048-85BDC9FD1C3A}</a:tableStyleId>
              </a:tblPr>
              <a:tblGrid>
                <a:gridCol w="1440160"/>
                <a:gridCol w="1440160"/>
                <a:gridCol w="1044116"/>
                <a:gridCol w="1440160"/>
                <a:gridCol w="1224136"/>
                <a:gridCol w="792088"/>
                <a:gridCol w="1188132"/>
              </a:tblGrid>
              <a:tr h="370840">
                <a:tc rowSpan="2">
                  <a:txBody>
                    <a:bodyPr/>
                    <a:lstStyle/>
                    <a:p>
                      <a:r>
                        <a:rPr lang="sk-SK" sz="2000" err="1" smtClean="0"/>
                        <a:t>Category</a:t>
                      </a:r>
                      <a:r>
                        <a:rPr lang="sk-SK" sz="2000" smtClean="0"/>
                        <a:t> of </a:t>
                      </a:r>
                      <a:r>
                        <a:rPr lang="sk-SK" sz="2000" err="1" smtClean="0"/>
                        <a:t>responses</a:t>
                      </a:r>
                      <a:endParaRPr lang="sk-SK" sz="2000"/>
                    </a:p>
                  </a:txBody>
                  <a:tcPr anchor="ctr" anchorCtr="1"/>
                </a:tc>
                <a:tc gridSpan="6">
                  <a:txBody>
                    <a:bodyPr/>
                    <a:lstStyle/>
                    <a:p>
                      <a:r>
                        <a:rPr lang="sk-SK" sz="2000" err="1" smtClean="0"/>
                        <a:t>Number</a:t>
                      </a:r>
                      <a:r>
                        <a:rPr lang="sk-SK" sz="2000" smtClean="0"/>
                        <a:t> of </a:t>
                      </a:r>
                      <a:r>
                        <a:rPr lang="sk-SK" sz="2000" err="1" smtClean="0"/>
                        <a:t>students</a:t>
                      </a:r>
                      <a:r>
                        <a:rPr lang="sk-SK" sz="2000" smtClean="0"/>
                        <a:t> (%)</a:t>
                      </a:r>
                      <a:endParaRPr lang="sk-SK" sz="2000"/>
                    </a:p>
                  </a:txBody>
                  <a:tcPr anchor="ctr" anchorCtr="1"/>
                </a:tc>
                <a:tc hMerge="1">
                  <a:txBody>
                    <a:bodyPr/>
                    <a:lstStyle/>
                    <a:p>
                      <a:endParaRPr lang="sk-SK" dirty="0"/>
                    </a:p>
                  </a:txBody>
                  <a:tcPr/>
                </a:tc>
                <a:tc hMerge="1">
                  <a:txBody>
                    <a:bodyPr/>
                    <a:lstStyle/>
                    <a:p>
                      <a:endParaRPr lang="sk-SK" dirty="0"/>
                    </a:p>
                  </a:txBody>
                  <a:tcPr/>
                </a:tc>
                <a:tc hMerge="1">
                  <a:txBody>
                    <a:bodyPr/>
                    <a:lstStyle/>
                    <a:p>
                      <a:endParaRPr lang="sk-SK" dirty="0"/>
                    </a:p>
                  </a:txBody>
                  <a:tcPr/>
                </a:tc>
                <a:tc hMerge="1">
                  <a:txBody>
                    <a:bodyPr/>
                    <a:lstStyle/>
                    <a:p>
                      <a:endParaRPr lang="sk-SK" dirty="0"/>
                    </a:p>
                  </a:txBody>
                  <a:tcPr/>
                </a:tc>
                <a:tc hMerge="1">
                  <a:txBody>
                    <a:bodyPr/>
                    <a:lstStyle/>
                    <a:p>
                      <a:endParaRPr lang="sk-SK" dirty="0"/>
                    </a:p>
                  </a:txBody>
                  <a:tcPr/>
                </a:tc>
              </a:tr>
              <a:tr h="370840">
                <a:tc vMerge="1">
                  <a:txBody>
                    <a:bodyPr/>
                    <a:lstStyle/>
                    <a:p>
                      <a:endParaRPr lang="sk-SK" dirty="0"/>
                    </a:p>
                  </a:txBody>
                  <a:tcPr>
                    <a:solidFill>
                      <a:schemeClr val="accent1"/>
                    </a:solidFill>
                  </a:tcPr>
                </a:tc>
                <a:tc>
                  <a:txBody>
                    <a:bodyPr/>
                    <a:lstStyle/>
                    <a:p>
                      <a:pPr marL="0" algn="l" defTabSz="914400" rtl="0" eaLnBrk="1" latinLnBrk="0" hangingPunct="1"/>
                      <a:r>
                        <a:rPr lang="sk-SK" sz="2000" b="1" kern="1200" err="1" smtClean="0">
                          <a:solidFill>
                            <a:schemeClr val="lt1"/>
                          </a:solidFill>
                          <a:latin typeface="+mn-lt"/>
                          <a:ea typeface="+mn-ea"/>
                          <a:cs typeface="+mn-cs"/>
                        </a:rPr>
                        <a:t>graduation</a:t>
                      </a:r>
                      <a:endParaRPr lang="sk-SK" sz="2000" b="1" kern="1200">
                        <a:solidFill>
                          <a:schemeClr val="lt1"/>
                        </a:solidFill>
                        <a:latin typeface="+mn-lt"/>
                        <a:ea typeface="+mn-ea"/>
                        <a:cs typeface="+mn-cs"/>
                      </a:endParaRPr>
                    </a:p>
                  </a:txBody>
                  <a:tcPr anchor="ctr" anchorCtr="1">
                    <a:solidFill>
                      <a:schemeClr val="accent1"/>
                    </a:solidFill>
                  </a:tcPr>
                </a:tc>
                <a:tc>
                  <a:txBody>
                    <a:bodyPr/>
                    <a:lstStyle/>
                    <a:p>
                      <a:pPr marL="0" algn="l" defTabSz="914400" rtl="0" eaLnBrk="1" latinLnBrk="0" hangingPunct="1"/>
                      <a:r>
                        <a:rPr lang="sk-SK" sz="2000" b="1" kern="1200" err="1" smtClean="0">
                          <a:solidFill>
                            <a:schemeClr val="lt1"/>
                          </a:solidFill>
                          <a:latin typeface="+mn-lt"/>
                          <a:ea typeface="+mn-ea"/>
                          <a:cs typeface="+mn-cs"/>
                        </a:rPr>
                        <a:t>Only</a:t>
                      </a:r>
                      <a:r>
                        <a:rPr lang="sk-SK" sz="2000" b="1" kern="1200" smtClean="0">
                          <a:solidFill>
                            <a:schemeClr val="lt1"/>
                          </a:solidFill>
                          <a:latin typeface="+mn-lt"/>
                          <a:ea typeface="+mn-ea"/>
                          <a:cs typeface="+mn-cs"/>
                        </a:rPr>
                        <a:t> </a:t>
                      </a:r>
                      <a:r>
                        <a:rPr lang="sk-SK" sz="2000" b="1" kern="1200" err="1" smtClean="0">
                          <a:solidFill>
                            <a:schemeClr val="lt1"/>
                          </a:solidFill>
                          <a:latin typeface="+mn-lt"/>
                          <a:ea typeface="+mn-ea"/>
                          <a:cs typeface="+mn-cs"/>
                        </a:rPr>
                        <a:t>some</a:t>
                      </a:r>
                      <a:r>
                        <a:rPr lang="sk-SK" sz="2000" b="1" kern="1200" smtClean="0">
                          <a:solidFill>
                            <a:schemeClr val="lt1"/>
                          </a:solidFill>
                          <a:latin typeface="+mn-lt"/>
                          <a:ea typeface="+mn-ea"/>
                          <a:cs typeface="+mn-cs"/>
                        </a:rPr>
                        <a:t> study</a:t>
                      </a:r>
                      <a:endParaRPr lang="sk-SK" sz="2000" b="1" kern="1200">
                        <a:solidFill>
                          <a:schemeClr val="lt1"/>
                        </a:solidFill>
                        <a:latin typeface="+mn-lt"/>
                        <a:ea typeface="+mn-ea"/>
                        <a:cs typeface="+mn-cs"/>
                      </a:endParaRPr>
                    </a:p>
                  </a:txBody>
                  <a:tcPr anchor="ctr" anchorCtr="1">
                    <a:solidFill>
                      <a:schemeClr val="accent1"/>
                    </a:solidFill>
                  </a:tcPr>
                </a:tc>
                <a:tc>
                  <a:txBody>
                    <a:bodyPr/>
                    <a:lstStyle/>
                    <a:p>
                      <a:pPr marL="0" algn="l" defTabSz="914400" rtl="0" eaLnBrk="1" latinLnBrk="0" hangingPunct="1"/>
                      <a:r>
                        <a:rPr lang="sk-SK" sz="2000" b="1" kern="1200" err="1" smtClean="0">
                          <a:solidFill>
                            <a:schemeClr val="lt1"/>
                          </a:solidFill>
                          <a:latin typeface="+mn-lt"/>
                          <a:ea typeface="+mn-ea"/>
                          <a:cs typeface="+mn-cs"/>
                        </a:rPr>
                        <a:t>Some</a:t>
                      </a:r>
                      <a:r>
                        <a:rPr lang="sk-SK" sz="2000" b="1" kern="1200" smtClean="0">
                          <a:solidFill>
                            <a:schemeClr val="lt1"/>
                          </a:solidFill>
                          <a:latin typeface="+mn-lt"/>
                          <a:ea typeface="+mn-ea"/>
                          <a:cs typeface="+mn-cs"/>
                        </a:rPr>
                        <a:t> study </a:t>
                      </a:r>
                    </a:p>
                    <a:p>
                      <a:pPr marL="0" algn="l" defTabSz="914400" rtl="0" eaLnBrk="1" latinLnBrk="0" hangingPunct="1"/>
                      <a:r>
                        <a:rPr lang="sk-SK" sz="2000" b="1" kern="1200" smtClean="0">
                          <a:solidFill>
                            <a:schemeClr val="lt1"/>
                          </a:solidFill>
                          <a:latin typeface="+mn-lt"/>
                          <a:ea typeface="+mn-ea"/>
                          <a:cs typeface="+mn-cs"/>
                        </a:rPr>
                        <a:t>+ </a:t>
                      </a:r>
                      <a:r>
                        <a:rPr lang="sk-SK" sz="2000" b="1" kern="1200" err="1" smtClean="0">
                          <a:solidFill>
                            <a:schemeClr val="lt1"/>
                          </a:solidFill>
                          <a:latin typeface="+mn-lt"/>
                          <a:ea typeface="+mn-ea"/>
                          <a:cs typeface="+mn-cs"/>
                        </a:rPr>
                        <a:t>work</a:t>
                      </a:r>
                      <a:endParaRPr lang="sk-SK" sz="2000" b="1" kern="1200">
                        <a:solidFill>
                          <a:schemeClr val="lt1"/>
                        </a:solidFill>
                        <a:latin typeface="+mn-lt"/>
                        <a:ea typeface="+mn-ea"/>
                        <a:cs typeface="+mn-cs"/>
                      </a:endParaRPr>
                    </a:p>
                  </a:txBody>
                  <a:tcPr anchor="ctr" anchorCtr="1">
                    <a:solidFill>
                      <a:schemeClr val="accent1"/>
                    </a:solidFill>
                  </a:tcPr>
                </a:tc>
                <a:tc>
                  <a:txBody>
                    <a:bodyPr/>
                    <a:lstStyle/>
                    <a:p>
                      <a:pPr marL="0" algn="l" defTabSz="914400" rtl="0" eaLnBrk="1" latinLnBrk="0" hangingPunct="1"/>
                      <a:r>
                        <a:rPr lang="sk-SK" sz="2000" b="1" kern="1200" err="1" smtClean="0">
                          <a:solidFill>
                            <a:schemeClr val="lt1"/>
                          </a:solidFill>
                          <a:latin typeface="+mn-lt"/>
                          <a:ea typeface="+mn-ea"/>
                          <a:cs typeface="+mn-cs"/>
                        </a:rPr>
                        <a:t>Only</a:t>
                      </a:r>
                      <a:r>
                        <a:rPr lang="sk-SK" sz="2000" b="1" kern="1200" smtClean="0">
                          <a:solidFill>
                            <a:schemeClr val="lt1"/>
                          </a:solidFill>
                          <a:latin typeface="+mn-lt"/>
                          <a:ea typeface="+mn-ea"/>
                          <a:cs typeface="+mn-cs"/>
                        </a:rPr>
                        <a:t> </a:t>
                      </a:r>
                      <a:r>
                        <a:rPr lang="sk-SK" sz="2000" b="1" kern="1200" err="1" smtClean="0">
                          <a:solidFill>
                            <a:schemeClr val="lt1"/>
                          </a:solidFill>
                          <a:latin typeface="+mn-lt"/>
                          <a:ea typeface="+mn-ea"/>
                          <a:cs typeface="+mn-cs"/>
                        </a:rPr>
                        <a:t>work</a:t>
                      </a:r>
                      <a:endParaRPr lang="sk-SK" sz="2000" b="1" kern="1200">
                        <a:solidFill>
                          <a:schemeClr val="lt1"/>
                        </a:solidFill>
                        <a:latin typeface="+mn-lt"/>
                        <a:ea typeface="+mn-ea"/>
                        <a:cs typeface="+mn-cs"/>
                      </a:endParaRPr>
                    </a:p>
                  </a:txBody>
                  <a:tcPr anchor="ctr" anchorCtr="1">
                    <a:solidFill>
                      <a:schemeClr val="accent1"/>
                    </a:solidFill>
                  </a:tcPr>
                </a:tc>
                <a:tc>
                  <a:txBody>
                    <a:bodyPr/>
                    <a:lstStyle/>
                    <a:p>
                      <a:pPr marL="0" algn="l" defTabSz="914400" rtl="0" eaLnBrk="1" latinLnBrk="0" hangingPunct="1"/>
                      <a:r>
                        <a:rPr lang="sk-SK" sz="2000" b="1" kern="1200" err="1" smtClean="0">
                          <a:solidFill>
                            <a:schemeClr val="lt1"/>
                          </a:solidFill>
                          <a:latin typeface="+mn-lt"/>
                          <a:ea typeface="+mn-ea"/>
                          <a:cs typeface="+mn-cs"/>
                        </a:rPr>
                        <a:t>At</a:t>
                      </a:r>
                      <a:r>
                        <a:rPr lang="sk-SK" sz="2000" b="1" kern="1200" smtClean="0">
                          <a:solidFill>
                            <a:schemeClr val="lt1"/>
                          </a:solidFill>
                          <a:latin typeface="+mn-lt"/>
                          <a:ea typeface="+mn-ea"/>
                          <a:cs typeface="+mn-cs"/>
                        </a:rPr>
                        <a:t> </a:t>
                      </a:r>
                      <a:r>
                        <a:rPr lang="sk-SK" sz="2000" b="1" kern="1200" err="1" smtClean="0">
                          <a:solidFill>
                            <a:schemeClr val="lt1"/>
                          </a:solidFill>
                          <a:latin typeface="+mn-lt"/>
                          <a:ea typeface="+mn-ea"/>
                          <a:cs typeface="+mn-cs"/>
                        </a:rPr>
                        <a:t>home</a:t>
                      </a:r>
                      <a:endParaRPr lang="sk-SK" sz="2000" b="1" kern="1200">
                        <a:solidFill>
                          <a:schemeClr val="lt1"/>
                        </a:solidFill>
                        <a:latin typeface="+mn-lt"/>
                        <a:ea typeface="+mn-ea"/>
                        <a:cs typeface="+mn-cs"/>
                      </a:endParaRPr>
                    </a:p>
                  </a:txBody>
                  <a:tcPr anchor="ctr" anchorCtr="1">
                    <a:solidFill>
                      <a:schemeClr val="accent1"/>
                    </a:solidFill>
                  </a:tcPr>
                </a:tc>
                <a:tc>
                  <a:txBody>
                    <a:bodyPr/>
                    <a:lstStyle/>
                    <a:p>
                      <a:pPr marL="0" algn="l" defTabSz="914400" rtl="0" eaLnBrk="1" latinLnBrk="0" hangingPunct="1"/>
                      <a:r>
                        <a:rPr lang="sk-SK" sz="2000" b="1" kern="1200" err="1" smtClean="0">
                          <a:solidFill>
                            <a:schemeClr val="lt1"/>
                          </a:solidFill>
                          <a:latin typeface="+mn-lt"/>
                          <a:ea typeface="+mn-ea"/>
                          <a:cs typeface="+mn-cs"/>
                        </a:rPr>
                        <a:t>together</a:t>
                      </a:r>
                      <a:endParaRPr lang="sk-SK" sz="2000" b="1" kern="1200">
                        <a:solidFill>
                          <a:schemeClr val="lt1"/>
                        </a:solidFill>
                        <a:latin typeface="+mn-lt"/>
                        <a:ea typeface="+mn-ea"/>
                        <a:cs typeface="+mn-cs"/>
                      </a:endParaRPr>
                    </a:p>
                  </a:txBody>
                  <a:tcPr anchor="ctr" anchorCtr="1">
                    <a:solidFill>
                      <a:schemeClr val="accent1"/>
                    </a:solidFill>
                  </a:tcPr>
                </a:tc>
              </a:tr>
              <a:tr h="370840">
                <a:tc>
                  <a:txBody>
                    <a:bodyPr/>
                    <a:lstStyle/>
                    <a:p>
                      <a:r>
                        <a:rPr lang="sk-SK" sz="2000" b="1" err="1" smtClean="0">
                          <a:solidFill>
                            <a:srgbClr val="FF0000"/>
                          </a:solidFill>
                        </a:rPr>
                        <a:t>Physical</a:t>
                      </a:r>
                      <a:r>
                        <a:rPr lang="sk-SK" sz="2000" b="1" baseline="0" smtClean="0">
                          <a:solidFill>
                            <a:srgbClr val="FF0000"/>
                          </a:solidFill>
                        </a:rPr>
                        <a:t> </a:t>
                      </a:r>
                      <a:r>
                        <a:rPr lang="sk-SK" sz="2000" b="1" baseline="0" err="1" smtClean="0">
                          <a:solidFill>
                            <a:srgbClr val="FF0000"/>
                          </a:solidFill>
                        </a:rPr>
                        <a:t>principle</a:t>
                      </a:r>
                      <a:endParaRPr lang="sk-SK" sz="2000" b="1">
                        <a:solidFill>
                          <a:srgbClr val="FF0000"/>
                        </a:solidFill>
                      </a:endParaRPr>
                    </a:p>
                  </a:txBody>
                  <a:tcPr/>
                </a:tc>
                <a:tc>
                  <a:txBody>
                    <a:bodyPr/>
                    <a:lstStyle/>
                    <a:p>
                      <a:r>
                        <a:rPr lang="sk-SK" sz="2000" smtClean="0"/>
                        <a:t>20.53</a:t>
                      </a:r>
                      <a:endParaRPr lang="sk-SK" sz="2000"/>
                    </a:p>
                  </a:txBody>
                  <a:tcPr anchor="ctr" anchorCtr="1"/>
                </a:tc>
                <a:tc>
                  <a:txBody>
                    <a:bodyPr/>
                    <a:lstStyle/>
                    <a:p>
                      <a:r>
                        <a:rPr lang="sk-SK" sz="2000" smtClean="0"/>
                        <a:t>7.14</a:t>
                      </a:r>
                      <a:endParaRPr lang="sk-SK" sz="2000"/>
                    </a:p>
                  </a:txBody>
                  <a:tcPr anchor="ctr" anchorCtr="1"/>
                </a:tc>
                <a:tc>
                  <a:txBody>
                    <a:bodyPr/>
                    <a:lstStyle/>
                    <a:p>
                      <a:r>
                        <a:rPr lang="sk-SK" sz="2000" smtClean="0"/>
                        <a:t>3.57</a:t>
                      </a:r>
                      <a:endParaRPr lang="sk-SK" sz="2000"/>
                    </a:p>
                  </a:txBody>
                  <a:tcPr anchor="ctr" anchorCtr="1"/>
                </a:tc>
                <a:tc>
                  <a:txBody>
                    <a:bodyPr/>
                    <a:lstStyle/>
                    <a:p>
                      <a:r>
                        <a:rPr lang="sk-SK" sz="2000" smtClean="0"/>
                        <a:t>0.89</a:t>
                      </a:r>
                      <a:endParaRPr lang="sk-SK" sz="2000"/>
                    </a:p>
                  </a:txBody>
                  <a:tcPr anchor="ctr" anchorCtr="1"/>
                </a:tc>
                <a:tc>
                  <a:txBody>
                    <a:bodyPr/>
                    <a:lstStyle/>
                    <a:p>
                      <a:r>
                        <a:rPr lang="sk-SK" sz="2000" smtClean="0"/>
                        <a:t>1.78</a:t>
                      </a:r>
                      <a:endParaRPr lang="sk-SK" sz="2000"/>
                    </a:p>
                  </a:txBody>
                  <a:tcPr anchor="ctr" anchorCtr="1"/>
                </a:tc>
                <a:tc>
                  <a:txBody>
                    <a:bodyPr/>
                    <a:lstStyle/>
                    <a:p>
                      <a:r>
                        <a:rPr lang="sk-SK" sz="2000" b="1" smtClean="0">
                          <a:solidFill>
                            <a:srgbClr val="FF0000"/>
                          </a:solidFill>
                        </a:rPr>
                        <a:t>33.91</a:t>
                      </a:r>
                      <a:endParaRPr lang="sk-SK" sz="2000" b="1">
                        <a:solidFill>
                          <a:srgbClr val="FF0000"/>
                        </a:solidFill>
                      </a:endParaRPr>
                    </a:p>
                  </a:txBody>
                  <a:tcPr anchor="ctr" anchorCtr="1"/>
                </a:tc>
              </a:tr>
              <a:tr h="370840">
                <a:tc>
                  <a:txBody>
                    <a:bodyPr/>
                    <a:lstStyle/>
                    <a:p>
                      <a:r>
                        <a:rPr lang="sk-SK" sz="2000" b="1" err="1" smtClean="0">
                          <a:solidFill>
                            <a:srgbClr val="FF0000"/>
                          </a:solidFill>
                        </a:rPr>
                        <a:t>Measuring</a:t>
                      </a:r>
                      <a:r>
                        <a:rPr lang="sk-SK" sz="2000" b="1" smtClean="0">
                          <a:solidFill>
                            <a:srgbClr val="FF0000"/>
                          </a:solidFill>
                        </a:rPr>
                        <a:t> </a:t>
                      </a:r>
                      <a:r>
                        <a:rPr lang="sk-SK" sz="2000" b="1" err="1" smtClean="0">
                          <a:solidFill>
                            <a:srgbClr val="FF0000"/>
                          </a:solidFill>
                        </a:rPr>
                        <a:t>technique</a:t>
                      </a:r>
                      <a:endParaRPr lang="sk-SK" sz="2000" b="1">
                        <a:solidFill>
                          <a:srgbClr val="FF0000"/>
                        </a:solidFill>
                      </a:endParaRPr>
                    </a:p>
                  </a:txBody>
                  <a:tcPr/>
                </a:tc>
                <a:tc>
                  <a:txBody>
                    <a:bodyPr/>
                    <a:lstStyle/>
                    <a:p>
                      <a:r>
                        <a:rPr lang="sk-SK" sz="2000" smtClean="0"/>
                        <a:t>41.96</a:t>
                      </a:r>
                      <a:endParaRPr lang="sk-SK" sz="2000"/>
                    </a:p>
                  </a:txBody>
                  <a:tcPr anchor="ctr" anchorCtr="1"/>
                </a:tc>
                <a:tc>
                  <a:txBody>
                    <a:bodyPr/>
                    <a:lstStyle/>
                    <a:p>
                      <a:r>
                        <a:rPr lang="sk-SK" sz="2000" smtClean="0"/>
                        <a:t>16.07</a:t>
                      </a:r>
                      <a:endParaRPr lang="sk-SK" sz="2000"/>
                    </a:p>
                  </a:txBody>
                  <a:tcPr anchor="ctr" anchorCtr="1"/>
                </a:tc>
                <a:tc>
                  <a:txBody>
                    <a:bodyPr/>
                    <a:lstStyle/>
                    <a:p>
                      <a:r>
                        <a:rPr lang="sk-SK" sz="2000" smtClean="0"/>
                        <a:t>4.47</a:t>
                      </a:r>
                      <a:endParaRPr lang="sk-SK" sz="2000"/>
                    </a:p>
                  </a:txBody>
                  <a:tcPr anchor="ctr" anchorCtr="1"/>
                </a:tc>
                <a:tc>
                  <a:txBody>
                    <a:bodyPr/>
                    <a:lstStyle/>
                    <a:p>
                      <a:r>
                        <a:rPr lang="sk-SK" sz="2000" smtClean="0"/>
                        <a:t>1.79</a:t>
                      </a:r>
                      <a:endParaRPr lang="sk-SK" sz="2000"/>
                    </a:p>
                  </a:txBody>
                  <a:tcPr anchor="ctr" anchorCtr="1"/>
                </a:tc>
                <a:tc>
                  <a:txBody>
                    <a:bodyPr/>
                    <a:lstStyle/>
                    <a:p>
                      <a:r>
                        <a:rPr lang="sk-SK" sz="2000" smtClean="0"/>
                        <a:t>3.57</a:t>
                      </a:r>
                      <a:endParaRPr lang="sk-SK" sz="2000"/>
                    </a:p>
                  </a:txBody>
                  <a:tcPr anchor="ctr" anchorCtr="1"/>
                </a:tc>
                <a:tc>
                  <a:txBody>
                    <a:bodyPr/>
                    <a:lstStyle/>
                    <a:p>
                      <a:r>
                        <a:rPr lang="sk-SK" sz="2000" b="1" smtClean="0">
                          <a:solidFill>
                            <a:srgbClr val="FF0000"/>
                          </a:solidFill>
                        </a:rPr>
                        <a:t>67.68</a:t>
                      </a:r>
                      <a:endParaRPr lang="sk-SK" sz="2000" b="1">
                        <a:solidFill>
                          <a:srgbClr val="FF0000"/>
                        </a:solidFill>
                      </a:endParaRPr>
                    </a:p>
                  </a:txBody>
                  <a:tcPr anchor="ctr" anchorCtr="1"/>
                </a:tc>
              </a:tr>
              <a:tr h="370840">
                <a:tc>
                  <a:txBody>
                    <a:bodyPr/>
                    <a:lstStyle/>
                    <a:p>
                      <a:r>
                        <a:rPr lang="sk-SK" sz="2000" b="1" err="1" smtClean="0">
                          <a:solidFill>
                            <a:srgbClr val="FF0000"/>
                          </a:solidFill>
                        </a:rPr>
                        <a:t>Patient´s</a:t>
                      </a:r>
                      <a:r>
                        <a:rPr lang="sk-SK" sz="2000" b="1" smtClean="0">
                          <a:solidFill>
                            <a:srgbClr val="FF0000"/>
                          </a:solidFill>
                        </a:rPr>
                        <a:t> </a:t>
                      </a:r>
                      <a:r>
                        <a:rPr lang="sk-SK" sz="2000" b="1" err="1" smtClean="0">
                          <a:solidFill>
                            <a:srgbClr val="FF0000"/>
                          </a:solidFill>
                        </a:rPr>
                        <a:t>health</a:t>
                      </a:r>
                      <a:endParaRPr lang="sk-SK" sz="2000" b="1">
                        <a:solidFill>
                          <a:srgbClr val="FF0000"/>
                        </a:solidFill>
                      </a:endParaRPr>
                    </a:p>
                  </a:txBody>
                  <a:tcPr/>
                </a:tc>
                <a:tc>
                  <a:txBody>
                    <a:bodyPr/>
                    <a:lstStyle/>
                    <a:p>
                      <a:r>
                        <a:rPr lang="sk-SK" sz="2000" smtClean="0"/>
                        <a:t>13.39</a:t>
                      </a:r>
                      <a:endParaRPr lang="sk-SK" sz="2000"/>
                    </a:p>
                  </a:txBody>
                  <a:tcPr anchor="ctr" anchorCtr="1"/>
                </a:tc>
                <a:tc>
                  <a:txBody>
                    <a:bodyPr/>
                    <a:lstStyle/>
                    <a:p>
                      <a:r>
                        <a:rPr lang="sk-SK" sz="2000" smtClean="0"/>
                        <a:t>0.00</a:t>
                      </a:r>
                      <a:endParaRPr lang="sk-SK" sz="2000"/>
                    </a:p>
                  </a:txBody>
                  <a:tcPr anchor="ctr" anchorCtr="1"/>
                </a:tc>
                <a:tc>
                  <a:txBody>
                    <a:bodyPr/>
                    <a:lstStyle/>
                    <a:p>
                      <a:r>
                        <a:rPr lang="sk-SK" sz="2000" smtClean="0"/>
                        <a:t>1.78</a:t>
                      </a:r>
                      <a:endParaRPr lang="sk-SK" sz="2000"/>
                    </a:p>
                  </a:txBody>
                  <a:tcPr anchor="ctr" anchorCtr="1"/>
                </a:tc>
                <a:tc>
                  <a:txBody>
                    <a:bodyPr/>
                    <a:lstStyle/>
                    <a:p>
                      <a:r>
                        <a:rPr lang="sk-SK" sz="2000" smtClean="0"/>
                        <a:t>0.89</a:t>
                      </a:r>
                      <a:endParaRPr lang="sk-SK" sz="2000"/>
                    </a:p>
                  </a:txBody>
                  <a:tcPr anchor="ctr" anchorCtr="1"/>
                </a:tc>
                <a:tc>
                  <a:txBody>
                    <a:bodyPr/>
                    <a:lstStyle/>
                    <a:p>
                      <a:r>
                        <a:rPr lang="sk-SK" sz="2000" smtClean="0"/>
                        <a:t>0.00</a:t>
                      </a:r>
                      <a:endParaRPr lang="sk-SK" sz="2000"/>
                    </a:p>
                  </a:txBody>
                  <a:tcPr anchor="ctr" anchorCtr="1"/>
                </a:tc>
                <a:tc>
                  <a:txBody>
                    <a:bodyPr/>
                    <a:lstStyle/>
                    <a:p>
                      <a:r>
                        <a:rPr lang="sk-SK" sz="2000" b="1" smtClean="0">
                          <a:solidFill>
                            <a:srgbClr val="FF0000"/>
                          </a:solidFill>
                        </a:rPr>
                        <a:t>16.06</a:t>
                      </a:r>
                      <a:endParaRPr lang="sk-SK" sz="2000" b="1">
                        <a:solidFill>
                          <a:srgbClr val="FF0000"/>
                        </a:solidFill>
                      </a:endParaRPr>
                    </a:p>
                  </a:txBody>
                  <a:tcPr anchor="ctr" anchorCtr="1"/>
                </a:tc>
              </a:tr>
            </a:tbl>
          </a:graphicData>
        </a:graphic>
      </p:graphicFrame>
      <p:sp>
        <p:nvSpPr>
          <p:cNvPr id="4" name="Zástupný symbol päty 3"/>
          <p:cNvSpPr>
            <a:spLocks noGrp="1"/>
          </p:cNvSpPr>
          <p:nvPr>
            <p:ph type="ftr" sz="quarter" idx="11"/>
          </p:nvPr>
        </p:nvSpPr>
        <p:spPr/>
        <p:txBody>
          <a:bodyPr/>
          <a:lstStyle/>
          <a:p>
            <a:r>
              <a:rPr lang="sk-SK" smtClean="0"/>
              <a:t>GP KEGA 026UK-4/2017</a:t>
            </a:r>
            <a:endParaRPr lang="sk-SK"/>
          </a:p>
        </p:txBody>
      </p:sp>
      <p:sp>
        <p:nvSpPr>
          <p:cNvPr id="6" name="BlokTextu 5"/>
          <p:cNvSpPr txBox="1"/>
          <p:nvPr/>
        </p:nvSpPr>
        <p:spPr>
          <a:xfrm>
            <a:off x="173535" y="5157192"/>
            <a:ext cx="8964488" cy="369332"/>
          </a:xfrm>
          <a:prstGeom prst="rect">
            <a:avLst/>
          </a:prstGeom>
          <a:noFill/>
        </p:spPr>
        <p:txBody>
          <a:bodyPr wrap="square" rtlCol="0">
            <a:spAutoFit/>
          </a:bodyPr>
          <a:lstStyle/>
          <a:p>
            <a:r>
              <a:rPr lang="sk-SK" err="1" smtClean="0"/>
              <a:t>Some</a:t>
            </a:r>
            <a:r>
              <a:rPr lang="sk-SK" smtClean="0"/>
              <a:t> </a:t>
            </a:r>
            <a:r>
              <a:rPr lang="sk-SK" err="1" smtClean="0"/>
              <a:t>students</a:t>
            </a:r>
            <a:r>
              <a:rPr lang="sk-SK" smtClean="0"/>
              <a:t> </a:t>
            </a:r>
            <a:r>
              <a:rPr lang="sk-SK" err="1" smtClean="0"/>
              <a:t>have</a:t>
            </a:r>
            <a:r>
              <a:rPr lang="sk-SK" smtClean="0"/>
              <a:t> </a:t>
            </a:r>
            <a:r>
              <a:rPr lang="sk-SK" err="1" smtClean="0"/>
              <a:t>provided</a:t>
            </a:r>
            <a:r>
              <a:rPr lang="sk-SK" smtClean="0"/>
              <a:t> more </a:t>
            </a:r>
            <a:r>
              <a:rPr lang="sk-SK" err="1" smtClean="0"/>
              <a:t>answers</a:t>
            </a:r>
            <a:r>
              <a:rPr lang="sk-SK"/>
              <a:t> </a:t>
            </a:r>
            <a:r>
              <a:rPr lang="sk-SK" smtClean="0"/>
              <a:t>in </a:t>
            </a:r>
            <a:r>
              <a:rPr lang="sk-SK" err="1" smtClean="0"/>
              <a:t>different</a:t>
            </a:r>
            <a:r>
              <a:rPr lang="sk-SK" smtClean="0"/>
              <a:t> </a:t>
            </a:r>
            <a:r>
              <a:rPr lang="sk-SK" err="1" smtClean="0"/>
              <a:t>categories</a:t>
            </a:r>
            <a:r>
              <a:rPr lang="sk-SK" smtClean="0"/>
              <a:t> – </a:t>
            </a:r>
            <a:r>
              <a:rPr lang="sk-SK" err="1" smtClean="0"/>
              <a:t>sum</a:t>
            </a:r>
            <a:r>
              <a:rPr lang="sk-SK" smtClean="0"/>
              <a:t> </a:t>
            </a:r>
            <a:r>
              <a:rPr lang="sk-SK" err="1" smtClean="0"/>
              <a:t>is</a:t>
            </a:r>
            <a:r>
              <a:rPr lang="sk-SK" smtClean="0"/>
              <a:t> </a:t>
            </a:r>
            <a:r>
              <a:rPr lang="sk-SK" err="1" smtClean="0"/>
              <a:t>greater</a:t>
            </a:r>
            <a:r>
              <a:rPr lang="sk-SK" smtClean="0"/>
              <a:t> </a:t>
            </a:r>
            <a:r>
              <a:rPr lang="sk-SK" err="1" smtClean="0"/>
              <a:t>than</a:t>
            </a:r>
            <a:r>
              <a:rPr lang="sk-SK" smtClean="0"/>
              <a:t> 100%</a:t>
            </a:r>
            <a:endParaRPr lang="sk-SK"/>
          </a:p>
        </p:txBody>
      </p:sp>
    </p:spTree>
    <p:extLst>
      <p:ext uri="{BB962C8B-B14F-4D97-AF65-F5344CB8AC3E}">
        <p14:creationId xmlns:p14="http://schemas.microsoft.com/office/powerpoint/2010/main" val="3755068914"/>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1387</TotalTime>
  <Words>1239</Words>
  <Application>Microsoft Office PowerPoint</Application>
  <PresentationFormat>Prezentácia na obrazovke (4:3)</PresentationFormat>
  <Paragraphs>138</Paragraphs>
  <Slides>12</Slides>
  <Notes>12</Notes>
  <HiddenSlides>0</HiddenSlides>
  <MMClips>0</MMClips>
  <ScaleCrop>false</ScaleCrop>
  <HeadingPairs>
    <vt:vector size="4" baseType="variant">
      <vt:variant>
        <vt:lpstr>Motív</vt:lpstr>
      </vt:variant>
      <vt:variant>
        <vt:i4>1</vt:i4>
      </vt:variant>
      <vt:variant>
        <vt:lpstr>Nadpisy snímok</vt:lpstr>
      </vt:variant>
      <vt:variant>
        <vt:i4>12</vt:i4>
      </vt:variant>
    </vt:vector>
  </HeadingPairs>
  <TitlesOfParts>
    <vt:vector size="13" baseType="lpstr">
      <vt:lpstr>Motív Office</vt:lpstr>
      <vt:lpstr>Solution of a simple medical – physical problem by students at end of the 1st semester of medical study</vt:lpstr>
      <vt:lpstr>Background</vt:lpstr>
      <vt:lpstr>Biophysics on Medical Faculty  (teaching in the 1st semester)</vt:lpstr>
      <vt:lpstr>Respondents and problem</vt:lpstr>
      <vt:lpstr>Analysis of responses</vt:lpstr>
      <vt:lpstr>Results 1. The impact of student sex on the number of responses (p = 0.35) </vt:lpstr>
      <vt:lpstr>2. The impact of student´s activity before studying of medicine on the number of answers (regardless to the nature phenomenon) (p = 0.003) </vt:lpstr>
      <vt:lpstr>3. The impact of student sex on the contents of answers (p = 0.02)</vt:lpstr>
      <vt:lpstr>Summary and conclusion</vt:lpstr>
      <vt:lpstr>Recommendation</vt:lpstr>
      <vt:lpstr>Thank you for your attention</vt:lpstr>
      <vt:lpstr>4. The impact of student´s activities before studying of medicine on the contents of answers (p = 0.71)</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Solution of a simple medical – physical problem by students at end of the 1st semester of medical study</dc:title>
  <dc:creator>Balázsiová Zuzana</dc:creator>
  <cp:lastModifiedBy>Balázsiová Zuzana</cp:lastModifiedBy>
  <cp:revision>94</cp:revision>
  <cp:lastPrinted>2017-10-23T13:40:38Z</cp:lastPrinted>
  <dcterms:created xsi:type="dcterms:W3CDTF">2017-10-17T05:50:32Z</dcterms:created>
  <dcterms:modified xsi:type="dcterms:W3CDTF">2017-10-23T14:05:45Z</dcterms:modified>
</cp:coreProperties>
</file>