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62" r:id="rId5"/>
    <p:sldId id="363" r:id="rId6"/>
    <p:sldId id="364" r:id="rId7"/>
    <p:sldId id="365" r:id="rId8"/>
    <p:sldId id="366" r:id="rId9"/>
    <p:sldId id="343" r:id="rId10"/>
    <p:sldId id="344" r:id="rId11"/>
    <p:sldId id="355" r:id="rId12"/>
    <p:sldId id="360" r:id="rId13"/>
    <p:sldId id="359" r:id="rId14"/>
    <p:sldId id="334" r:id="rId15"/>
    <p:sldId id="361" r:id="rId16"/>
    <p:sldId id="346" r:id="rId17"/>
    <p:sldId id="356" r:id="rId18"/>
    <p:sldId id="357" r:id="rId19"/>
    <p:sldId id="348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52" r:id="rId29"/>
    <p:sldId id="353" r:id="rId30"/>
    <p:sldId id="354" r:id="rId31"/>
    <p:sldId id="358" r:id="rId32"/>
    <p:sldId id="340" r:id="rId33"/>
    <p:sldId id="341" r:id="rId34"/>
    <p:sldId id="342" r:id="rId35"/>
    <p:sldId id="329" r:id="rId36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modifyVerifier cryptProviderType="rsaFull" cryptAlgorithmClass="hash" cryptAlgorithmType="typeAny" cryptAlgorithmSid="4" spinCount="100000" saltData="zapeo9Ge15XWsFVg7S/uZw==" hashData="K1eVfxMehGa9Lyg3rOYXXjdJBw4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24C2"/>
    <a:srgbClr val="CC0000"/>
    <a:srgbClr val="0099CC"/>
    <a:srgbClr val="422C16"/>
    <a:srgbClr val="0C788E"/>
    <a:srgbClr val="006666"/>
    <a:srgbClr val="660066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4652" autoAdjust="0"/>
  </p:normalViewPr>
  <p:slideViewPr>
    <p:cSldViewPr>
      <p:cViewPr>
        <p:scale>
          <a:sx n="100" d="100"/>
          <a:sy n="100" d="100"/>
        </p:scale>
        <p:origin x="-1110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0F9F92-7D81-4747-BE42-D26C8D854B3F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9350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18A5A-4868-45E0-9B84-6C83AC8ED8A9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198278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9AFFAA-9722-4200-83A3-72BF0DAC14D9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130257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9232E-C407-4377-9519-4AD0297F561D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121191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00575-E5BB-4490-AA8D-DB0EB682BBBD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161956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011A-0E96-450F-AEE0-297DE3AA71C4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356961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6E76DA-EC94-4147-8B5B-B915F524CEFD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66158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1E685D-80BE-4ECF-B9D9-763B34B0D1F4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96533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E814D-4948-424C-844F-5C878642EA51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295807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183DB9-0680-4935-9827-77B864D2251E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401376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5D6B-7A42-4D93-A25F-581DEF63B417}" type="slidenum">
              <a:rPr lang="es-ES" altLang="sk-SK"/>
              <a:pPr/>
              <a:t>‹#›</a:t>
            </a:fld>
            <a:endParaRPr lang="es-ES" altLang="sk-SK"/>
          </a:p>
        </p:txBody>
      </p:sp>
    </p:spTree>
    <p:extLst>
      <p:ext uri="{BB962C8B-B14F-4D97-AF65-F5344CB8AC3E}">
        <p14:creationId xmlns:p14="http://schemas.microsoft.com/office/powerpoint/2010/main" val="324655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sk-SK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sk-SK" smtClean="0"/>
              <a:t>Haga clic para modificar el estilo de texto del patrón</a:t>
            </a:r>
          </a:p>
          <a:p>
            <a:pPr lvl="1"/>
            <a:r>
              <a:rPr lang="es-ES" altLang="sk-SK" smtClean="0"/>
              <a:t>Segundo nivel</a:t>
            </a:r>
          </a:p>
          <a:p>
            <a:pPr lvl="2"/>
            <a:r>
              <a:rPr lang="es-ES" altLang="sk-SK" smtClean="0"/>
              <a:t>Tercer nivel</a:t>
            </a:r>
          </a:p>
          <a:p>
            <a:pPr lvl="3"/>
            <a:r>
              <a:rPr lang="es-ES" altLang="sk-SK" smtClean="0"/>
              <a:t>Cuarto nivel</a:t>
            </a:r>
          </a:p>
          <a:p>
            <a:pPr lvl="4"/>
            <a:r>
              <a:rPr lang="es-ES" altLang="sk-SK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1B6B1E2-D6CB-4E0C-985D-1C8B125F116A}" type="slidenum">
              <a:rPr lang="es-ES" altLang="sk-SK"/>
              <a:pPr/>
              <a:t>‹#›</a:t>
            </a:fld>
            <a:endParaRPr lang="es-ES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2700338" y="1989138"/>
            <a:ext cx="6629400" cy="2000250"/>
          </a:xfrm>
        </p:spPr>
        <p:txBody>
          <a:bodyPr/>
          <a:lstStyle/>
          <a:p>
            <a:pPr eaLnBrk="1" hangingPunct="1"/>
            <a:r>
              <a:rPr lang="sk-SK" altLang="sk-SK" b="1" smtClean="0">
                <a:solidFill>
                  <a:schemeClr val="bg1"/>
                </a:solidFill>
              </a:rPr>
              <a:t>Srdcové zlyhávanie </a:t>
            </a:r>
            <a:br>
              <a:rPr lang="sk-SK" altLang="sk-SK" b="1" smtClean="0">
                <a:solidFill>
                  <a:schemeClr val="bg1"/>
                </a:solidFill>
              </a:rPr>
            </a:br>
            <a:r>
              <a:rPr lang="sk-SK" altLang="sk-SK" b="1" smtClean="0">
                <a:solidFill>
                  <a:schemeClr val="bg1"/>
                </a:solidFill>
              </a:rPr>
              <a:t>v detskom veku</a:t>
            </a:r>
            <a:endParaRPr lang="es-ES" altLang="sk-SK" b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10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Definícia a výskyt</a:t>
            </a:r>
          </a:p>
        </p:txBody>
      </p:sp>
      <p:sp>
        <p:nvSpPr>
          <p:cNvPr id="3075" name="Zástupný objekt pre obsah 2"/>
          <p:cNvSpPr>
            <a:spLocks noGrp="1" noChangeArrowheads="1"/>
          </p:cNvSpPr>
          <p:nvPr>
            <p:ph idx="1"/>
          </p:nvPr>
        </p:nvSpPr>
        <p:spPr>
          <a:xfrm>
            <a:off x="1835150" y="1600200"/>
            <a:ext cx="6851650" cy="4983163"/>
          </a:xfrm>
        </p:spPr>
        <p:txBody>
          <a:bodyPr/>
          <a:lstStyle/>
          <a:p>
            <a:r>
              <a:rPr lang="sk-SK" altLang="sk-SK" smtClean="0">
                <a:solidFill>
                  <a:schemeClr val="bg1"/>
                </a:solidFill>
              </a:rPr>
              <a:t>klinický syndróm, kedy srdce nie je schopné zabezpečiť dostatočné prekrvenie periférnych tkanív </a:t>
            </a:r>
          </a:p>
          <a:p>
            <a:endParaRPr lang="sk-SK" altLang="sk-SK" smtClean="0">
              <a:solidFill>
                <a:schemeClr val="bg1"/>
              </a:solidFill>
            </a:endParaRPr>
          </a:p>
          <a:p>
            <a:r>
              <a:rPr lang="sk-SK" altLang="sk-SK" smtClean="0">
                <a:solidFill>
                  <a:schemeClr val="bg1"/>
                </a:solidFill>
              </a:rPr>
              <a:t>presná prevalencia a incidencia je neznáma</a:t>
            </a:r>
          </a:p>
          <a:p>
            <a:endParaRPr lang="sk-SK" altLang="sk-SK" smtClean="0">
              <a:solidFill>
                <a:schemeClr val="bg1"/>
              </a:solidFill>
            </a:endParaRPr>
          </a:p>
          <a:p>
            <a:r>
              <a:rPr lang="sk-SK" altLang="sk-SK" smtClean="0">
                <a:solidFill>
                  <a:schemeClr val="bg1"/>
                </a:solidFill>
              </a:rPr>
              <a:t>asi 20% detí s vrodenou chybou srdca má príznaky SZ</a:t>
            </a:r>
          </a:p>
        </p:txBody>
      </p:sp>
    </p:spTree>
    <p:extLst>
      <p:ext uri="{BB962C8B-B14F-4D97-AF65-F5344CB8AC3E}">
        <p14:creationId xmlns:p14="http://schemas.microsoft.com/office/powerpoint/2010/main" val="206384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 noChangeArrowheads="1"/>
          </p:cNvSpPr>
          <p:nvPr>
            <p:ph type="title"/>
          </p:nvPr>
        </p:nvSpPr>
        <p:spPr>
          <a:xfrm>
            <a:off x="711200" y="188913"/>
            <a:ext cx="8229600" cy="457200"/>
          </a:xfrm>
        </p:spPr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Príčiny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259013" y="836613"/>
            <a:ext cx="6696075" cy="5976937"/>
          </a:xfrm>
        </p:spPr>
        <p:txBody>
          <a:bodyPr/>
          <a:lstStyle/>
          <a:p>
            <a:pPr>
              <a:defRPr/>
            </a:pPr>
            <a:r>
              <a:rPr lang="sk-SK" dirty="0">
                <a:solidFill>
                  <a:srgbClr val="FF0000"/>
                </a:solidFill>
              </a:rPr>
              <a:t>vrodené chyby srdca</a:t>
            </a:r>
          </a:p>
          <a:p>
            <a:pPr lvl="3">
              <a:buFont typeface="Wingdings" panose="05000000000000000000" pitchFamily="2" charset="2"/>
              <a:buChar char="Ø"/>
              <a:defRPr/>
            </a:pPr>
            <a:r>
              <a:rPr lang="sk-SK" dirty="0">
                <a:solidFill>
                  <a:schemeClr val="bg1"/>
                </a:solidFill>
              </a:rPr>
              <a:t> objemové preťaženie (VSD, AVSD, PDA</a:t>
            </a:r>
          </a:p>
          <a:p>
            <a:pPr lvl="3">
              <a:buFont typeface="Wingdings" panose="05000000000000000000" pitchFamily="2" charset="2"/>
              <a:buChar char="Ø"/>
              <a:defRPr/>
            </a:pPr>
            <a:r>
              <a:rPr lang="sk-SK" dirty="0">
                <a:solidFill>
                  <a:schemeClr val="bg1"/>
                </a:solidFill>
              </a:rPr>
              <a:t> tlakové preťaženie (AS, PS)</a:t>
            </a:r>
          </a:p>
          <a:p>
            <a:pPr lvl="3">
              <a:buFont typeface="Wingdings" panose="05000000000000000000" pitchFamily="2" charset="2"/>
              <a:buChar char="Ø"/>
              <a:defRPr/>
            </a:pPr>
            <a:r>
              <a:rPr lang="sk-SK" dirty="0">
                <a:solidFill>
                  <a:schemeClr val="bg1"/>
                </a:solidFill>
              </a:rPr>
              <a:t> komplexné vrodené chyby (jednokomorové srdce)</a:t>
            </a:r>
          </a:p>
          <a:p>
            <a:pPr>
              <a:defRPr/>
            </a:pPr>
            <a:r>
              <a:rPr lang="sk-SK" dirty="0" err="1">
                <a:solidFill>
                  <a:srgbClr val="FF0000"/>
                </a:solidFill>
              </a:rPr>
              <a:t>kardiomyopatie</a:t>
            </a:r>
            <a:r>
              <a:rPr lang="sk-SK" dirty="0">
                <a:solidFill>
                  <a:srgbClr val="FF0000"/>
                </a:solidFill>
              </a:rPr>
              <a:t> </a:t>
            </a:r>
          </a:p>
          <a:p>
            <a:pPr lvl="3">
              <a:buFont typeface="Wingdings" panose="05000000000000000000" pitchFamily="2" charset="2"/>
              <a:buChar char="Ø"/>
              <a:defRPr/>
            </a:pP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u="sng" dirty="0">
                <a:solidFill>
                  <a:schemeClr val="bg1"/>
                </a:solidFill>
              </a:rPr>
              <a:t>dilatačná</a:t>
            </a:r>
            <a:r>
              <a:rPr lang="sk-SK" dirty="0">
                <a:solidFill>
                  <a:schemeClr val="bg1"/>
                </a:solidFill>
              </a:rPr>
              <a:t>, hypertrofická, reštrikčná</a:t>
            </a:r>
          </a:p>
          <a:p>
            <a:pPr>
              <a:defRPr/>
            </a:pPr>
            <a:r>
              <a:rPr lang="sk-SK" dirty="0">
                <a:solidFill>
                  <a:srgbClr val="FF0000"/>
                </a:solidFill>
              </a:rPr>
              <a:t>arytmie</a:t>
            </a:r>
          </a:p>
          <a:p>
            <a:pPr lvl="3">
              <a:buFont typeface="Wingdings" panose="05000000000000000000" pitchFamily="2" charset="2"/>
              <a:buChar char="Ø"/>
              <a:defRPr/>
            </a:pPr>
            <a:r>
              <a:rPr lang="sk-SK" dirty="0">
                <a:solidFill>
                  <a:schemeClr val="bg1"/>
                </a:solidFill>
              </a:rPr>
              <a:t> SVT, VT, AV blokády</a:t>
            </a:r>
          </a:p>
          <a:p>
            <a:pPr marL="0" indent="0">
              <a:buFontTx/>
              <a:buNone/>
              <a:defRPr/>
            </a:pPr>
            <a:endParaRPr lang="sk-SK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000" dirty="0" err="1">
                <a:solidFill>
                  <a:schemeClr val="bg1"/>
                </a:solidFill>
              </a:rPr>
              <a:t>myokarditída</a:t>
            </a:r>
            <a:r>
              <a:rPr lang="sk-SK" sz="2000" dirty="0">
                <a:solidFill>
                  <a:schemeClr val="bg1"/>
                </a:solidFill>
              </a:rPr>
              <a:t>, </a:t>
            </a:r>
            <a:r>
              <a:rPr lang="sk-SK" sz="2000" dirty="0" err="1">
                <a:solidFill>
                  <a:schemeClr val="bg1"/>
                </a:solidFill>
              </a:rPr>
              <a:t>endokarditída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000" dirty="0" err="1">
                <a:solidFill>
                  <a:schemeClr val="bg1"/>
                </a:solidFill>
              </a:rPr>
              <a:t>tamponáda</a:t>
            </a:r>
            <a:r>
              <a:rPr lang="sk-SK" sz="2000" dirty="0">
                <a:solidFill>
                  <a:schemeClr val="bg1"/>
                </a:solidFill>
              </a:rPr>
              <a:t> srdca</a:t>
            </a:r>
          </a:p>
          <a:p>
            <a:pPr>
              <a:defRPr/>
            </a:pPr>
            <a:r>
              <a:rPr lang="sk-SK" sz="2000" dirty="0" err="1">
                <a:solidFill>
                  <a:schemeClr val="bg1"/>
                </a:solidFill>
              </a:rPr>
              <a:t>Kawasakiho</a:t>
            </a:r>
            <a:r>
              <a:rPr lang="sk-SK" sz="2000" dirty="0">
                <a:solidFill>
                  <a:schemeClr val="bg1"/>
                </a:solidFill>
              </a:rPr>
              <a:t> choroba</a:t>
            </a:r>
          </a:p>
          <a:p>
            <a:pPr>
              <a:defRPr/>
            </a:pPr>
            <a:r>
              <a:rPr lang="sk-SK" sz="2000" dirty="0">
                <a:solidFill>
                  <a:schemeClr val="bg1"/>
                </a:solidFill>
              </a:rPr>
              <a:t>hypertenzia (pľúcna aj systémová)</a:t>
            </a: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26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Klasifikácia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619672" y="1600200"/>
            <a:ext cx="7489403" cy="52133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z rôzneho uhľa pohľadu:</a:t>
            </a:r>
          </a:p>
          <a:p>
            <a:pPr marL="0" indent="0">
              <a:buFontTx/>
              <a:buNone/>
              <a:defRPr/>
            </a:pPr>
            <a:endParaRPr lang="sk-SK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3000" u="sng" dirty="0">
                <a:solidFill>
                  <a:schemeClr val="bg1"/>
                </a:solidFill>
              </a:rPr>
              <a:t>akútne a </a:t>
            </a:r>
            <a:r>
              <a:rPr lang="sk-SK" sz="3000" u="sng" dirty="0" smtClean="0">
                <a:solidFill>
                  <a:schemeClr val="bg1"/>
                </a:solidFill>
              </a:rPr>
              <a:t>chronické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sk-SK" sz="2600" dirty="0">
                <a:solidFill>
                  <a:schemeClr val="bg1"/>
                </a:solidFill>
              </a:rPr>
              <a:t>kompenzované a dekompenzované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3000" u="sng" dirty="0" smtClean="0">
                <a:solidFill>
                  <a:schemeClr val="bg1"/>
                </a:solidFill>
              </a:rPr>
              <a:t>ľavej </a:t>
            </a:r>
            <a:r>
              <a:rPr lang="sk-SK" sz="3000" u="sng" dirty="0">
                <a:solidFill>
                  <a:schemeClr val="bg1"/>
                </a:solidFill>
              </a:rPr>
              <a:t>komory a pravej komory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3000" u="sng" dirty="0" smtClean="0">
                <a:solidFill>
                  <a:schemeClr val="bg1"/>
                </a:solidFill>
              </a:rPr>
              <a:t>dopredu (</a:t>
            </a:r>
            <a:r>
              <a:rPr lang="sk-SK" sz="3000" u="sng" dirty="0" err="1">
                <a:solidFill>
                  <a:schemeClr val="bg1"/>
                </a:solidFill>
              </a:rPr>
              <a:t>forward</a:t>
            </a:r>
            <a:r>
              <a:rPr lang="sk-SK" sz="3000" u="sng" dirty="0" smtClean="0">
                <a:solidFill>
                  <a:schemeClr val="bg1"/>
                </a:solidFill>
              </a:rPr>
              <a:t>) </a:t>
            </a:r>
            <a:r>
              <a:rPr lang="sk-SK" sz="3000" u="sng" dirty="0">
                <a:solidFill>
                  <a:schemeClr val="bg1"/>
                </a:solidFill>
              </a:rPr>
              <a:t>a </a:t>
            </a:r>
            <a:r>
              <a:rPr lang="sk-SK" sz="3000" u="sng" dirty="0" smtClean="0">
                <a:solidFill>
                  <a:schemeClr val="bg1"/>
                </a:solidFill>
              </a:rPr>
              <a:t>dozadu (</a:t>
            </a:r>
            <a:r>
              <a:rPr lang="sk-SK" sz="3000" u="sng" dirty="0" err="1">
                <a:solidFill>
                  <a:schemeClr val="bg1"/>
                </a:solidFill>
              </a:rPr>
              <a:t>backward</a:t>
            </a:r>
            <a:r>
              <a:rPr lang="sk-SK" sz="3000" u="sng" dirty="0" smtClean="0">
                <a:solidFill>
                  <a:schemeClr val="bg1"/>
                </a:solidFill>
              </a:rPr>
              <a:t>)</a:t>
            </a:r>
            <a:endParaRPr lang="sk-SK" sz="3000" u="sng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3000" dirty="0">
                <a:solidFill>
                  <a:schemeClr val="bg1"/>
                </a:solidFill>
              </a:rPr>
              <a:t>systolické a diastolické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3000" dirty="0" smtClean="0">
                <a:solidFill>
                  <a:schemeClr val="bg1"/>
                </a:solidFill>
              </a:rPr>
              <a:t>bez </a:t>
            </a:r>
            <a:r>
              <a:rPr lang="sk-SK" sz="3000" dirty="0" err="1" smtClean="0">
                <a:solidFill>
                  <a:schemeClr val="bg1"/>
                </a:solidFill>
              </a:rPr>
              <a:t>kongescie</a:t>
            </a:r>
            <a:r>
              <a:rPr lang="sk-SK" sz="3000" dirty="0" smtClean="0">
                <a:solidFill>
                  <a:schemeClr val="bg1"/>
                </a:solidFill>
              </a:rPr>
              <a:t> a </a:t>
            </a:r>
            <a:r>
              <a:rPr lang="sk-SK" sz="3000" dirty="0">
                <a:solidFill>
                  <a:schemeClr val="bg1"/>
                </a:solidFill>
              </a:rPr>
              <a:t>s </a:t>
            </a:r>
            <a:r>
              <a:rPr lang="sk-SK" sz="3000" dirty="0" err="1">
                <a:solidFill>
                  <a:schemeClr val="bg1"/>
                </a:solidFill>
              </a:rPr>
              <a:t>kongesciou</a:t>
            </a:r>
            <a:r>
              <a:rPr lang="sk-SK" sz="3000" dirty="0">
                <a:solidFill>
                  <a:schemeClr val="bg1"/>
                </a:solidFill>
              </a:rPr>
              <a:t> </a:t>
            </a:r>
            <a:r>
              <a:rPr lang="sk-SK" sz="3000" dirty="0" smtClean="0">
                <a:solidFill>
                  <a:schemeClr val="bg1"/>
                </a:solidFill>
              </a:rPr>
              <a:t>(edémami)</a:t>
            </a:r>
            <a:endParaRPr lang="sk-SK" sz="3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24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202362" cy="633412"/>
          </a:xfrm>
        </p:spPr>
        <p:txBody>
          <a:bodyPr/>
          <a:lstStyle/>
          <a:p>
            <a:r>
              <a:rPr lang="sk-SK" altLang="sk-SK" dirty="0" err="1" smtClean="0">
                <a:solidFill>
                  <a:srgbClr val="FFFF00"/>
                </a:solidFill>
              </a:rPr>
              <a:t>Patofyziológia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07704" y="1052736"/>
            <a:ext cx="6805612" cy="51403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SZ v detskom veku je </a:t>
            </a:r>
            <a:r>
              <a:rPr lang="sk-SK" sz="2000" u="sng" dirty="0">
                <a:solidFill>
                  <a:schemeClr val="bg1"/>
                </a:solidFill>
              </a:rPr>
              <a:t>súbor klinických syndrómov</a:t>
            </a: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/>
            </a:pPr>
            <a:r>
              <a:rPr lang="sk-SK" sz="2000" dirty="0">
                <a:solidFill>
                  <a:schemeClr val="bg1"/>
                </a:solidFill>
              </a:rPr>
              <a:t>z rôznych príčin </a:t>
            </a:r>
            <a:r>
              <a:rPr lang="sk-SK" sz="2000" u="sng" dirty="0">
                <a:solidFill>
                  <a:schemeClr val="bg1"/>
                </a:solidFill>
              </a:rPr>
              <a:t>dochádzka k zlyhávaniu srdca ako pumpy</a:t>
            </a:r>
            <a:r>
              <a:rPr lang="sk-SK" sz="2000" dirty="0">
                <a:solidFill>
                  <a:schemeClr val="bg1"/>
                </a:solidFill>
              </a:rPr>
              <a:t> – nevie zabezpečiť dostatočný minútový srdcový výdaj </a:t>
            </a:r>
          </a:p>
          <a:p>
            <a:pPr>
              <a:buFontTx/>
              <a:buChar char="-"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/>
            </a:pPr>
            <a:r>
              <a:rPr lang="sk-SK" sz="2000" u="sng" dirty="0">
                <a:solidFill>
                  <a:schemeClr val="bg1"/>
                </a:solidFill>
              </a:rPr>
              <a:t>zapojenie </a:t>
            </a:r>
            <a:r>
              <a:rPr lang="sk-SK" sz="2000" u="sng" dirty="0" smtClean="0">
                <a:solidFill>
                  <a:schemeClr val="bg1"/>
                </a:solidFill>
              </a:rPr>
              <a:t>rôznych (kompenzačných) </a:t>
            </a:r>
            <a:r>
              <a:rPr lang="sk-SK" sz="2000" u="sng" dirty="0">
                <a:solidFill>
                  <a:schemeClr val="bg1"/>
                </a:solidFill>
              </a:rPr>
              <a:t>mechanizmov</a:t>
            </a:r>
            <a:r>
              <a:rPr lang="sk-SK" sz="2000" dirty="0">
                <a:solidFill>
                  <a:schemeClr val="bg1"/>
                </a:solidFill>
              </a:rPr>
              <a:t> – </a:t>
            </a:r>
            <a:r>
              <a:rPr lang="sk-SK" sz="2000" dirty="0" err="1">
                <a:solidFill>
                  <a:schemeClr val="bg1"/>
                </a:solidFill>
              </a:rPr>
              <a:t>Frankov-Starlingov</a:t>
            </a:r>
            <a:r>
              <a:rPr lang="sk-SK" sz="2000" dirty="0">
                <a:solidFill>
                  <a:schemeClr val="bg1"/>
                </a:solidFill>
              </a:rPr>
              <a:t> zákon, sympatikus, </a:t>
            </a:r>
            <a:r>
              <a:rPr lang="sk-SK" sz="2000" dirty="0" err="1">
                <a:solidFill>
                  <a:schemeClr val="bg1"/>
                </a:solidFill>
              </a:rPr>
              <a:t>renín-angiotenzín-aldosterón</a:t>
            </a:r>
            <a:r>
              <a:rPr lang="sk-SK" sz="2000" dirty="0">
                <a:solidFill>
                  <a:schemeClr val="bg1"/>
                </a:solidFill>
              </a:rPr>
              <a:t>, </a:t>
            </a:r>
            <a:r>
              <a:rPr lang="sk-SK" sz="2000" dirty="0" err="1">
                <a:solidFill>
                  <a:schemeClr val="bg1"/>
                </a:solidFill>
              </a:rPr>
              <a:t>antidiuretický</a:t>
            </a:r>
            <a:r>
              <a:rPr lang="sk-SK" sz="2000" dirty="0">
                <a:solidFill>
                  <a:schemeClr val="bg1"/>
                </a:solidFill>
              </a:rPr>
              <a:t> hormón, </a:t>
            </a:r>
            <a:r>
              <a:rPr lang="sk-SK" sz="2000" dirty="0" err="1">
                <a:solidFill>
                  <a:schemeClr val="bg1"/>
                </a:solidFill>
              </a:rPr>
              <a:t>natriuretické</a:t>
            </a:r>
            <a:r>
              <a:rPr lang="sk-SK" sz="2000" dirty="0">
                <a:solidFill>
                  <a:schemeClr val="bg1"/>
                </a:solidFill>
              </a:rPr>
              <a:t> peptidy, aktivácia zápalových cytokínov </a:t>
            </a:r>
          </a:p>
          <a:p>
            <a:pPr marL="0" indent="0">
              <a:buFontTx/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= </a:t>
            </a:r>
            <a:r>
              <a:rPr lang="sk-SK" sz="2000" u="sng" dirty="0">
                <a:solidFill>
                  <a:schemeClr val="bg1"/>
                </a:solidFill>
              </a:rPr>
              <a:t>snaha o kompenzáciu</a:t>
            </a:r>
            <a:r>
              <a:rPr lang="sk-SK" sz="2000" dirty="0">
                <a:solidFill>
                  <a:schemeClr val="bg1"/>
                </a:solidFill>
              </a:rPr>
              <a:t> = </a:t>
            </a:r>
            <a:r>
              <a:rPr lang="sk-SK" sz="2000" dirty="0" err="1">
                <a:solidFill>
                  <a:schemeClr val="bg1"/>
                </a:solidFill>
              </a:rPr>
              <a:t>circulus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vitiosus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–</a:t>
            </a:r>
            <a:r>
              <a:rPr lang="en-US" sz="2000" dirty="0">
                <a:solidFill>
                  <a:schemeClr val="bg1"/>
                </a:solidFill>
              </a:rPr>
              <a:t>&gt;</a:t>
            </a:r>
            <a:r>
              <a:rPr lang="sk-SK" sz="2000" dirty="0" smtClean="0">
                <a:solidFill>
                  <a:schemeClr val="bg1"/>
                </a:solidFill>
              </a:rPr>
              <a:t> </a:t>
            </a:r>
            <a:r>
              <a:rPr lang="sk-SK" sz="2000" dirty="0">
                <a:solidFill>
                  <a:schemeClr val="bg1"/>
                </a:solidFill>
              </a:rPr>
              <a:t>prestavba myokardu </a:t>
            </a: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- </a:t>
            </a:r>
            <a:r>
              <a:rPr lang="sk-SK" sz="2000" u="sng" dirty="0">
                <a:solidFill>
                  <a:schemeClr val="bg1"/>
                </a:solidFill>
              </a:rPr>
              <a:t>pri zlyhávaní</a:t>
            </a:r>
            <a:r>
              <a:rPr lang="sk-SK" sz="2000" dirty="0">
                <a:solidFill>
                  <a:schemeClr val="bg1"/>
                </a:solidFill>
              </a:rPr>
              <a:t> kompenzačných mechanizmov sa začínajú objavovať </a:t>
            </a:r>
            <a:r>
              <a:rPr lang="sk-SK" sz="2000" u="sng" dirty="0">
                <a:solidFill>
                  <a:schemeClr val="bg1"/>
                </a:solidFill>
              </a:rPr>
              <a:t>klinické príznaky srdcového zlyhávania</a:t>
            </a:r>
          </a:p>
        </p:txBody>
      </p:sp>
    </p:spTree>
    <p:extLst>
      <p:ext uri="{BB962C8B-B14F-4D97-AF65-F5344CB8AC3E}">
        <p14:creationId xmlns:p14="http://schemas.microsoft.com/office/powerpoint/2010/main" val="383079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Srdcový výdaj</a:t>
            </a:r>
            <a:endParaRPr lang="sk-SK" dirty="0"/>
          </a:p>
        </p:txBody>
      </p:sp>
      <p:sp>
        <p:nvSpPr>
          <p:cNvPr id="5" name="Zástupný objekt pre obsah 2"/>
          <p:cNvSpPr>
            <a:spLocks noGrp="1"/>
          </p:cNvSpPr>
          <p:nvPr>
            <p:ph idx="1"/>
          </p:nvPr>
        </p:nvSpPr>
        <p:spPr>
          <a:xfrm>
            <a:off x="1907704" y="1268760"/>
            <a:ext cx="6840760" cy="5140325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preload</a:t>
            </a:r>
          </a:p>
          <a:p>
            <a:pPr>
              <a:defRPr/>
            </a:pPr>
            <a:r>
              <a:rPr lang="sk-SK" sz="2800" dirty="0" err="1" smtClean="0">
                <a:solidFill>
                  <a:schemeClr val="bg1"/>
                </a:solidFill>
              </a:rPr>
              <a:t>kontraktilita</a:t>
            </a:r>
            <a:endParaRPr lang="sk-SK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srdcová frekvencia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800" dirty="0" err="1" smtClean="0">
                <a:solidFill>
                  <a:schemeClr val="bg1"/>
                </a:solidFill>
              </a:rPr>
              <a:t>afterload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sk-SK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err="1" smtClean="0">
                <a:solidFill>
                  <a:schemeClr val="bg1"/>
                </a:solidFill>
              </a:rPr>
              <a:t>atrio-ventrikulárna</a:t>
            </a:r>
            <a:r>
              <a:rPr lang="sk-SK" sz="2800" dirty="0" smtClean="0">
                <a:solidFill>
                  <a:schemeClr val="bg1"/>
                </a:solidFill>
              </a:rPr>
              <a:t> synchrónia </a:t>
            </a:r>
            <a:r>
              <a:rPr lang="sk-SK" sz="2800" dirty="0" smtClean="0">
                <a:solidFill>
                  <a:schemeClr val="bg1"/>
                </a:solidFill>
              </a:rPr>
              <a:t>(AV </a:t>
            </a:r>
            <a:r>
              <a:rPr lang="sk-SK" sz="2800" dirty="0" err="1" smtClean="0">
                <a:solidFill>
                  <a:schemeClr val="bg1"/>
                </a:solidFill>
              </a:rPr>
              <a:t>synchrony</a:t>
            </a:r>
            <a:r>
              <a:rPr lang="sk-SK" sz="2800" dirty="0" smtClean="0">
                <a:solidFill>
                  <a:schemeClr val="bg1"/>
                </a:solidFill>
              </a:rPr>
              <a:t>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>
                <a:solidFill>
                  <a:schemeClr val="bg1"/>
                </a:solidFill>
              </a:rPr>
              <a:t>synchrónia </a:t>
            </a:r>
            <a:r>
              <a:rPr lang="sk-SK" sz="2800" dirty="0" smtClean="0">
                <a:solidFill>
                  <a:schemeClr val="bg1"/>
                </a:solidFill>
              </a:rPr>
              <a:t>ľavej </a:t>
            </a:r>
            <a:r>
              <a:rPr lang="en-US" sz="2800" dirty="0" smtClean="0">
                <a:solidFill>
                  <a:schemeClr val="bg1"/>
                </a:solidFill>
              </a:rPr>
              <a:t>&lt;-&gt;</a:t>
            </a:r>
            <a:r>
              <a:rPr lang="sk-SK" sz="2800" dirty="0" smtClean="0">
                <a:solidFill>
                  <a:schemeClr val="bg1"/>
                </a:solidFill>
              </a:rPr>
              <a:t> pravej komory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 smtClean="0">
                <a:solidFill>
                  <a:schemeClr val="bg1"/>
                </a:solidFill>
              </a:rPr>
              <a:t>(VV </a:t>
            </a:r>
            <a:r>
              <a:rPr lang="sk-SK" sz="2800" dirty="0" err="1" smtClean="0">
                <a:solidFill>
                  <a:schemeClr val="bg1"/>
                </a:solidFill>
              </a:rPr>
              <a:t>synchrony</a:t>
            </a:r>
            <a:r>
              <a:rPr lang="sk-SK" sz="2800" dirty="0" smtClean="0">
                <a:solidFill>
                  <a:schemeClr val="bg1"/>
                </a:solidFill>
              </a:rPr>
              <a:t>)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smtClean="0">
                <a:solidFill>
                  <a:schemeClr val="bg1"/>
                </a:solidFill>
              </a:rPr>
              <a:t>hemoglobín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3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 noChangeArrowheads="1"/>
          </p:cNvSpPr>
          <p:nvPr>
            <p:ph type="title"/>
          </p:nvPr>
        </p:nvSpPr>
        <p:spPr>
          <a:xfrm>
            <a:off x="1835150" y="588963"/>
            <a:ext cx="6707188" cy="563562"/>
          </a:xfrm>
        </p:spPr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„</a:t>
            </a:r>
            <a:r>
              <a:rPr lang="en-US" altLang="sk-SK" dirty="0" smtClean="0">
                <a:solidFill>
                  <a:srgbClr val="FFFF00"/>
                </a:solidFill>
              </a:rPr>
              <a:t>Backward</a:t>
            </a:r>
            <a:r>
              <a:rPr lang="sk-SK" altLang="sk-SK" dirty="0" smtClean="0">
                <a:solidFill>
                  <a:srgbClr val="FFFF00"/>
                </a:solidFill>
              </a:rPr>
              <a:t>“</a:t>
            </a:r>
            <a:r>
              <a:rPr lang="en-US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smtClean="0">
                <a:solidFill>
                  <a:srgbClr val="FFFF00"/>
                </a:solidFill>
              </a:rPr>
              <a:t>zlyhanie pravej 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766888" y="1557338"/>
            <a:ext cx="7164387" cy="46926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dirty="0" err="1" smtClean="0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u="sng" dirty="0" err="1" smtClean="0">
                <a:solidFill>
                  <a:schemeClr val="bg1"/>
                </a:solidFill>
              </a:rPr>
              <a:t>venost</a:t>
            </a:r>
            <a:r>
              <a:rPr lang="sk-SK" sz="2000" u="sng" dirty="0" err="1" smtClean="0">
                <a:solidFill>
                  <a:schemeClr val="bg1"/>
                </a:solidFill>
              </a:rPr>
              <a:t>áza</a:t>
            </a:r>
            <a:r>
              <a:rPr lang="en-US" sz="2000" u="sng" dirty="0" smtClean="0">
                <a:solidFill>
                  <a:schemeClr val="bg1"/>
                </a:solidFill>
              </a:rPr>
              <a:t>, </a:t>
            </a:r>
            <a:r>
              <a:rPr lang="en-US" sz="2000" u="sng" dirty="0" err="1" smtClean="0">
                <a:solidFill>
                  <a:schemeClr val="bg1"/>
                </a:solidFill>
              </a:rPr>
              <a:t>lym</a:t>
            </a:r>
            <a:r>
              <a:rPr lang="sk-SK" sz="2000" u="sng" dirty="0" err="1" smtClean="0">
                <a:solidFill>
                  <a:schemeClr val="bg1"/>
                </a:solidFill>
              </a:rPr>
              <a:t>fostáza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sk-SK" dirty="0" err="1" smtClean="0">
                <a:solidFill>
                  <a:srgbClr val="FF0000"/>
                </a:solidFill>
              </a:rPr>
              <a:t>ymptómy</a:t>
            </a:r>
            <a:r>
              <a:rPr lang="sk-SK" dirty="0" smtClean="0">
                <a:solidFill>
                  <a:srgbClr val="FF0000"/>
                </a:solidFill>
              </a:rPr>
              <a:t> / znaky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hepatomegália,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</a:t>
            </a:r>
            <a:r>
              <a:rPr lang="sk-SK" sz="2000" dirty="0" smtClean="0">
                <a:solidFill>
                  <a:schemeClr val="bg1"/>
                </a:solidFill>
              </a:rPr>
              <a:t>p</a:t>
            </a:r>
            <a:r>
              <a:rPr lang="en-US" sz="2000" dirty="0" err="1" smtClean="0">
                <a:solidFill>
                  <a:schemeClr val="bg1"/>
                </a:solidFill>
              </a:rPr>
              <a:t>lenomeg</a:t>
            </a:r>
            <a:r>
              <a:rPr lang="sk-SK" sz="2000" dirty="0" err="1" smtClean="0">
                <a:solidFill>
                  <a:schemeClr val="bg1"/>
                </a:solidFill>
              </a:rPr>
              <a:t>ália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edémy: od </a:t>
            </a:r>
            <a:r>
              <a:rPr lang="sk-SK" sz="2000" dirty="0" smtClean="0">
                <a:solidFill>
                  <a:schemeClr val="bg1"/>
                </a:solidFill>
              </a:rPr>
              <a:t>členkov vzostupne</a:t>
            </a:r>
            <a:r>
              <a:rPr lang="sk-SK" sz="2000" dirty="0" smtClean="0">
                <a:solidFill>
                  <a:schemeClr val="bg1"/>
                </a:solidFill>
              </a:rPr>
              <a:t>; oblasť </a:t>
            </a:r>
            <a:r>
              <a:rPr lang="sk-SK" sz="2000" dirty="0" err="1" smtClean="0">
                <a:solidFill>
                  <a:schemeClr val="bg1"/>
                </a:solidFill>
              </a:rPr>
              <a:t>skróta</a:t>
            </a:r>
            <a:r>
              <a:rPr lang="sk-SK" sz="2000" dirty="0" smtClean="0">
                <a:solidFill>
                  <a:schemeClr val="bg1"/>
                </a:solidFill>
              </a:rPr>
              <a:t> a </a:t>
            </a:r>
            <a:r>
              <a:rPr lang="sk-SK" sz="2000" dirty="0" err="1" smtClean="0">
                <a:solidFill>
                  <a:schemeClr val="bg1"/>
                </a:solidFill>
              </a:rPr>
              <a:t>vulvy</a:t>
            </a:r>
            <a:r>
              <a:rPr lang="sk-SK" sz="2000" dirty="0" smtClean="0">
                <a:solidFill>
                  <a:schemeClr val="bg1"/>
                </a:solidFill>
              </a:rPr>
              <a:t>, </a:t>
            </a:r>
            <a:r>
              <a:rPr lang="sk-SK" sz="2000" dirty="0" err="1" smtClean="0">
                <a:solidFill>
                  <a:schemeClr val="bg1"/>
                </a:solidFill>
              </a:rPr>
              <a:t>scapulárna</a:t>
            </a:r>
            <a:r>
              <a:rPr lang="sk-SK" sz="2000" dirty="0" smtClean="0">
                <a:solidFill>
                  <a:schemeClr val="bg1"/>
                </a:solidFill>
              </a:rPr>
              <a:t> a </a:t>
            </a:r>
            <a:r>
              <a:rPr lang="sk-SK" sz="2000" dirty="0" err="1" smtClean="0">
                <a:solidFill>
                  <a:schemeClr val="bg1"/>
                </a:solidFill>
              </a:rPr>
              <a:t>gluteálna</a:t>
            </a:r>
            <a:r>
              <a:rPr lang="sk-SK" sz="2000" dirty="0" smtClean="0">
                <a:solidFill>
                  <a:schemeClr val="bg1"/>
                </a:solidFill>
              </a:rPr>
              <a:t> oblasť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výpotky: </a:t>
            </a:r>
            <a:r>
              <a:rPr lang="sk-SK" sz="2000" dirty="0" err="1" smtClean="0">
                <a:solidFill>
                  <a:schemeClr val="bg1"/>
                </a:solidFill>
              </a:rPr>
              <a:t>ascites</a:t>
            </a:r>
            <a:r>
              <a:rPr lang="sk-SK" sz="2000" dirty="0" smtClean="0">
                <a:solidFill>
                  <a:schemeClr val="bg1"/>
                </a:solidFill>
              </a:rPr>
              <a:t>, </a:t>
            </a:r>
            <a:r>
              <a:rPr lang="sk-SK" sz="2000" dirty="0" err="1" smtClean="0">
                <a:solidFill>
                  <a:schemeClr val="bg1"/>
                </a:solidFill>
              </a:rPr>
              <a:t>fluidoperikard</a:t>
            </a:r>
            <a:r>
              <a:rPr lang="sk-SK" sz="2000" dirty="0" smtClean="0">
                <a:solidFill>
                  <a:schemeClr val="bg1"/>
                </a:solidFill>
              </a:rPr>
              <a:t>, </a:t>
            </a:r>
            <a:r>
              <a:rPr lang="sk-SK" sz="2000" dirty="0" err="1" smtClean="0">
                <a:solidFill>
                  <a:schemeClr val="bg1"/>
                </a:solidFill>
              </a:rPr>
              <a:t>fluidotorax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err="1" smtClean="0">
                <a:solidFill>
                  <a:schemeClr val="bg1"/>
                </a:solidFill>
              </a:rPr>
              <a:t>distenzia</a:t>
            </a:r>
            <a:r>
              <a:rPr lang="sk-SK" sz="2000" dirty="0" smtClean="0">
                <a:solidFill>
                  <a:schemeClr val="bg1"/>
                </a:solidFill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</a:rPr>
              <a:t>jugulárnych</a:t>
            </a:r>
            <a:r>
              <a:rPr lang="sk-SK" sz="2000" dirty="0" smtClean="0">
                <a:solidFill>
                  <a:schemeClr val="bg1"/>
                </a:solidFill>
              </a:rPr>
              <a:t> vén, pozitívny </a:t>
            </a:r>
            <a:r>
              <a:rPr lang="sk-SK" sz="2000" dirty="0" err="1" smtClean="0">
                <a:solidFill>
                  <a:schemeClr val="bg1"/>
                </a:solidFill>
              </a:rPr>
              <a:t>hepato-jugulárny</a:t>
            </a:r>
            <a:r>
              <a:rPr lang="sk-SK" sz="2000" dirty="0" smtClean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reflux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err="1" smtClean="0">
                <a:solidFill>
                  <a:schemeClr val="bg1"/>
                </a:solidFill>
              </a:rPr>
              <a:t>malabsorpcia</a:t>
            </a:r>
            <a:r>
              <a:rPr lang="sk-SK" sz="2000" dirty="0" smtClean="0">
                <a:solidFill>
                  <a:schemeClr val="bg1"/>
                </a:solidFill>
              </a:rPr>
              <a:t>, bolesť brucha</a:t>
            </a:r>
            <a:endParaRPr lang="sk-SK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000" dirty="0" err="1" smtClean="0">
                <a:solidFill>
                  <a:srgbClr val="FF0000"/>
                </a:solidFill>
              </a:rPr>
              <a:t>hyperakútne</a:t>
            </a:r>
            <a:r>
              <a:rPr lang="sk-SK" sz="2000" dirty="0" smtClean="0">
                <a:solidFill>
                  <a:srgbClr val="FF0000"/>
                </a:solidFill>
              </a:rPr>
              <a:t>: </a:t>
            </a:r>
            <a:r>
              <a:rPr lang="sk-SK" sz="2000" dirty="0" err="1" smtClean="0">
                <a:solidFill>
                  <a:schemeClr val="bg1"/>
                </a:solidFill>
              </a:rPr>
              <a:t>tenzný</a:t>
            </a:r>
            <a:r>
              <a:rPr lang="sk-SK" sz="2000" dirty="0" smtClean="0">
                <a:solidFill>
                  <a:schemeClr val="bg1"/>
                </a:solidFill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</a:rPr>
              <a:t>pneumotorax</a:t>
            </a:r>
            <a:r>
              <a:rPr lang="sk-SK" sz="2000" dirty="0" smtClean="0">
                <a:solidFill>
                  <a:schemeClr val="bg1"/>
                </a:solidFill>
              </a:rPr>
              <a:t>, </a:t>
            </a:r>
            <a:r>
              <a:rPr lang="sk-SK" sz="2000" dirty="0" err="1" smtClean="0">
                <a:solidFill>
                  <a:schemeClr val="bg1"/>
                </a:solidFill>
              </a:rPr>
              <a:t>perikardiálna</a:t>
            </a:r>
            <a:r>
              <a:rPr lang="sk-SK" sz="2000" dirty="0" smtClean="0">
                <a:solidFill>
                  <a:schemeClr val="bg1"/>
                </a:solidFill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</a:rPr>
              <a:t>tamponáda</a:t>
            </a:r>
            <a:r>
              <a:rPr lang="sk-SK" sz="2000" dirty="0" smtClean="0">
                <a:solidFill>
                  <a:schemeClr val="bg1"/>
                </a:solidFill>
              </a:rPr>
              <a:t>, masívna pľúcna embólia</a:t>
            </a:r>
            <a:endParaRPr lang="sk-SK" sz="2000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28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7" name="Picture 3" descr="I:\Data\Doc\Kardiologia\Uciteľ\prezentacie pre medikov\heart failure ENG commented\jugular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376" y="116632"/>
            <a:ext cx="6014864" cy="616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53782" y="6308680"/>
            <a:ext cx="5134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>
                <a:solidFill>
                  <a:schemeClr val="bg1"/>
                </a:solidFill>
              </a:rPr>
              <a:t>distenzia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err="1">
                <a:solidFill>
                  <a:schemeClr val="bg1"/>
                </a:solidFill>
              </a:rPr>
              <a:t>jugulárnych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smtClean="0">
                <a:solidFill>
                  <a:schemeClr val="bg1"/>
                </a:solidFill>
              </a:rPr>
              <a:t>vén (</a:t>
            </a:r>
            <a:r>
              <a:rPr lang="sk-SK" dirty="0" err="1">
                <a:solidFill>
                  <a:schemeClr val="bg1"/>
                </a:solidFill>
              </a:rPr>
              <a:t>courtesy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err="1" smtClean="0">
                <a:solidFill>
                  <a:schemeClr val="bg1"/>
                </a:solidFill>
              </a:rPr>
              <a:t>of</a:t>
            </a:r>
            <a:r>
              <a:rPr lang="sk-SK" dirty="0" smtClean="0">
                <a:solidFill>
                  <a:schemeClr val="bg1"/>
                </a:solidFill>
              </a:rPr>
              <a:t> my </a:t>
            </a:r>
            <a:r>
              <a:rPr lang="sk-SK" dirty="0" err="1" smtClean="0">
                <a:solidFill>
                  <a:schemeClr val="bg1"/>
                </a:solidFill>
              </a:rPr>
              <a:t>friend</a:t>
            </a:r>
            <a:r>
              <a:rPr lang="sk-SK" dirty="0" smtClean="0">
                <a:solidFill>
                  <a:schemeClr val="bg1"/>
                </a:solidFill>
              </a:rPr>
              <a:t>)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705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074" name="Picture 2" descr="I:\Data\Doc\Kardiologia\Uciteľ\prezentacie pre medikov\heart failure ENG commented\perikar+pleural (T-ALL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469054" cy="576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98824" y="6318612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výpotky: </a:t>
            </a:r>
            <a:r>
              <a:rPr lang="sk-SK" dirty="0" err="1" smtClean="0">
                <a:solidFill>
                  <a:schemeClr val="bg1"/>
                </a:solidFill>
              </a:rPr>
              <a:t>fluidoperikard</a:t>
            </a:r>
            <a:r>
              <a:rPr lang="sk-SK" dirty="0">
                <a:solidFill>
                  <a:schemeClr val="bg1"/>
                </a:solidFill>
              </a:rPr>
              <a:t>, </a:t>
            </a:r>
            <a:r>
              <a:rPr lang="sk-SK" dirty="0" err="1" smtClean="0">
                <a:solidFill>
                  <a:schemeClr val="bg1"/>
                </a:solidFill>
              </a:rPr>
              <a:t>fluidotorax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 smtClean="0">
                <a:solidFill>
                  <a:schemeClr val="bg1"/>
                </a:solidFill>
              </a:rPr>
              <a:t>(DKC</a:t>
            </a:r>
            <a:r>
              <a:rPr lang="sk-SK" dirty="0" smtClean="0">
                <a:solidFill>
                  <a:schemeClr val="bg1"/>
                </a:solidFill>
              </a:rPr>
              <a:t>, NUSCH)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 descr="I:\Data\Doc\Kardiologia\Uciteľ\prezentacie pre medikov\heart failure ENG commented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4499992" cy="519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Data\Doc\Kardiologia\Uciteľ\prezentacie pre medikov\heart failure ENG commented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485136"/>
            <a:ext cx="4665695" cy="38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55776" y="6093296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sk-SK" dirty="0" err="1">
                <a:solidFill>
                  <a:schemeClr val="bg1"/>
                </a:solidFill>
              </a:rPr>
              <a:t>tenzný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err="1">
                <a:solidFill>
                  <a:schemeClr val="bg1"/>
                </a:solidFill>
              </a:rPr>
              <a:t>pneumotorax</a:t>
            </a:r>
            <a:r>
              <a:rPr lang="sk-SK" dirty="0">
                <a:solidFill>
                  <a:schemeClr val="bg1"/>
                </a:solidFill>
              </a:rPr>
              <a:t> </a:t>
            </a:r>
            <a:endParaRPr lang="sk-SK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k-SK" altLang="sk-SK" dirty="0" err="1" smtClean="0">
                <a:solidFill>
                  <a:schemeClr val="bg1"/>
                </a:solidFill>
              </a:rPr>
              <a:t>zdoj</a:t>
            </a:r>
            <a:r>
              <a:rPr lang="sk-SK" altLang="sk-SK" dirty="0" smtClean="0">
                <a:solidFill>
                  <a:schemeClr val="bg1"/>
                </a:solidFill>
              </a:rPr>
              <a:t>: OAIM, </a:t>
            </a:r>
            <a:r>
              <a:rPr lang="sk-SK" altLang="sk-SK" dirty="0" smtClean="0">
                <a:solidFill>
                  <a:schemeClr val="bg1"/>
                </a:solidFill>
              </a:rPr>
              <a:t>NUDCH</a:t>
            </a:r>
            <a:endParaRPr lang="sk-SK" alt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61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/>
          <p:cNvSpPr txBox="1">
            <a:spLocks/>
          </p:cNvSpPr>
          <p:nvPr/>
        </p:nvSpPr>
        <p:spPr bwMode="auto">
          <a:xfrm>
            <a:off x="1691680" y="1412776"/>
            <a:ext cx="7164387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k-SK" dirty="0" err="1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u="sng" dirty="0" smtClean="0">
                <a:solidFill>
                  <a:schemeClr val="bg1"/>
                </a:solidFill>
              </a:rPr>
              <a:t>nedostatočný tok do pľúc =</a:t>
            </a:r>
            <a:r>
              <a:rPr lang="en-US" sz="2000" u="sng" dirty="0" smtClean="0">
                <a:solidFill>
                  <a:schemeClr val="bg1"/>
                </a:solidFill>
              </a:rPr>
              <a:t>&gt; </a:t>
            </a:r>
            <a:r>
              <a:rPr lang="sk-SK" sz="2000" u="sng" dirty="0" smtClean="0">
                <a:solidFill>
                  <a:schemeClr val="bg1"/>
                </a:solidFill>
              </a:rPr>
              <a:t>nedostatočný </a:t>
            </a:r>
            <a:r>
              <a:rPr lang="sk-SK" sz="2000" u="sng" dirty="0" err="1" smtClean="0">
                <a:solidFill>
                  <a:schemeClr val="bg1"/>
                </a:solidFill>
              </a:rPr>
              <a:t>preload</a:t>
            </a:r>
            <a:r>
              <a:rPr lang="sk-SK" sz="2000" u="sng" dirty="0" smtClean="0">
                <a:solidFill>
                  <a:schemeClr val="bg1"/>
                </a:solidFill>
              </a:rPr>
              <a:t> ľavej komory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sk-SK" dirty="0" err="1">
                <a:solidFill>
                  <a:srgbClr val="FF0000"/>
                </a:solidFill>
              </a:rPr>
              <a:t>ymptómy</a:t>
            </a:r>
            <a:r>
              <a:rPr lang="sk-SK" dirty="0">
                <a:solidFill>
                  <a:srgbClr val="FF0000"/>
                </a:solidFill>
              </a:rPr>
              <a:t> / znaky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solidFill>
                  <a:schemeClr val="bg1"/>
                </a:solidFill>
              </a:rPr>
              <a:t>tachypn</a:t>
            </a:r>
            <a:r>
              <a:rPr lang="sk-SK" sz="2000" dirty="0" err="1" smtClean="0">
                <a:solidFill>
                  <a:schemeClr val="bg1"/>
                </a:solidFill>
              </a:rPr>
              <a:t>oe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sk-SK" sz="2000" dirty="0" smtClean="0">
              <a:solidFill>
                <a:schemeClr val="bg1"/>
              </a:solidFill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dobrá poddajnosť pľúc </a:t>
            </a:r>
            <a:r>
              <a:rPr lang="sk-SK" sz="2000" dirty="0" smtClean="0">
                <a:solidFill>
                  <a:schemeClr val="bg1"/>
                </a:solidFill>
              </a:rPr>
              <a:t>= </a:t>
            </a:r>
            <a:r>
              <a:rPr lang="sk-SK" sz="2000" dirty="0" smtClean="0">
                <a:solidFill>
                  <a:schemeClr val="bg1"/>
                </a:solidFill>
              </a:rPr>
              <a:t>„prázdne pľúca“, „čierne pľúca“ na RTG)</a:t>
            </a:r>
            <a:endParaRPr lang="sk-SK" sz="2000" dirty="0" smtClean="0">
              <a:solidFill>
                <a:schemeClr val="bg1"/>
              </a:solidFill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model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~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„suchá špongia“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+ symptómy zlyhania ľavej komory </a:t>
            </a:r>
          </a:p>
          <a:p>
            <a:pPr marL="0" indent="0"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   </a:t>
            </a:r>
            <a:r>
              <a:rPr lang="sk-SK" sz="2000" dirty="0" smtClean="0">
                <a:solidFill>
                  <a:schemeClr val="bg1"/>
                </a:solidFill>
              </a:rPr>
              <a:t>(neadekvátny </a:t>
            </a:r>
            <a:r>
              <a:rPr lang="sk-SK" sz="2000" dirty="0" err="1" smtClean="0">
                <a:solidFill>
                  <a:schemeClr val="bg1"/>
                </a:solidFill>
              </a:rPr>
              <a:t>preload</a:t>
            </a:r>
            <a:r>
              <a:rPr lang="sk-SK" sz="2000" dirty="0" smtClean="0">
                <a:solidFill>
                  <a:schemeClr val="bg1"/>
                </a:solidFill>
              </a:rPr>
              <a:t> =</a:t>
            </a:r>
            <a:r>
              <a:rPr lang="en-US" sz="2000" dirty="0">
                <a:solidFill>
                  <a:schemeClr val="bg1"/>
                </a:solidFill>
              </a:rPr>
              <a:t> &gt;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neadekvátny srdcový výdaj)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  <p:sp>
        <p:nvSpPr>
          <p:cNvPr id="4" name="Nadpis 1"/>
          <p:cNvSpPr>
            <a:spLocks noGrp="1" noChangeArrowheads="1"/>
          </p:cNvSpPr>
          <p:nvPr>
            <p:ph type="title"/>
          </p:nvPr>
        </p:nvSpPr>
        <p:spPr>
          <a:xfrm>
            <a:off x="1835150" y="588963"/>
            <a:ext cx="6707188" cy="563562"/>
          </a:xfrm>
        </p:spPr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„</a:t>
            </a:r>
            <a:r>
              <a:rPr lang="sk-SK" altLang="sk-SK" dirty="0" err="1" smtClean="0">
                <a:solidFill>
                  <a:srgbClr val="FFFF00"/>
                </a:solidFill>
              </a:rPr>
              <a:t>Forward</a:t>
            </a:r>
            <a:r>
              <a:rPr lang="sk-SK" altLang="sk-SK" dirty="0" smtClean="0">
                <a:solidFill>
                  <a:srgbClr val="FFFF00"/>
                </a:solidFill>
              </a:rPr>
              <a:t>“</a:t>
            </a:r>
            <a:r>
              <a:rPr lang="en-US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smtClean="0">
                <a:solidFill>
                  <a:srgbClr val="FFFF00"/>
                </a:solidFill>
              </a:rPr>
              <a:t>zlyhanie pravej 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59490"/>
            <a:ext cx="8229600" cy="4525963"/>
          </a:xfrm>
        </p:spPr>
        <p:txBody>
          <a:bodyPr/>
          <a:lstStyle/>
          <a:p>
            <a:endParaRPr lang="sk-SK"/>
          </a:p>
        </p:txBody>
      </p:sp>
      <p:sp>
        <p:nvSpPr>
          <p:cNvPr id="5" name="Rectangle 4"/>
          <p:cNvSpPr/>
          <p:nvPr/>
        </p:nvSpPr>
        <p:spPr>
          <a:xfrm>
            <a:off x="1475656" y="6302360"/>
            <a:ext cx="8317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slabý prietok pľúcami: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dobrá poddajnosť pľúc (</a:t>
            </a:r>
            <a:r>
              <a:rPr lang="sk-SK" dirty="0" smtClean="0">
                <a:solidFill>
                  <a:schemeClr val="bg1"/>
                </a:solidFill>
              </a:rPr>
              <a:t>DKC, NUSCH)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6" name="Picture 5" descr="AnnPediatrCard_2013_6_1_83_107243_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460"/>
            <a:ext cx="6912768" cy="625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023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 noChangeArrowheads="1"/>
          </p:cNvSpPr>
          <p:nvPr>
            <p:ph type="title"/>
          </p:nvPr>
        </p:nvSpPr>
        <p:spPr>
          <a:xfrm>
            <a:off x="1835150" y="588963"/>
            <a:ext cx="6707188" cy="563562"/>
          </a:xfrm>
        </p:spPr>
        <p:txBody>
          <a:bodyPr/>
          <a:lstStyle/>
          <a:p>
            <a:r>
              <a:rPr lang="sk-SK" altLang="sk-SK" dirty="0">
                <a:solidFill>
                  <a:srgbClr val="FFFF00"/>
                </a:solidFill>
              </a:rPr>
              <a:t>„</a:t>
            </a:r>
            <a:r>
              <a:rPr lang="en-US" altLang="sk-SK" dirty="0">
                <a:solidFill>
                  <a:srgbClr val="FFFF00"/>
                </a:solidFill>
              </a:rPr>
              <a:t>Backward</a:t>
            </a:r>
            <a:r>
              <a:rPr lang="sk-SK" altLang="sk-SK" dirty="0">
                <a:solidFill>
                  <a:srgbClr val="FFFF00"/>
                </a:solidFill>
              </a:rPr>
              <a:t>“</a:t>
            </a:r>
            <a:r>
              <a:rPr lang="en-US" altLang="sk-SK" dirty="0">
                <a:solidFill>
                  <a:srgbClr val="FFFF00"/>
                </a:solidFill>
              </a:rPr>
              <a:t> </a:t>
            </a:r>
            <a:r>
              <a:rPr lang="sk-SK" altLang="sk-SK" dirty="0">
                <a:solidFill>
                  <a:srgbClr val="FFFF00"/>
                </a:solidFill>
              </a:rPr>
              <a:t>zlyhanie </a:t>
            </a:r>
            <a:r>
              <a:rPr lang="sk-SK" altLang="sk-SK" dirty="0" smtClean="0">
                <a:solidFill>
                  <a:srgbClr val="FFFF00"/>
                </a:solidFill>
              </a:rPr>
              <a:t>ľavej </a:t>
            </a:r>
            <a:r>
              <a:rPr lang="sk-SK" altLang="sk-SK" dirty="0">
                <a:solidFill>
                  <a:srgbClr val="FFFF00"/>
                </a:solidFill>
              </a:rPr>
              <a:t>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79613" y="1772816"/>
            <a:ext cx="7164387" cy="46926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dirty="0" err="1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u="sng" dirty="0" err="1" smtClean="0">
                <a:solidFill>
                  <a:schemeClr val="bg1"/>
                </a:solidFill>
              </a:rPr>
              <a:t>venost</a:t>
            </a:r>
            <a:r>
              <a:rPr lang="sk-SK" sz="2000" u="sng" dirty="0" err="1" smtClean="0">
                <a:solidFill>
                  <a:schemeClr val="bg1"/>
                </a:solidFill>
              </a:rPr>
              <a:t>áza</a:t>
            </a:r>
            <a:r>
              <a:rPr lang="en-US" sz="2000" u="sng" dirty="0" smtClean="0">
                <a:solidFill>
                  <a:schemeClr val="bg1"/>
                </a:solidFill>
              </a:rPr>
              <a:t>, </a:t>
            </a:r>
            <a:r>
              <a:rPr lang="en-US" sz="2000" u="sng" dirty="0" err="1" smtClean="0">
                <a:solidFill>
                  <a:schemeClr val="bg1"/>
                </a:solidFill>
              </a:rPr>
              <a:t>lym</a:t>
            </a:r>
            <a:r>
              <a:rPr lang="sk-SK" sz="2000" u="sng" dirty="0" err="1" smtClean="0">
                <a:solidFill>
                  <a:schemeClr val="bg1"/>
                </a:solidFill>
              </a:rPr>
              <a:t>fostáza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sk-SK" dirty="0" err="1">
                <a:solidFill>
                  <a:srgbClr val="FF0000"/>
                </a:solidFill>
              </a:rPr>
              <a:t>ymptómy</a:t>
            </a:r>
            <a:r>
              <a:rPr lang="sk-SK" dirty="0">
                <a:solidFill>
                  <a:srgbClr val="FF0000"/>
                </a:solidFill>
              </a:rPr>
              <a:t> / znaky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 err="1" smtClean="0">
                <a:solidFill>
                  <a:schemeClr val="bg1"/>
                </a:solidFill>
              </a:rPr>
              <a:t>dyspnoe</a:t>
            </a:r>
            <a:r>
              <a:rPr lang="sk-SK" sz="2000" dirty="0" smtClean="0">
                <a:solidFill>
                  <a:schemeClr val="bg1"/>
                </a:solidFill>
              </a:rPr>
              <a:t>, </a:t>
            </a:r>
            <a:r>
              <a:rPr lang="sk-SK" sz="2000" dirty="0" err="1" smtClean="0">
                <a:solidFill>
                  <a:schemeClr val="bg1"/>
                </a:solidFill>
              </a:rPr>
              <a:t>ortopnoe</a:t>
            </a:r>
            <a:r>
              <a:rPr lang="sk-SK" sz="2000" dirty="0" smtClean="0">
                <a:solidFill>
                  <a:schemeClr val="bg1"/>
                </a:solidFill>
              </a:rPr>
              <a:t>, </a:t>
            </a:r>
            <a:r>
              <a:rPr lang="sk-SK" sz="2000" dirty="0" smtClean="0">
                <a:solidFill>
                  <a:schemeClr val="bg1"/>
                </a:solidFill>
              </a:rPr>
              <a:t>kašeľ, </a:t>
            </a:r>
            <a:r>
              <a:rPr lang="sk-SK" sz="2000" dirty="0" err="1" smtClean="0">
                <a:solidFill>
                  <a:schemeClr val="bg1"/>
                </a:solidFill>
              </a:rPr>
              <a:t>sangvinolentné</a:t>
            </a:r>
            <a:r>
              <a:rPr lang="sk-SK" sz="2000" dirty="0" smtClean="0">
                <a:solidFill>
                  <a:schemeClr val="bg1"/>
                </a:solidFill>
              </a:rPr>
              <a:t> spútum</a:t>
            </a:r>
            <a:r>
              <a:rPr lang="en-US" sz="2000" dirty="0" smtClean="0">
                <a:solidFill>
                  <a:schemeClr val="bg1"/>
                </a:solidFill>
              </a:rPr>
              <a:t> -&gt;</a:t>
            </a:r>
            <a:r>
              <a:rPr lang="sk-SK" sz="2000" dirty="0" smtClean="0">
                <a:solidFill>
                  <a:srgbClr val="FF0000"/>
                </a:solidFill>
              </a:rPr>
              <a:t> pľúcny edém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sk-SK" sz="2000" dirty="0" smtClean="0">
              <a:solidFill>
                <a:srgbClr val="FF0000"/>
              </a:solidFill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zlá poddajnosť pľúc </a:t>
            </a:r>
            <a:r>
              <a:rPr lang="sk-SK" sz="2000" dirty="0">
                <a:solidFill>
                  <a:schemeClr val="bg1"/>
                </a:solidFill>
              </a:rPr>
              <a:t>= </a:t>
            </a:r>
            <a:r>
              <a:rPr lang="sk-SK" sz="2000" dirty="0" smtClean="0">
                <a:solidFill>
                  <a:schemeClr val="bg1"/>
                </a:solidFill>
              </a:rPr>
              <a:t>„plné pľúca“, „biele pľúca“ na RTG)</a:t>
            </a:r>
            <a:endParaRPr lang="sk-SK" sz="2000" dirty="0">
              <a:solidFill>
                <a:schemeClr val="bg1"/>
              </a:solidFill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chemeClr val="bg1"/>
                </a:solidFill>
              </a:rPr>
              <a:t>model </a:t>
            </a:r>
            <a:r>
              <a:rPr lang="en-US" sz="2000" dirty="0">
                <a:solidFill>
                  <a:schemeClr val="bg1"/>
                </a:solidFill>
              </a:rPr>
              <a:t>~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„mokrá špongia“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41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Picture 2" descr="F:\RTG\Kocifajova edem pluc a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8401" y="-6449"/>
            <a:ext cx="6069263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092806" y="6093296"/>
            <a:ext cx="1838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pľúcny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edém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(</a:t>
            </a:r>
            <a:r>
              <a:rPr lang="sk-SK" dirty="0" smtClean="0">
                <a:solidFill>
                  <a:schemeClr val="bg1"/>
                </a:solidFill>
              </a:rPr>
              <a:t>DKC, NUSCH)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sk-SK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51520" y="3807321"/>
            <a:ext cx="1008112" cy="28803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51520" y="5805264"/>
            <a:ext cx="1008112" cy="28803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9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dyspno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04664" y="0"/>
            <a:ext cx="12665351" cy="7124886"/>
          </a:xfrm>
        </p:spPr>
      </p:pic>
    </p:spTree>
    <p:extLst>
      <p:ext uri="{BB962C8B-B14F-4D97-AF65-F5344CB8AC3E}">
        <p14:creationId xmlns:p14="http://schemas.microsoft.com/office/powerpoint/2010/main" val="82682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/>
          <p:cNvSpPr txBox="1">
            <a:spLocks/>
          </p:cNvSpPr>
          <p:nvPr/>
        </p:nvSpPr>
        <p:spPr bwMode="auto">
          <a:xfrm>
            <a:off x="1691679" y="1196752"/>
            <a:ext cx="7344817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k-SK" dirty="0" err="1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u="sng" dirty="0" smtClean="0">
                <a:solidFill>
                  <a:schemeClr val="bg1"/>
                </a:solidFill>
              </a:rPr>
              <a:t>nedostatočný prietok krvi do periférnych orgánov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sk-SK" dirty="0" err="1" smtClean="0">
                <a:solidFill>
                  <a:srgbClr val="FF0000"/>
                </a:solidFill>
              </a:rPr>
              <a:t>ymptómy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&gt; </a:t>
            </a:r>
            <a:r>
              <a:rPr lang="sk-SK" dirty="0" smtClean="0">
                <a:solidFill>
                  <a:srgbClr val="FF0000"/>
                </a:solidFill>
              </a:rPr>
              <a:t>úroveň </a:t>
            </a:r>
            <a:r>
              <a:rPr lang="en-US" dirty="0" err="1" smtClean="0">
                <a:solidFill>
                  <a:srgbClr val="FF0000"/>
                </a:solidFill>
              </a:rPr>
              <a:t>va</a:t>
            </a:r>
            <a:r>
              <a:rPr lang="sk-SK" dirty="0" err="1" smtClean="0">
                <a:solidFill>
                  <a:srgbClr val="FF0000"/>
                </a:solidFill>
              </a:rPr>
              <a:t>zokonstrikcie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 bwMode="auto">
          <a:xfrm>
            <a:off x="2267743" y="2721050"/>
            <a:ext cx="300612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koža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sval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obličky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GIT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pečeň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koronárne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cerebrálne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pic>
        <p:nvPicPr>
          <p:cNvPr id="1028" name="Picture 4" descr="C:\Users\Scorpoo\Desktop\h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719" y="2686413"/>
            <a:ext cx="1618753" cy="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Scorpoo\Desktop\h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63" y="3503709"/>
            <a:ext cx="1618753" cy="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Scorpoo\Desktop\h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963" y="4313086"/>
            <a:ext cx="1618753" cy="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corpoo\Desktop\h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210" y="5027461"/>
            <a:ext cx="1618753" cy="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corpoo\Desktop\water pu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20" y="3598711"/>
            <a:ext cx="1700213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corpoo\Desktop\LV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1" y="2721366"/>
            <a:ext cx="1876847" cy="32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Nadpis 1"/>
          <p:cNvSpPr>
            <a:spLocks noGrp="1" noChangeArrowheads="1"/>
          </p:cNvSpPr>
          <p:nvPr>
            <p:ph type="title"/>
          </p:nvPr>
        </p:nvSpPr>
        <p:spPr>
          <a:xfrm>
            <a:off x="707603" y="404664"/>
            <a:ext cx="8434834" cy="563562"/>
          </a:xfrm>
        </p:spPr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„</a:t>
            </a:r>
            <a:r>
              <a:rPr lang="sk-SK" altLang="sk-SK" dirty="0" err="1" smtClean="0">
                <a:solidFill>
                  <a:srgbClr val="FFFF00"/>
                </a:solidFill>
              </a:rPr>
              <a:t>Forward</a:t>
            </a:r>
            <a:r>
              <a:rPr lang="sk-SK" altLang="sk-SK" dirty="0" smtClean="0">
                <a:solidFill>
                  <a:srgbClr val="FFFF00"/>
                </a:solidFill>
              </a:rPr>
              <a:t>“</a:t>
            </a:r>
            <a:r>
              <a:rPr lang="en-US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smtClean="0">
                <a:solidFill>
                  <a:srgbClr val="FFFF00"/>
                </a:solidFill>
              </a:rPr>
              <a:t>zlyhanie ľavej 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pic>
        <p:nvPicPr>
          <p:cNvPr id="13" name="Picture 4" descr="C:\Users\Scorpoo\Desktop\h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680" y="2789334"/>
            <a:ext cx="1618753" cy="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Scorpoo\Desktop\ho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718" y="5122463"/>
            <a:ext cx="1618753" cy="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2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/>
          <p:cNvSpPr txBox="1">
            <a:spLocks/>
          </p:cNvSpPr>
          <p:nvPr/>
        </p:nvSpPr>
        <p:spPr bwMode="auto">
          <a:xfrm>
            <a:off x="1691679" y="1196752"/>
            <a:ext cx="7344817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k-SK" dirty="0" err="1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u="sng" dirty="0" smtClean="0">
                <a:solidFill>
                  <a:schemeClr val="bg1"/>
                </a:solidFill>
              </a:rPr>
              <a:t>nedostatočný prietok krvi do periférnych orgánov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sk-SK" dirty="0" err="1" smtClean="0">
                <a:solidFill>
                  <a:srgbClr val="FF0000"/>
                </a:solidFill>
              </a:rPr>
              <a:t>ymptómy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&gt; </a:t>
            </a:r>
            <a:r>
              <a:rPr lang="sk-SK" dirty="0" smtClean="0">
                <a:solidFill>
                  <a:srgbClr val="FF0000"/>
                </a:solidFill>
              </a:rPr>
              <a:t>úroveň </a:t>
            </a:r>
            <a:r>
              <a:rPr lang="en-US" dirty="0" err="1" smtClean="0">
                <a:solidFill>
                  <a:srgbClr val="FF0000"/>
                </a:solidFill>
              </a:rPr>
              <a:t>va</a:t>
            </a:r>
            <a:r>
              <a:rPr lang="sk-SK" dirty="0" err="1" smtClean="0">
                <a:solidFill>
                  <a:srgbClr val="FF0000"/>
                </a:solidFill>
              </a:rPr>
              <a:t>zokonstrikcie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 bwMode="auto">
          <a:xfrm>
            <a:off x="2267743" y="2721050"/>
            <a:ext cx="6624737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koža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en-US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pred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ĺžený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kapilárny návrat, studená, spotená periféria, bledá (až periférna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cyanóza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),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trofické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defekty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sval </a:t>
            </a:r>
            <a:r>
              <a:rPr lang="en-US" sz="2400" dirty="0">
                <a:solidFill>
                  <a:srgbClr val="FFFFFF"/>
                </a:solidFill>
                <a:latin typeface="Arial" charset="0"/>
                <a:cs typeface="Arial" charset="0"/>
              </a:rPr>
              <a:t>&gt;</a:t>
            </a:r>
            <a:r>
              <a:rPr lang="sk-SK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únava, intolerancia námahy, slabo hmatné pulzácie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obličky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GIT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pečeň</a:t>
            </a:r>
          </a:p>
          <a:p>
            <a:pPr marL="0" indent="0">
              <a:buNone/>
              <a:defRPr/>
            </a:pPr>
            <a:endParaRPr lang="en-US" sz="7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koronárne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cerebrálne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2" name="Nadpis 1"/>
          <p:cNvSpPr>
            <a:spLocks noGrp="1" noChangeArrowheads="1"/>
          </p:cNvSpPr>
          <p:nvPr>
            <p:ph type="title"/>
          </p:nvPr>
        </p:nvSpPr>
        <p:spPr>
          <a:xfrm>
            <a:off x="707603" y="404664"/>
            <a:ext cx="8434834" cy="563562"/>
          </a:xfrm>
        </p:spPr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„</a:t>
            </a:r>
            <a:r>
              <a:rPr lang="sk-SK" altLang="sk-SK" dirty="0" err="1" smtClean="0">
                <a:solidFill>
                  <a:srgbClr val="FFFF00"/>
                </a:solidFill>
              </a:rPr>
              <a:t>Forward</a:t>
            </a:r>
            <a:r>
              <a:rPr lang="sk-SK" altLang="sk-SK" dirty="0" smtClean="0">
                <a:solidFill>
                  <a:srgbClr val="FFFF00"/>
                </a:solidFill>
              </a:rPr>
              <a:t>“</a:t>
            </a:r>
            <a:r>
              <a:rPr lang="en-US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smtClean="0">
                <a:solidFill>
                  <a:srgbClr val="FFFF00"/>
                </a:solidFill>
              </a:rPr>
              <a:t>zlyhanie ľavej 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pic>
        <p:nvPicPr>
          <p:cNvPr id="15" name="Picture 2" descr="C:\Users\Scorpoo\Desktop\LV HF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45" y="2996952"/>
            <a:ext cx="1945952" cy="325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ástupný objekt pre obsah 2"/>
          <p:cNvSpPr txBox="1">
            <a:spLocks/>
          </p:cNvSpPr>
          <p:nvPr/>
        </p:nvSpPr>
        <p:spPr bwMode="auto">
          <a:xfrm>
            <a:off x="5810914" y="4949609"/>
            <a:ext cx="3536777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000" dirty="0" smtClean="0">
                <a:solidFill>
                  <a:srgbClr val="FF0000"/>
                </a:solidFill>
              </a:rPr>
              <a:t>chronické / kompenzované srdcové zlyhanie</a:t>
            </a:r>
            <a:endParaRPr lang="sk-SK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1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/>
          <p:cNvSpPr txBox="1">
            <a:spLocks/>
          </p:cNvSpPr>
          <p:nvPr/>
        </p:nvSpPr>
        <p:spPr bwMode="auto">
          <a:xfrm>
            <a:off x="1691679" y="1196752"/>
            <a:ext cx="7344817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k-SK" dirty="0" err="1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u="sng" dirty="0" smtClean="0">
                <a:solidFill>
                  <a:schemeClr val="bg1"/>
                </a:solidFill>
              </a:rPr>
              <a:t>nedostatočný prietok krvi do periférnych orgánov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sk-SK" dirty="0" err="1" smtClean="0">
                <a:solidFill>
                  <a:srgbClr val="FF0000"/>
                </a:solidFill>
              </a:rPr>
              <a:t>ymptómy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&gt; </a:t>
            </a:r>
            <a:r>
              <a:rPr lang="sk-SK" dirty="0" smtClean="0">
                <a:solidFill>
                  <a:srgbClr val="FF0000"/>
                </a:solidFill>
              </a:rPr>
              <a:t>úroveň </a:t>
            </a:r>
            <a:r>
              <a:rPr lang="en-US" dirty="0" err="1" smtClean="0">
                <a:solidFill>
                  <a:srgbClr val="FF0000"/>
                </a:solidFill>
              </a:rPr>
              <a:t>va</a:t>
            </a:r>
            <a:r>
              <a:rPr lang="sk-SK" dirty="0" err="1" smtClean="0">
                <a:solidFill>
                  <a:srgbClr val="FF0000"/>
                </a:solidFill>
              </a:rPr>
              <a:t>zokonstrikcie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 bwMode="auto">
          <a:xfrm>
            <a:off x="2267743" y="2721050"/>
            <a:ext cx="6624737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koža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en-US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pred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ĺžený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kapilárny návrat, studená, spotená periféria, bledá (až periférna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cyanóza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),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trofické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defekty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sval </a:t>
            </a:r>
            <a:r>
              <a:rPr lang="en-US" sz="2400" dirty="0">
                <a:solidFill>
                  <a:srgbClr val="FFFFFF"/>
                </a:solidFill>
                <a:latin typeface="Arial" charset="0"/>
                <a:cs typeface="Arial" charset="0"/>
              </a:rPr>
              <a:t>&gt;</a:t>
            </a:r>
            <a:r>
              <a:rPr lang="sk-SK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únava, intolerancia námahy, slabo hmatné pulzácie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obličky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nyctúria</a:t>
            </a:r>
            <a:r>
              <a:rPr lang="sk-SK" sz="1400" dirty="0">
                <a:solidFill>
                  <a:srgbClr val="FFFFFF"/>
                </a:solidFill>
                <a:latin typeface="Arial" charset="0"/>
                <a:cs typeface="Arial" charset="0"/>
              </a:rPr>
              <a:t>,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oligúria</a:t>
            </a:r>
            <a:r>
              <a:rPr lang="sk-SK" sz="1400" dirty="0">
                <a:solidFill>
                  <a:srgbClr val="FFFFFF"/>
                </a:solidFill>
                <a:latin typeface="Arial" charset="0"/>
                <a:cs typeface="Arial" charset="0"/>
              </a:rPr>
              <a:t>, (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akútne) zlyhanie obličiek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GIT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</a:t>
            </a:r>
            <a:r>
              <a:rPr lang="sk-SK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nekrotizujúca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enterokolotída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>
                <a:solidFill>
                  <a:srgbClr val="FFFFFF"/>
                </a:solidFill>
                <a:latin typeface="Arial" charset="0"/>
                <a:cs typeface="Arial" charset="0"/>
              </a:rPr>
              <a:t>(NEC),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kardiálna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kachexia</a:t>
            </a:r>
            <a:endParaRPr lang="sk-SK" sz="14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endParaRPr lang="sk-SK" sz="4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pečeň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narušená syntetická funkcia</a:t>
            </a:r>
            <a:endParaRPr lang="en-US" sz="14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sk-SK" sz="7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koronárne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cerebrálne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2" name="Nadpis 1"/>
          <p:cNvSpPr>
            <a:spLocks noGrp="1" noChangeArrowheads="1"/>
          </p:cNvSpPr>
          <p:nvPr>
            <p:ph type="title"/>
          </p:nvPr>
        </p:nvSpPr>
        <p:spPr>
          <a:xfrm>
            <a:off x="707603" y="404664"/>
            <a:ext cx="8434834" cy="563562"/>
          </a:xfrm>
        </p:spPr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„</a:t>
            </a:r>
            <a:r>
              <a:rPr lang="sk-SK" altLang="sk-SK" dirty="0" err="1" smtClean="0">
                <a:solidFill>
                  <a:srgbClr val="FFFF00"/>
                </a:solidFill>
              </a:rPr>
              <a:t>Forward</a:t>
            </a:r>
            <a:r>
              <a:rPr lang="sk-SK" altLang="sk-SK" dirty="0" smtClean="0">
                <a:solidFill>
                  <a:srgbClr val="FFFF00"/>
                </a:solidFill>
              </a:rPr>
              <a:t>“</a:t>
            </a:r>
            <a:r>
              <a:rPr lang="en-US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smtClean="0">
                <a:solidFill>
                  <a:srgbClr val="FFFF00"/>
                </a:solidFill>
              </a:rPr>
              <a:t>zlyhanie ľavej 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sp>
        <p:nvSpPr>
          <p:cNvPr id="22" name="Zástupný objekt pre obsah 2"/>
          <p:cNvSpPr txBox="1">
            <a:spLocks/>
          </p:cNvSpPr>
          <p:nvPr/>
        </p:nvSpPr>
        <p:spPr bwMode="auto">
          <a:xfrm>
            <a:off x="5738192" y="5097314"/>
            <a:ext cx="3536777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000" dirty="0" smtClean="0">
                <a:solidFill>
                  <a:srgbClr val="FF0000"/>
                </a:solidFill>
              </a:rPr>
              <a:t>akútne / dekompenzované srdcové zlyhanie</a:t>
            </a:r>
            <a:endParaRPr lang="sk-SK" sz="2000" dirty="0">
              <a:solidFill>
                <a:srgbClr val="FF0000"/>
              </a:solidFill>
            </a:endParaRPr>
          </a:p>
        </p:txBody>
      </p:sp>
      <p:pic>
        <p:nvPicPr>
          <p:cNvPr id="8" name="Picture 2" descr="C:\Users\Scorpoo\Desktop\LV HF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59" y="2924944"/>
            <a:ext cx="195295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49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2"/>
          <p:cNvSpPr txBox="1">
            <a:spLocks/>
          </p:cNvSpPr>
          <p:nvPr/>
        </p:nvSpPr>
        <p:spPr bwMode="auto">
          <a:xfrm>
            <a:off x="1691679" y="1196752"/>
            <a:ext cx="7344817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k-SK" dirty="0" err="1">
                <a:solidFill>
                  <a:srgbClr val="FF0000"/>
                </a:solidFill>
              </a:rPr>
              <a:t>Patofyziológia</a:t>
            </a:r>
            <a:endParaRPr lang="sk-SK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u="sng" dirty="0" smtClean="0">
                <a:solidFill>
                  <a:schemeClr val="bg1"/>
                </a:solidFill>
              </a:rPr>
              <a:t>nedostatočný prietok krvi do periférnych orgánov</a:t>
            </a:r>
            <a:endParaRPr lang="en-US" sz="2000" u="sng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sk-SK" dirty="0" err="1" smtClean="0">
                <a:solidFill>
                  <a:srgbClr val="FF0000"/>
                </a:solidFill>
              </a:rPr>
              <a:t>ymptómy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sk-SK" dirty="0" smtClean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&gt; </a:t>
            </a:r>
            <a:r>
              <a:rPr lang="sk-SK" dirty="0" smtClean="0">
                <a:solidFill>
                  <a:srgbClr val="FF0000"/>
                </a:solidFill>
              </a:rPr>
              <a:t>úroveň </a:t>
            </a:r>
            <a:r>
              <a:rPr lang="en-US" dirty="0" err="1" smtClean="0">
                <a:solidFill>
                  <a:srgbClr val="FF0000"/>
                </a:solidFill>
              </a:rPr>
              <a:t>va</a:t>
            </a:r>
            <a:r>
              <a:rPr lang="sk-SK" dirty="0" err="1" smtClean="0">
                <a:solidFill>
                  <a:srgbClr val="FF0000"/>
                </a:solidFill>
              </a:rPr>
              <a:t>zokonstrikcie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  <p:sp>
        <p:nvSpPr>
          <p:cNvPr id="4" name="Zástupný objekt pre obsah 2"/>
          <p:cNvSpPr txBox="1">
            <a:spLocks/>
          </p:cNvSpPr>
          <p:nvPr/>
        </p:nvSpPr>
        <p:spPr bwMode="auto">
          <a:xfrm>
            <a:off x="2267743" y="2721050"/>
            <a:ext cx="6624737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koža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en-US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pred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ĺžený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kapilárny návrat, studená, spotená periféria, bledá (až periférna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cyanóza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),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trofické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defekty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sval </a:t>
            </a:r>
            <a:r>
              <a:rPr lang="en-US" sz="2400" dirty="0">
                <a:solidFill>
                  <a:srgbClr val="FFFFFF"/>
                </a:solidFill>
                <a:latin typeface="Arial" charset="0"/>
                <a:cs typeface="Arial" charset="0"/>
              </a:rPr>
              <a:t>&gt;</a:t>
            </a:r>
            <a:r>
              <a:rPr lang="sk-SK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únava, intolerancia námahy, slabo hmatné pulzácie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obličky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nyctúria</a:t>
            </a:r>
            <a:r>
              <a:rPr lang="sk-SK" sz="1400" dirty="0">
                <a:solidFill>
                  <a:srgbClr val="FFFFFF"/>
                </a:solidFill>
                <a:latin typeface="Arial" charset="0"/>
                <a:cs typeface="Arial" charset="0"/>
              </a:rPr>
              <a:t>,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oligúria</a:t>
            </a:r>
            <a:r>
              <a:rPr lang="sk-SK" sz="1400" dirty="0">
                <a:solidFill>
                  <a:srgbClr val="FFFFFF"/>
                </a:solidFill>
                <a:latin typeface="Arial" charset="0"/>
                <a:cs typeface="Arial" charset="0"/>
              </a:rPr>
              <a:t>, (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akútne) zlyhanie obličiek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GIT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</a:t>
            </a:r>
            <a:r>
              <a:rPr lang="sk-SK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nekrotizujúca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enterokolotída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>
                <a:solidFill>
                  <a:srgbClr val="FFFFFF"/>
                </a:solidFill>
                <a:latin typeface="Arial" charset="0"/>
                <a:cs typeface="Arial" charset="0"/>
              </a:rPr>
              <a:t>(NEC),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kardiálna </a:t>
            </a:r>
            <a:r>
              <a:rPr lang="sk-SK" sz="14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kachexia</a:t>
            </a:r>
            <a:endParaRPr lang="sk-SK" sz="14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endParaRPr lang="sk-SK" sz="4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pečeň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&gt;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narušená syntetická funkcia</a:t>
            </a:r>
            <a:endParaRPr lang="en-US" sz="14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sk-SK" sz="10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koronárne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cerebrálne </a:t>
            </a:r>
            <a:r>
              <a:rPr lang="sk-SK" sz="2400" dirty="0" err="1" smtClean="0">
                <a:solidFill>
                  <a:schemeClr val="bg1"/>
                </a:solidFill>
              </a:rPr>
              <a:t>aa</a:t>
            </a:r>
            <a:r>
              <a:rPr lang="sk-SK" sz="2400" dirty="0" smtClean="0">
                <a:solidFill>
                  <a:schemeClr val="bg1"/>
                </a:solidFill>
              </a:rPr>
              <a:t>.</a:t>
            </a:r>
            <a:r>
              <a:rPr lang="en-US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&gt;</a:t>
            </a:r>
            <a:r>
              <a:rPr lang="sk-SK" sz="240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sk-SK" sz="1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porucha vedomia (kvalitatívna / kvantitatívna)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2" name="Nadpis 1"/>
          <p:cNvSpPr>
            <a:spLocks noGrp="1" noChangeArrowheads="1"/>
          </p:cNvSpPr>
          <p:nvPr>
            <p:ph type="title"/>
          </p:nvPr>
        </p:nvSpPr>
        <p:spPr>
          <a:xfrm>
            <a:off x="707603" y="404664"/>
            <a:ext cx="8434834" cy="563562"/>
          </a:xfrm>
        </p:spPr>
        <p:txBody>
          <a:bodyPr/>
          <a:lstStyle/>
          <a:p>
            <a:r>
              <a:rPr lang="sk-SK" altLang="sk-SK" dirty="0" smtClean="0">
                <a:solidFill>
                  <a:srgbClr val="FFFF00"/>
                </a:solidFill>
              </a:rPr>
              <a:t>„</a:t>
            </a:r>
            <a:r>
              <a:rPr lang="sk-SK" altLang="sk-SK" dirty="0" err="1" smtClean="0">
                <a:solidFill>
                  <a:srgbClr val="FFFF00"/>
                </a:solidFill>
              </a:rPr>
              <a:t>Forward</a:t>
            </a:r>
            <a:r>
              <a:rPr lang="sk-SK" altLang="sk-SK" dirty="0" smtClean="0">
                <a:solidFill>
                  <a:srgbClr val="FFFF00"/>
                </a:solidFill>
              </a:rPr>
              <a:t>“</a:t>
            </a:r>
            <a:r>
              <a:rPr lang="en-US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smtClean="0">
                <a:solidFill>
                  <a:srgbClr val="FFFF00"/>
                </a:solidFill>
              </a:rPr>
              <a:t>zlyhanie ľavej komory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sp>
        <p:nvSpPr>
          <p:cNvPr id="22" name="Zástupný objekt pre obsah 2"/>
          <p:cNvSpPr txBox="1">
            <a:spLocks/>
          </p:cNvSpPr>
          <p:nvPr/>
        </p:nvSpPr>
        <p:spPr bwMode="auto">
          <a:xfrm>
            <a:off x="6588224" y="5108278"/>
            <a:ext cx="3536777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sk-SK" sz="2000" dirty="0" smtClean="0">
                <a:solidFill>
                  <a:srgbClr val="FF0000"/>
                </a:solidFill>
              </a:rPr>
              <a:t>kardiogénny šok</a:t>
            </a:r>
            <a:endParaRPr lang="sk-SK" sz="2000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Scorpoo\Desktop\LV HF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64" y="2852936"/>
            <a:ext cx="2050014" cy="355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29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79613" y="836613"/>
            <a:ext cx="7164387" cy="52895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dirty="0">
                <a:solidFill>
                  <a:srgbClr val="FF0000"/>
                </a:solidFill>
              </a:rPr>
              <a:t>Zlyhávanie u novorodencov a dojčiat</a:t>
            </a:r>
          </a:p>
          <a:p>
            <a:pPr>
              <a:buFontTx/>
              <a:buChar char="-"/>
              <a:defRPr/>
            </a:pPr>
            <a:r>
              <a:rPr lang="sk-SK" sz="2000" dirty="0">
                <a:solidFill>
                  <a:schemeClr val="bg1"/>
                </a:solidFill>
              </a:rPr>
              <a:t>nešpecifické</a:t>
            </a:r>
          </a:p>
          <a:p>
            <a:pPr>
              <a:buFontTx/>
              <a:buChar char="-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neprospievanie (</a:t>
            </a:r>
            <a:r>
              <a:rPr lang="sk-SK" sz="2000" dirty="0" err="1" smtClean="0">
                <a:solidFill>
                  <a:schemeClr val="bg1"/>
                </a:solidFill>
              </a:rPr>
              <a:t>percentilové</a:t>
            </a:r>
            <a:r>
              <a:rPr lang="sk-SK" sz="2000" dirty="0" smtClean="0">
                <a:solidFill>
                  <a:schemeClr val="bg1"/>
                </a:solidFill>
              </a:rPr>
              <a:t> grafy), </a:t>
            </a:r>
            <a:r>
              <a:rPr lang="sk-SK" sz="2000" dirty="0">
                <a:solidFill>
                  <a:schemeClr val="bg1"/>
                </a:solidFill>
              </a:rPr>
              <a:t>zvýšená </a:t>
            </a:r>
            <a:r>
              <a:rPr lang="sk-SK" sz="2000" dirty="0" smtClean="0">
                <a:solidFill>
                  <a:schemeClr val="bg1"/>
                </a:solidFill>
              </a:rPr>
              <a:t>spavosť</a:t>
            </a:r>
          </a:p>
          <a:p>
            <a:pPr>
              <a:buFontTx/>
              <a:buChar char="-"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predĺžený </a:t>
            </a:r>
            <a:r>
              <a:rPr lang="sk-SK" sz="2000" dirty="0">
                <a:solidFill>
                  <a:schemeClr val="bg1"/>
                </a:solidFill>
              </a:rPr>
              <a:t>čas </a:t>
            </a:r>
            <a:r>
              <a:rPr lang="sk-SK" sz="2000" dirty="0" smtClean="0">
                <a:solidFill>
                  <a:schemeClr val="bg1"/>
                </a:solidFill>
              </a:rPr>
              <a:t>dojčenia, malé dávky / odmietanie stravy</a:t>
            </a: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dirty="0" smtClean="0">
                <a:solidFill>
                  <a:srgbClr val="FF0000"/>
                </a:solidFill>
              </a:rPr>
              <a:t>CAVE </a:t>
            </a:r>
            <a:r>
              <a:rPr lang="sk-SK" dirty="0">
                <a:solidFill>
                  <a:srgbClr val="FF0000"/>
                </a:solidFill>
              </a:rPr>
              <a:t>– arytmie </a:t>
            </a:r>
          </a:p>
          <a:p>
            <a:pPr marL="0" indent="0">
              <a:buFontTx/>
              <a:buNone/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- </a:t>
            </a:r>
            <a:r>
              <a:rPr lang="sk-SK" sz="2000" dirty="0" err="1">
                <a:solidFill>
                  <a:schemeClr val="bg1"/>
                </a:solidFill>
              </a:rPr>
              <a:t>palpitácie</a:t>
            </a:r>
            <a:r>
              <a:rPr lang="sk-SK" sz="2000" dirty="0">
                <a:solidFill>
                  <a:schemeClr val="bg1"/>
                </a:solidFill>
              </a:rPr>
              <a:t> pri </a:t>
            </a:r>
            <a:r>
              <a:rPr lang="sk-SK" sz="2000" dirty="0" err="1">
                <a:solidFill>
                  <a:schemeClr val="bg1"/>
                </a:solidFill>
              </a:rPr>
              <a:t>paroxyzmálnych</a:t>
            </a:r>
            <a:r>
              <a:rPr lang="sk-SK" sz="2000" dirty="0">
                <a:solidFill>
                  <a:schemeClr val="bg1"/>
                </a:solidFill>
              </a:rPr>
              <a:t> tachykardiách</a:t>
            </a:r>
          </a:p>
          <a:p>
            <a:pPr marL="0" indent="0">
              <a:buFontTx/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- </a:t>
            </a:r>
            <a:r>
              <a:rPr lang="sk-SK" sz="2000" dirty="0" smtClean="0">
                <a:solidFill>
                  <a:schemeClr val="bg1"/>
                </a:solidFill>
              </a:rPr>
              <a:t>bradykardia </a:t>
            </a:r>
            <a:r>
              <a:rPr lang="sk-SK" sz="2000" dirty="0">
                <a:solidFill>
                  <a:schemeClr val="bg1"/>
                </a:solidFill>
              </a:rPr>
              <a:t>pri AV </a:t>
            </a:r>
            <a:r>
              <a:rPr lang="sk-SK" sz="2000" dirty="0" smtClean="0">
                <a:solidFill>
                  <a:schemeClr val="bg1"/>
                </a:solidFill>
              </a:rPr>
              <a:t>blokádach / dysfunkcia SA uzla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5301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 noChangeArrowheads="1"/>
          </p:cNvSpPr>
          <p:nvPr>
            <p:ph type="title"/>
          </p:nvPr>
        </p:nvSpPr>
        <p:spPr>
          <a:xfrm>
            <a:off x="1835150" y="260350"/>
            <a:ext cx="6635750" cy="561975"/>
          </a:xfrm>
        </p:spPr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Diagnostika</a:t>
            </a:r>
          </a:p>
        </p:txBody>
      </p:sp>
      <p:sp>
        <p:nvSpPr>
          <p:cNvPr id="9219" name="Zástupný objekt pre obsah 2"/>
          <p:cNvSpPr>
            <a:spLocks noGrp="1" noChangeArrowheads="1"/>
          </p:cNvSpPr>
          <p:nvPr>
            <p:ph idx="1"/>
          </p:nvPr>
        </p:nvSpPr>
        <p:spPr>
          <a:xfrm>
            <a:off x="2339975" y="1268413"/>
            <a:ext cx="6635750" cy="532923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sk-SK" altLang="sk-SK" dirty="0" smtClean="0">
                <a:solidFill>
                  <a:srgbClr val="FF0000"/>
                </a:solidFill>
              </a:rPr>
              <a:t>Klinická manifestácia</a:t>
            </a:r>
            <a:r>
              <a:rPr lang="sk-SK" altLang="sk-SK" sz="20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FontTx/>
              <a:buNone/>
            </a:pPr>
            <a:r>
              <a:rPr lang="sk-SK" altLang="sk-SK" sz="2000" dirty="0" smtClean="0">
                <a:solidFill>
                  <a:schemeClr val="bg1"/>
                </a:solidFill>
              </a:rPr>
              <a:t>	- príznaky a znaky SZ</a:t>
            </a:r>
          </a:p>
          <a:p>
            <a:pPr marL="0" indent="0">
              <a:buFontTx/>
              <a:buNone/>
            </a:pPr>
            <a:endParaRPr lang="sk-SK" altLang="sk-SK" sz="2000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sk-SK" altLang="sk-SK" dirty="0" smtClean="0">
                <a:solidFill>
                  <a:srgbClr val="FF0000"/>
                </a:solidFill>
              </a:rPr>
              <a:t>Laboratórne parametre </a:t>
            </a:r>
            <a:endParaRPr lang="sk-SK" altLang="sk-SK" sz="2000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sk-SK" altLang="sk-SK" sz="2000" dirty="0" smtClean="0">
                <a:solidFill>
                  <a:srgbClr val="FFFF00"/>
                </a:solidFill>
              </a:rPr>
              <a:t>	</a:t>
            </a:r>
            <a:r>
              <a:rPr lang="sk-SK" altLang="sk-SK" sz="2000" dirty="0" smtClean="0">
                <a:solidFill>
                  <a:schemeClr val="bg1"/>
                </a:solidFill>
              </a:rPr>
              <a:t>- NTproBNP</a:t>
            </a:r>
          </a:p>
          <a:p>
            <a:pPr marL="0" indent="0">
              <a:buFontTx/>
              <a:buNone/>
            </a:pPr>
            <a:r>
              <a:rPr lang="sk-SK" altLang="sk-SK" sz="2000" dirty="0" smtClean="0">
                <a:solidFill>
                  <a:schemeClr val="bg1"/>
                </a:solidFill>
              </a:rPr>
              <a:t>	- u dekompenzovaných – metabolická </a:t>
            </a:r>
            <a:r>
              <a:rPr lang="sk-SK" altLang="sk-SK" sz="2000" dirty="0" err="1" smtClean="0">
                <a:solidFill>
                  <a:schemeClr val="bg1"/>
                </a:solidFill>
              </a:rPr>
              <a:t>laktátová</a:t>
            </a:r>
            <a:r>
              <a:rPr lang="sk-SK" altLang="sk-SK" sz="2000" dirty="0" smtClean="0">
                <a:solidFill>
                  <a:schemeClr val="bg1"/>
                </a:solidFill>
              </a:rPr>
              <a:t>  	  </a:t>
            </a:r>
            <a:r>
              <a:rPr lang="sk-SK" altLang="sk-SK" sz="2000" dirty="0" err="1" smtClean="0">
                <a:solidFill>
                  <a:schemeClr val="bg1"/>
                </a:solidFill>
              </a:rPr>
              <a:t>acidóza</a:t>
            </a:r>
            <a:r>
              <a:rPr lang="sk-SK" altLang="sk-SK" sz="2000" dirty="0" smtClean="0">
                <a:solidFill>
                  <a:schemeClr val="bg1"/>
                </a:solidFill>
              </a:rPr>
              <a:t>, elevácia </a:t>
            </a:r>
            <a:r>
              <a:rPr lang="sk-SK" altLang="sk-SK" sz="2000" dirty="0" err="1" smtClean="0">
                <a:solidFill>
                  <a:schemeClr val="bg1"/>
                </a:solidFill>
              </a:rPr>
              <a:t>renálnych</a:t>
            </a:r>
            <a:r>
              <a:rPr lang="sk-SK" altLang="sk-SK" sz="2000" dirty="0" smtClean="0">
                <a:solidFill>
                  <a:schemeClr val="bg1"/>
                </a:solidFill>
              </a:rPr>
              <a:t> a </a:t>
            </a:r>
            <a:r>
              <a:rPr lang="sk-SK" altLang="sk-SK" sz="2000" dirty="0" err="1" smtClean="0">
                <a:solidFill>
                  <a:schemeClr val="bg1"/>
                </a:solidFill>
              </a:rPr>
              <a:t>hepatálnych</a:t>
            </a:r>
            <a:r>
              <a:rPr lang="sk-SK" altLang="sk-SK" sz="2000" dirty="0" smtClean="0">
                <a:solidFill>
                  <a:schemeClr val="bg1"/>
                </a:solidFill>
              </a:rPr>
              <a:t>    	  </a:t>
            </a:r>
          </a:p>
          <a:p>
            <a:pPr marL="0" indent="0">
              <a:buFontTx/>
              <a:buNone/>
            </a:pPr>
            <a:r>
              <a:rPr lang="sk-SK" altLang="sk-SK" sz="2000" dirty="0" smtClean="0">
                <a:solidFill>
                  <a:schemeClr val="bg1"/>
                </a:solidFill>
              </a:rPr>
              <a:t>	  enzýmov</a:t>
            </a:r>
            <a:endParaRPr lang="sk-SK" altLang="sk-SK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sk-SK" altLang="sk-SK" sz="2800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sk-SK" altLang="sk-SK" sz="2800" dirty="0" smtClean="0">
                <a:solidFill>
                  <a:srgbClr val="FF0000"/>
                </a:solidFill>
              </a:rPr>
              <a:t>RTG</a:t>
            </a:r>
          </a:p>
          <a:p>
            <a:pPr marL="0" indent="0">
              <a:buFontTx/>
              <a:buNone/>
            </a:pPr>
            <a:r>
              <a:rPr lang="sk-SK" altLang="sk-SK" sz="2800" dirty="0" smtClean="0">
                <a:solidFill>
                  <a:srgbClr val="FF0000"/>
                </a:solidFill>
              </a:rPr>
              <a:t>EKG</a:t>
            </a:r>
          </a:p>
          <a:p>
            <a:pPr marL="0" indent="0">
              <a:buFontTx/>
              <a:buNone/>
            </a:pPr>
            <a:r>
              <a:rPr lang="sk-SK" altLang="sk-SK" sz="2800" dirty="0" smtClean="0">
                <a:solidFill>
                  <a:srgbClr val="FF0000"/>
                </a:solidFill>
              </a:rPr>
              <a:t>ECHO</a:t>
            </a:r>
          </a:p>
          <a:p>
            <a:pPr marL="0" indent="0">
              <a:buFontTx/>
              <a:buNone/>
            </a:pPr>
            <a:endParaRPr lang="sk-SK" altLang="sk-SK" sz="2000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sk-SK" altLang="sk-SK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sk-SK" altLang="sk-SK" dirty="0" smtClean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0240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 noChangeArrowheads="1"/>
          </p:cNvSpPr>
          <p:nvPr>
            <p:ph type="title"/>
          </p:nvPr>
        </p:nvSpPr>
        <p:spPr>
          <a:xfrm>
            <a:off x="611188" y="160338"/>
            <a:ext cx="8229600" cy="561975"/>
          </a:xfrm>
        </p:spPr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RTG </a:t>
            </a:r>
          </a:p>
        </p:txBody>
      </p:sp>
      <p:sp>
        <p:nvSpPr>
          <p:cNvPr id="10243" name="Zástupný objekt pre obsah 2"/>
          <p:cNvSpPr>
            <a:spLocks noGrp="1" noChangeArrowheads="1"/>
          </p:cNvSpPr>
          <p:nvPr>
            <p:ph idx="1"/>
          </p:nvPr>
        </p:nvSpPr>
        <p:spPr>
          <a:xfrm>
            <a:off x="395537" y="6143625"/>
            <a:ext cx="8450014" cy="460375"/>
          </a:xfrm>
        </p:spPr>
        <p:txBody>
          <a:bodyPr/>
          <a:lstStyle/>
          <a:p>
            <a:r>
              <a:rPr lang="sk-SK" altLang="sk-SK" sz="2000" u="sng" dirty="0" err="1" smtClean="0">
                <a:solidFill>
                  <a:schemeClr val="bg1"/>
                </a:solidFill>
              </a:rPr>
              <a:t>kardiomegália</a:t>
            </a:r>
            <a:r>
              <a:rPr lang="sk-SK" altLang="sk-SK" sz="2000" dirty="0" smtClean="0">
                <a:solidFill>
                  <a:schemeClr val="bg1"/>
                </a:solidFill>
              </a:rPr>
              <a:t> u dojčaťa s otvoreným duktus arteriosus </a:t>
            </a:r>
            <a:r>
              <a:rPr lang="sk-SK" altLang="sk-SK" sz="2000" dirty="0" smtClean="0">
                <a:solidFill>
                  <a:schemeClr val="bg1"/>
                </a:solidFill>
              </a:rPr>
              <a:t>(objemové preťaženie srdca a „</a:t>
            </a:r>
            <a:r>
              <a:rPr lang="sk-SK" altLang="sk-SK" sz="2000" dirty="0" err="1" smtClean="0">
                <a:solidFill>
                  <a:schemeClr val="bg1"/>
                </a:solidFill>
              </a:rPr>
              <a:t>precirkulácia</a:t>
            </a:r>
            <a:r>
              <a:rPr lang="sk-SK" altLang="sk-SK" sz="2000" dirty="0" smtClean="0">
                <a:solidFill>
                  <a:schemeClr val="bg1"/>
                </a:solidFill>
              </a:rPr>
              <a:t>“ do pľúc) </a:t>
            </a:r>
            <a:r>
              <a:rPr lang="sk-SK" sz="2000" dirty="0" smtClean="0">
                <a:solidFill>
                  <a:schemeClr val="bg1"/>
                </a:solidFill>
              </a:rPr>
              <a:t>(zdroj: DKC</a:t>
            </a:r>
            <a:r>
              <a:rPr lang="sk-SK" sz="2000" dirty="0">
                <a:solidFill>
                  <a:schemeClr val="bg1"/>
                </a:solidFill>
              </a:rPr>
              <a:t>, NUSCH)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endParaRPr lang="sk-SK" sz="2000" dirty="0">
              <a:solidFill>
                <a:schemeClr val="bg1"/>
              </a:solidFill>
            </a:endParaRPr>
          </a:p>
          <a:p>
            <a:endParaRPr lang="sk-SK" altLang="sk-SK" sz="2000" dirty="0" smtClean="0">
              <a:solidFill>
                <a:schemeClr val="bg1"/>
              </a:solidFill>
            </a:endParaRPr>
          </a:p>
        </p:txBody>
      </p:sp>
      <p:pic>
        <p:nvPicPr>
          <p:cNvPr id="10244" name="Obrázok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773113"/>
            <a:ext cx="6292850" cy="541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742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 noChangeArrowheads="1"/>
          </p:cNvSpPr>
          <p:nvPr>
            <p:ph type="title"/>
          </p:nvPr>
        </p:nvSpPr>
        <p:spPr>
          <a:xfrm>
            <a:off x="1619250" y="160338"/>
            <a:ext cx="6707188" cy="571500"/>
          </a:xfrm>
        </p:spPr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EKG</a:t>
            </a:r>
            <a:endParaRPr lang="sk-SK" altLang="sk-SK" smtClean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763688" y="816075"/>
            <a:ext cx="7200799" cy="6021387"/>
          </a:xfrm>
        </p:spPr>
        <p:txBody>
          <a:bodyPr/>
          <a:lstStyle/>
          <a:p>
            <a:pPr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sínusová tachykardia</a:t>
            </a:r>
          </a:p>
          <a:p>
            <a:pPr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rôzne morfológie QRS (</a:t>
            </a:r>
            <a:r>
              <a:rPr lang="sk-SK" sz="2000" dirty="0" err="1" smtClean="0">
                <a:solidFill>
                  <a:schemeClr val="bg1"/>
                </a:solidFill>
              </a:rPr>
              <a:t>ramienkové</a:t>
            </a:r>
            <a:r>
              <a:rPr lang="sk-SK" sz="2000" dirty="0" smtClean="0">
                <a:solidFill>
                  <a:schemeClr val="bg1"/>
                </a:solidFill>
              </a:rPr>
              <a:t> blokády), extrasystoly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000" dirty="0" err="1">
                <a:solidFill>
                  <a:schemeClr val="bg1"/>
                </a:solidFill>
              </a:rPr>
              <a:t>hypetrofia</a:t>
            </a:r>
            <a:r>
              <a:rPr lang="sk-SK" sz="2000" dirty="0">
                <a:solidFill>
                  <a:schemeClr val="bg1"/>
                </a:solidFill>
              </a:rPr>
              <a:t> LK pri aortálnej </a:t>
            </a:r>
            <a:r>
              <a:rPr lang="sk-SK" sz="2000" dirty="0" err="1">
                <a:solidFill>
                  <a:schemeClr val="bg1"/>
                </a:solidFill>
              </a:rPr>
              <a:t>stenóze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000" dirty="0" smtClean="0">
                <a:solidFill>
                  <a:schemeClr val="bg1"/>
                </a:solidFill>
              </a:rPr>
              <a:t>a iné: SVT</a:t>
            </a:r>
            <a:r>
              <a:rPr lang="sk-SK" sz="2000" dirty="0">
                <a:solidFill>
                  <a:schemeClr val="bg1"/>
                </a:solidFill>
              </a:rPr>
              <a:t>, VT, AV blokáda</a:t>
            </a:r>
            <a:r>
              <a:rPr lang="sk-SK" sz="2000" dirty="0" smtClean="0">
                <a:solidFill>
                  <a:schemeClr val="bg1"/>
                </a:solidFill>
              </a:rPr>
              <a:t>,...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000" dirty="0">
                <a:solidFill>
                  <a:schemeClr val="bg1"/>
                </a:solidFill>
              </a:rPr>
              <a:t>AVRT u </a:t>
            </a:r>
            <a:r>
              <a:rPr lang="sk-SK" sz="2000" dirty="0" smtClean="0">
                <a:solidFill>
                  <a:schemeClr val="bg1"/>
                </a:solidFill>
              </a:rPr>
              <a:t>dojčaťa </a:t>
            </a:r>
            <a:r>
              <a:rPr lang="sk-SK" sz="2000" dirty="0">
                <a:solidFill>
                  <a:schemeClr val="bg1"/>
                </a:solidFill>
              </a:rPr>
              <a:t>(DKC, NUSCH)</a:t>
            </a:r>
          </a:p>
          <a:p>
            <a:pPr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  <p:pic>
        <p:nvPicPr>
          <p:cNvPr id="5" name="Picture 6" descr="AVRT hol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88765"/>
            <a:ext cx="6161162" cy="3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400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563562"/>
          </a:xfrm>
        </p:spPr>
        <p:txBody>
          <a:bodyPr/>
          <a:lstStyle/>
          <a:p>
            <a:r>
              <a:rPr lang="sk-SK" altLang="sk-SK" smtClean="0">
                <a:solidFill>
                  <a:srgbClr val="FFFF00"/>
                </a:solidFill>
              </a:rPr>
              <a:t>ECHOkg</a:t>
            </a:r>
          </a:p>
        </p:txBody>
      </p:sp>
      <p:sp>
        <p:nvSpPr>
          <p:cNvPr id="12291" name="Zástupný objekt pre obsah 2"/>
          <p:cNvSpPr>
            <a:spLocks noGrp="1" noChangeArrowheads="1"/>
          </p:cNvSpPr>
          <p:nvPr>
            <p:ph idx="1"/>
          </p:nvPr>
        </p:nvSpPr>
        <p:spPr>
          <a:xfrm>
            <a:off x="1979613" y="765175"/>
            <a:ext cx="6913562" cy="5976938"/>
          </a:xfrm>
        </p:spPr>
        <p:txBody>
          <a:bodyPr/>
          <a:lstStyle/>
          <a:p>
            <a:r>
              <a:rPr lang="sk-SK" altLang="sk-SK" sz="2000" smtClean="0">
                <a:solidFill>
                  <a:schemeClr val="bg1"/>
                </a:solidFill>
              </a:rPr>
              <a:t>rôzne – podľa vyvolávajúcej príčiny</a:t>
            </a:r>
          </a:p>
          <a:p>
            <a:r>
              <a:rPr lang="sk-SK" altLang="sk-SK" sz="2000" smtClean="0">
                <a:solidFill>
                  <a:schemeClr val="bg1"/>
                </a:solidFill>
              </a:rPr>
              <a:t>vrodená chyba, KMP, myokarditída,....</a:t>
            </a:r>
          </a:p>
          <a:p>
            <a:r>
              <a:rPr lang="sk-SK" altLang="sk-SK" sz="2000" smtClean="0">
                <a:solidFill>
                  <a:schemeClr val="bg1"/>
                </a:solidFill>
              </a:rPr>
              <a:t>zlá kontraktilita myokardu, znížená ejekčná frakcia</a:t>
            </a:r>
          </a:p>
        </p:txBody>
      </p:sp>
      <p:pic>
        <p:nvPicPr>
          <p:cNvPr id="12292" name="Obrázok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916113"/>
            <a:ext cx="7416800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Šípka: doprava 4"/>
          <p:cNvSpPr/>
          <p:nvPr/>
        </p:nvSpPr>
        <p:spPr>
          <a:xfrm rot="18508620">
            <a:off x="5282407" y="5212556"/>
            <a:ext cx="647700" cy="287337"/>
          </a:xfrm>
          <a:prstGeom prst="rightArrow">
            <a:avLst/>
          </a:prstGeom>
          <a:solidFill>
            <a:srgbClr val="66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12294" name="BlokTextu 5"/>
          <p:cNvSpPr txBox="1">
            <a:spLocks noChangeArrowheads="1"/>
          </p:cNvSpPr>
          <p:nvPr/>
        </p:nvSpPr>
        <p:spPr bwMode="auto">
          <a:xfrm>
            <a:off x="1403648" y="6496048"/>
            <a:ext cx="69840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k-SK" altLang="sk-SK" sz="1800" dirty="0">
                <a:solidFill>
                  <a:schemeClr val="bg1"/>
                </a:solidFill>
              </a:rPr>
              <a:t>dilatovaná ľavá komora u pacienta s </a:t>
            </a:r>
            <a:r>
              <a:rPr lang="sk-SK" altLang="sk-SK" sz="1800" dirty="0" err="1" smtClean="0">
                <a:solidFill>
                  <a:schemeClr val="bg1"/>
                </a:solidFill>
              </a:rPr>
              <a:t>myokarditídou</a:t>
            </a:r>
            <a:r>
              <a:rPr lang="sk-SK" altLang="sk-SK" sz="1800" dirty="0" smtClean="0">
                <a:solidFill>
                  <a:schemeClr val="bg1"/>
                </a:solidFill>
              </a:rPr>
              <a:t> </a:t>
            </a:r>
            <a:r>
              <a:rPr lang="sk-SK" altLang="sk-SK" sz="1800" dirty="0">
                <a:solidFill>
                  <a:schemeClr val="bg1"/>
                </a:solidFill>
              </a:rPr>
              <a:t>(</a:t>
            </a:r>
            <a:r>
              <a:rPr lang="sk-SK" altLang="sk-SK" sz="1800" dirty="0" smtClean="0">
                <a:solidFill>
                  <a:schemeClr val="bg1"/>
                </a:solidFill>
              </a:rPr>
              <a:t>DKC, </a:t>
            </a:r>
            <a:r>
              <a:rPr lang="sk-SK" altLang="sk-SK" sz="1800" dirty="0">
                <a:solidFill>
                  <a:schemeClr val="bg1"/>
                </a:solidFill>
              </a:rPr>
              <a:t>NUSCH)</a:t>
            </a:r>
          </a:p>
          <a:p>
            <a:endParaRPr lang="sk-SK" altLang="sk-SK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424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 err="1" smtClean="0">
                <a:solidFill>
                  <a:srgbClr val="FFFF00"/>
                </a:solidFill>
              </a:rPr>
              <a:t>Therapy</a:t>
            </a:r>
            <a:endParaRPr lang="sk-SK" dirty="0"/>
          </a:p>
        </p:txBody>
      </p:sp>
      <p:sp>
        <p:nvSpPr>
          <p:cNvPr id="5" name="Zástupný objekt pre obsah 2"/>
          <p:cNvSpPr>
            <a:spLocks noGrp="1"/>
          </p:cNvSpPr>
          <p:nvPr>
            <p:ph idx="1"/>
          </p:nvPr>
        </p:nvSpPr>
        <p:spPr>
          <a:xfrm>
            <a:off x="755576" y="1268760"/>
            <a:ext cx="8280920" cy="5140325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preload</a:t>
            </a:r>
            <a:r>
              <a:rPr lang="sk-SK" sz="2800" dirty="0" smtClean="0">
                <a:solidFill>
                  <a:schemeClr val="bg1"/>
                </a:solidFill>
              </a:rPr>
              <a:t> – </a:t>
            </a:r>
            <a:r>
              <a:rPr lang="sk-SK" sz="2800" dirty="0" err="1" smtClean="0">
                <a:solidFill>
                  <a:schemeClr val="bg1"/>
                </a:solidFill>
              </a:rPr>
              <a:t>regulate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 err="1" smtClean="0">
                <a:solidFill>
                  <a:schemeClr val="bg1"/>
                </a:solidFill>
              </a:rPr>
              <a:t>hydratation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contractility</a:t>
            </a:r>
            <a:r>
              <a:rPr lang="sk-SK" sz="2800" dirty="0">
                <a:solidFill>
                  <a:schemeClr val="bg1"/>
                </a:solidFill>
              </a:rPr>
              <a:t> – </a:t>
            </a:r>
            <a:r>
              <a:rPr lang="sk-SK" sz="2800" dirty="0" err="1" smtClean="0">
                <a:solidFill>
                  <a:schemeClr val="bg1"/>
                </a:solidFill>
              </a:rPr>
              <a:t>inotropes</a:t>
            </a:r>
            <a:r>
              <a:rPr lang="sk-SK" sz="2800" dirty="0" smtClean="0">
                <a:solidFill>
                  <a:schemeClr val="bg1"/>
                </a:solidFill>
              </a:rPr>
              <a:t> / </a:t>
            </a:r>
            <a:r>
              <a:rPr lang="sk-SK" sz="2800" dirty="0" err="1" smtClean="0">
                <a:solidFill>
                  <a:schemeClr val="bg1"/>
                </a:solidFill>
              </a:rPr>
              <a:t>mechanical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 err="1" smtClean="0">
                <a:solidFill>
                  <a:schemeClr val="bg1"/>
                </a:solidFill>
              </a:rPr>
              <a:t>support</a:t>
            </a:r>
            <a:endParaRPr lang="sk-SK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heart</a:t>
            </a:r>
            <a:r>
              <a:rPr lang="sk-SK" sz="2800" dirty="0" smtClean="0">
                <a:solidFill>
                  <a:srgbClr val="FF0000"/>
                </a:solidFill>
              </a:rPr>
              <a:t> rate </a:t>
            </a:r>
            <a:r>
              <a:rPr lang="sk-SK" sz="2800" dirty="0">
                <a:solidFill>
                  <a:schemeClr val="bg1"/>
                </a:solidFill>
              </a:rPr>
              <a:t>–  </a:t>
            </a:r>
            <a:r>
              <a:rPr lang="sk-SK" sz="2800" dirty="0" err="1" smtClean="0">
                <a:solidFill>
                  <a:schemeClr val="bg1"/>
                </a:solidFill>
              </a:rPr>
              <a:t>BB,digoxine,ivabradine</a:t>
            </a:r>
            <a:r>
              <a:rPr lang="sk-SK" sz="2800" dirty="0" smtClean="0">
                <a:solidFill>
                  <a:schemeClr val="bg1"/>
                </a:solidFill>
              </a:rPr>
              <a:t>;  </a:t>
            </a:r>
            <a:r>
              <a:rPr lang="sk-SK" sz="2800" dirty="0" err="1" smtClean="0">
                <a:solidFill>
                  <a:schemeClr val="bg1"/>
                </a:solidFill>
              </a:rPr>
              <a:t>pacemaker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afterload</a:t>
            </a:r>
            <a:r>
              <a:rPr lang="sk-SK" sz="2800" dirty="0" smtClean="0">
                <a:solidFill>
                  <a:schemeClr val="bg1"/>
                </a:solidFill>
              </a:rPr>
              <a:t> – </a:t>
            </a:r>
            <a:r>
              <a:rPr lang="sk-SK" sz="2800" dirty="0" err="1" smtClean="0">
                <a:solidFill>
                  <a:schemeClr val="bg1"/>
                </a:solidFill>
              </a:rPr>
              <a:t>vasodilation</a:t>
            </a:r>
            <a:r>
              <a:rPr lang="sk-SK" sz="2800" dirty="0" smtClean="0">
                <a:solidFill>
                  <a:schemeClr val="bg1"/>
                </a:solidFill>
              </a:rPr>
              <a:t> (ACEI, BB); </a:t>
            </a:r>
          </a:p>
          <a:p>
            <a:pPr marL="1971675" lvl="1"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in </a:t>
            </a:r>
            <a:r>
              <a:rPr lang="sk-SK" sz="2400" dirty="0" err="1" smtClean="0">
                <a:solidFill>
                  <a:schemeClr val="bg1"/>
                </a:solidFill>
              </a:rPr>
              <a:t>phase</a:t>
            </a:r>
            <a:r>
              <a:rPr lang="sk-SK" sz="2400" dirty="0" smtClean="0">
                <a:solidFill>
                  <a:schemeClr val="bg1"/>
                </a:solidFill>
              </a:rPr>
              <a:t> III. </a:t>
            </a:r>
            <a:r>
              <a:rPr lang="sk-SK" sz="2400" dirty="0" err="1" smtClean="0">
                <a:solidFill>
                  <a:schemeClr val="bg1"/>
                </a:solidFill>
              </a:rPr>
              <a:t>shock</a:t>
            </a:r>
            <a:r>
              <a:rPr lang="sk-SK" sz="2400" dirty="0" smtClean="0">
                <a:solidFill>
                  <a:schemeClr val="bg1"/>
                </a:solidFill>
              </a:rPr>
              <a:t> </a:t>
            </a:r>
            <a:r>
              <a:rPr lang="sk-SK" sz="2400" dirty="0" err="1" smtClean="0">
                <a:solidFill>
                  <a:schemeClr val="bg1"/>
                </a:solidFill>
              </a:rPr>
              <a:t>vasoconstriction</a:t>
            </a:r>
            <a:r>
              <a:rPr lang="sk-SK" sz="2400" dirty="0" smtClean="0">
                <a:solidFill>
                  <a:schemeClr val="bg1"/>
                </a:solidFill>
              </a:rPr>
              <a:t> (</a:t>
            </a:r>
            <a:r>
              <a:rPr lang="sk-SK" sz="2400" dirty="0" err="1" smtClean="0">
                <a:solidFill>
                  <a:schemeClr val="bg1"/>
                </a:solidFill>
              </a:rPr>
              <a:t>noradrenaline</a:t>
            </a:r>
            <a:r>
              <a:rPr lang="sk-SK" sz="2400" dirty="0" smtClean="0">
                <a:solidFill>
                  <a:schemeClr val="bg1"/>
                </a:solidFill>
              </a:rPr>
              <a:t>)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atrio-ventricular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synchrony</a:t>
            </a:r>
            <a:r>
              <a:rPr lang="sk-SK" sz="2800" dirty="0" smtClean="0">
                <a:solidFill>
                  <a:srgbClr val="FF0000"/>
                </a:solidFill>
              </a:rPr>
              <a:t> (AV </a:t>
            </a:r>
            <a:r>
              <a:rPr lang="sk-SK" sz="2800" dirty="0" err="1" smtClean="0">
                <a:solidFill>
                  <a:srgbClr val="FF0000"/>
                </a:solidFill>
              </a:rPr>
              <a:t>synchrony</a:t>
            </a:r>
            <a:r>
              <a:rPr lang="sk-SK" sz="2800" dirty="0" smtClean="0">
                <a:solidFill>
                  <a:srgbClr val="FF0000"/>
                </a:solidFill>
              </a:rPr>
              <a:t>) </a:t>
            </a:r>
            <a:r>
              <a:rPr lang="sk-SK" sz="2800" dirty="0" smtClean="0">
                <a:solidFill>
                  <a:schemeClr val="bg1"/>
                </a:solidFill>
              </a:rPr>
              <a:t>– 2Ch </a:t>
            </a:r>
            <a:r>
              <a:rPr lang="sk-SK" sz="2800" dirty="0" err="1" smtClean="0">
                <a:solidFill>
                  <a:schemeClr val="bg1"/>
                </a:solidFill>
              </a:rPr>
              <a:t>pacemaker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left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&amp; </a:t>
            </a:r>
            <a:r>
              <a:rPr lang="sk-SK" sz="2800" dirty="0" err="1" smtClean="0">
                <a:solidFill>
                  <a:srgbClr val="FF0000"/>
                </a:solidFill>
              </a:rPr>
              <a:t>right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ventricular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synchrony</a:t>
            </a:r>
            <a:r>
              <a:rPr lang="sk-SK" sz="2800" dirty="0" smtClean="0">
                <a:solidFill>
                  <a:srgbClr val="FF0000"/>
                </a:solidFill>
              </a:rPr>
              <a:t> (VV </a:t>
            </a:r>
            <a:r>
              <a:rPr lang="sk-SK" sz="2800" dirty="0" err="1" smtClean="0">
                <a:solidFill>
                  <a:srgbClr val="FF0000"/>
                </a:solidFill>
              </a:rPr>
              <a:t>synchrony</a:t>
            </a:r>
            <a:r>
              <a:rPr lang="sk-SK" sz="2800" dirty="0" smtClean="0">
                <a:solidFill>
                  <a:srgbClr val="FF0000"/>
                </a:solidFill>
              </a:rPr>
              <a:t>) </a:t>
            </a:r>
            <a:r>
              <a:rPr lang="sk-SK" sz="2800" dirty="0" smtClean="0">
                <a:solidFill>
                  <a:schemeClr val="bg1"/>
                </a:solidFill>
              </a:rPr>
              <a:t>– </a:t>
            </a:r>
            <a:r>
              <a:rPr lang="sk-SK" sz="2800" dirty="0" err="1" smtClean="0">
                <a:solidFill>
                  <a:schemeClr val="bg1"/>
                </a:solidFill>
              </a:rPr>
              <a:t>BiV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 err="1" smtClean="0">
                <a:solidFill>
                  <a:schemeClr val="bg1"/>
                </a:solidFill>
              </a:rPr>
              <a:t>pacemeker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hemoglobin</a:t>
            </a:r>
            <a:r>
              <a:rPr lang="sk-SK" sz="2800" dirty="0">
                <a:solidFill>
                  <a:schemeClr val="bg1"/>
                </a:solidFill>
              </a:rPr>
              <a:t> – </a:t>
            </a:r>
            <a:r>
              <a:rPr lang="sk-SK" sz="2800" dirty="0" err="1" smtClean="0">
                <a:solidFill>
                  <a:schemeClr val="bg1"/>
                </a:solidFill>
              </a:rPr>
              <a:t>transfusion</a:t>
            </a:r>
            <a:endParaRPr lang="sk-SK" sz="28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131840" y="242088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020272" y="242088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06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857"/>
            <a:ext cx="8229600" cy="1143000"/>
          </a:xfrm>
        </p:spPr>
        <p:txBody>
          <a:bodyPr/>
          <a:lstStyle/>
          <a:p>
            <a:r>
              <a:rPr lang="sk-SK" altLang="sk-SK" dirty="0" err="1" smtClean="0">
                <a:solidFill>
                  <a:srgbClr val="FFFF00"/>
                </a:solidFill>
              </a:rPr>
              <a:t>Chronic</a:t>
            </a:r>
            <a:r>
              <a:rPr lang="sk-SK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err="1" smtClean="0">
                <a:solidFill>
                  <a:srgbClr val="FFFF00"/>
                </a:solidFill>
              </a:rPr>
              <a:t>therapy</a:t>
            </a:r>
            <a:endParaRPr lang="sk-SK" dirty="0"/>
          </a:p>
        </p:txBody>
      </p:sp>
      <p:sp>
        <p:nvSpPr>
          <p:cNvPr id="5" name="Zástupný objekt pre obsah 2"/>
          <p:cNvSpPr>
            <a:spLocks noGrp="1"/>
          </p:cNvSpPr>
          <p:nvPr>
            <p:ph idx="1"/>
          </p:nvPr>
        </p:nvSpPr>
        <p:spPr>
          <a:xfrm>
            <a:off x="1420119" y="908720"/>
            <a:ext cx="7704856" cy="51403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sk-SK" sz="2400" dirty="0" smtClean="0">
                <a:solidFill>
                  <a:srgbClr val="FF0000"/>
                </a:solidFill>
              </a:rPr>
              <a:t>AIM: </a:t>
            </a:r>
          </a:p>
          <a:p>
            <a:pPr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regulate</a:t>
            </a:r>
            <a:r>
              <a:rPr lang="sk-SK" sz="2400" dirty="0" smtClean="0">
                <a:solidFill>
                  <a:srgbClr val="FF0000"/>
                </a:solidFill>
              </a:rPr>
              <a:t> </a:t>
            </a:r>
            <a:r>
              <a:rPr lang="sk-SK" sz="2400" dirty="0" err="1" smtClean="0">
                <a:solidFill>
                  <a:srgbClr val="FF0000"/>
                </a:solidFill>
              </a:rPr>
              <a:t>heart</a:t>
            </a:r>
            <a:r>
              <a:rPr lang="sk-SK" sz="2400" dirty="0" smtClean="0">
                <a:solidFill>
                  <a:srgbClr val="FF0000"/>
                </a:solidFill>
              </a:rPr>
              <a:t> rate and </a:t>
            </a:r>
            <a:r>
              <a:rPr lang="sk-SK" sz="2400" dirty="0" err="1" smtClean="0">
                <a:solidFill>
                  <a:srgbClr val="FF0000"/>
                </a:solidFill>
              </a:rPr>
              <a:t>lower</a:t>
            </a:r>
            <a:r>
              <a:rPr lang="sk-SK" sz="2400" dirty="0" smtClean="0">
                <a:solidFill>
                  <a:srgbClr val="FF0000"/>
                </a:solidFill>
              </a:rPr>
              <a:t> </a:t>
            </a:r>
            <a:r>
              <a:rPr lang="sk-SK" sz="2400" dirty="0" err="1" smtClean="0">
                <a:solidFill>
                  <a:srgbClr val="FF0000"/>
                </a:solidFill>
              </a:rPr>
              <a:t>vasoconstriction</a:t>
            </a:r>
            <a:endParaRPr lang="sk-SK" sz="2400" dirty="0" smtClean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sk-SK" sz="2400" dirty="0" smtClean="0">
                <a:solidFill>
                  <a:srgbClr val="FF0000"/>
                </a:solidFill>
              </a:rPr>
              <a:t>HOW?</a:t>
            </a:r>
          </a:p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preload</a:t>
            </a:r>
            <a:r>
              <a:rPr lang="sk-SK" sz="2400" dirty="0" smtClean="0">
                <a:solidFill>
                  <a:schemeClr val="bg1"/>
                </a:solidFill>
              </a:rPr>
              <a:t> </a:t>
            </a:r>
            <a:r>
              <a:rPr lang="sk-SK" sz="2400" dirty="0">
                <a:solidFill>
                  <a:schemeClr val="bg1"/>
                </a:solidFill>
              </a:rPr>
              <a:t>– </a:t>
            </a:r>
            <a:r>
              <a:rPr lang="sk-SK" sz="2400" dirty="0" err="1">
                <a:solidFill>
                  <a:schemeClr val="bg1"/>
                </a:solidFill>
              </a:rPr>
              <a:t>diuretics</a:t>
            </a:r>
            <a:r>
              <a:rPr lang="sk-SK" sz="2400" dirty="0">
                <a:solidFill>
                  <a:schemeClr val="bg1"/>
                </a:solidFill>
              </a:rPr>
              <a:t> (</a:t>
            </a:r>
            <a:r>
              <a:rPr lang="sk-SK" sz="2400" dirty="0" err="1">
                <a:solidFill>
                  <a:schemeClr val="bg1"/>
                </a:solidFill>
              </a:rPr>
              <a:t>spironolactone</a:t>
            </a:r>
            <a:r>
              <a:rPr lang="sk-SK" sz="2400" dirty="0" smtClean="0">
                <a:solidFill>
                  <a:schemeClr val="bg1"/>
                </a:solidFill>
              </a:rPr>
              <a:t>), </a:t>
            </a:r>
            <a:r>
              <a:rPr lang="sk-SK" sz="2400" dirty="0" err="1" smtClean="0">
                <a:solidFill>
                  <a:schemeClr val="bg1"/>
                </a:solidFill>
              </a:rPr>
              <a:t>iv</a:t>
            </a:r>
            <a:r>
              <a:rPr lang="sk-SK" sz="2400" dirty="0" smtClean="0">
                <a:solidFill>
                  <a:schemeClr val="bg1"/>
                </a:solidFill>
              </a:rPr>
              <a:t>. </a:t>
            </a:r>
            <a:r>
              <a:rPr lang="sk-SK" sz="2400" dirty="0" err="1" smtClean="0">
                <a:solidFill>
                  <a:schemeClr val="bg1"/>
                </a:solidFill>
              </a:rPr>
              <a:t>fluids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contractility</a:t>
            </a:r>
            <a:r>
              <a:rPr lang="sk-SK" sz="2400" dirty="0" smtClean="0">
                <a:solidFill>
                  <a:schemeClr val="bg1"/>
                </a:solidFill>
              </a:rPr>
              <a:t> </a:t>
            </a:r>
            <a:r>
              <a:rPr lang="sk-SK" sz="2400" dirty="0">
                <a:solidFill>
                  <a:schemeClr val="bg1"/>
                </a:solidFill>
              </a:rPr>
              <a:t>– </a:t>
            </a:r>
            <a:r>
              <a:rPr lang="sk-SK" sz="2400" dirty="0" err="1" smtClean="0">
                <a:solidFill>
                  <a:schemeClr val="bg1"/>
                </a:solidFill>
              </a:rPr>
              <a:t>digoxine</a:t>
            </a:r>
            <a:r>
              <a:rPr lang="sk-SK" sz="2400" dirty="0" smtClean="0">
                <a:solidFill>
                  <a:schemeClr val="bg1"/>
                </a:solidFill>
              </a:rPr>
              <a:t>, </a:t>
            </a:r>
            <a:r>
              <a:rPr lang="sk-SK" sz="2400" dirty="0" err="1" smtClean="0">
                <a:solidFill>
                  <a:schemeClr val="bg1"/>
                </a:solidFill>
              </a:rPr>
              <a:t>sacubitril</a:t>
            </a:r>
            <a:endParaRPr lang="sk-SK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heart</a:t>
            </a:r>
            <a:r>
              <a:rPr lang="sk-SK" sz="2400" dirty="0" smtClean="0">
                <a:solidFill>
                  <a:srgbClr val="FF0000"/>
                </a:solidFill>
              </a:rPr>
              <a:t> rate </a:t>
            </a:r>
            <a:r>
              <a:rPr lang="sk-SK" sz="2400" dirty="0">
                <a:solidFill>
                  <a:schemeClr val="bg1"/>
                </a:solidFill>
              </a:rPr>
              <a:t>–  </a:t>
            </a:r>
            <a:r>
              <a:rPr lang="sk-SK" sz="2400" dirty="0" smtClean="0">
                <a:solidFill>
                  <a:schemeClr val="bg1"/>
                </a:solidFill>
              </a:rPr>
              <a:t>BB, </a:t>
            </a:r>
            <a:r>
              <a:rPr lang="sk-SK" sz="2400" dirty="0" err="1" smtClean="0">
                <a:solidFill>
                  <a:schemeClr val="bg1"/>
                </a:solidFill>
              </a:rPr>
              <a:t>digoxine</a:t>
            </a:r>
            <a:r>
              <a:rPr lang="sk-SK" sz="2400" dirty="0" smtClean="0">
                <a:solidFill>
                  <a:schemeClr val="bg1"/>
                </a:solidFill>
              </a:rPr>
              <a:t>, </a:t>
            </a:r>
            <a:r>
              <a:rPr lang="sk-SK" sz="2400" dirty="0" err="1" smtClean="0">
                <a:solidFill>
                  <a:schemeClr val="bg1"/>
                </a:solidFill>
              </a:rPr>
              <a:t>ivabradine</a:t>
            </a:r>
            <a:r>
              <a:rPr lang="sk-SK" sz="2400" dirty="0" smtClean="0">
                <a:solidFill>
                  <a:schemeClr val="bg1"/>
                </a:solidFill>
              </a:rPr>
              <a:t>;</a:t>
            </a:r>
          </a:p>
          <a:p>
            <a:pPr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afterload</a:t>
            </a:r>
            <a:r>
              <a:rPr lang="sk-SK" sz="2400" dirty="0" smtClean="0">
                <a:solidFill>
                  <a:schemeClr val="bg1"/>
                </a:solidFill>
              </a:rPr>
              <a:t> – </a:t>
            </a:r>
            <a:r>
              <a:rPr lang="sk-SK" sz="2400" dirty="0" err="1" smtClean="0">
                <a:solidFill>
                  <a:schemeClr val="bg1"/>
                </a:solidFill>
              </a:rPr>
              <a:t>vasodilation</a:t>
            </a:r>
            <a:r>
              <a:rPr lang="sk-SK" sz="2400" dirty="0" smtClean="0">
                <a:solidFill>
                  <a:schemeClr val="bg1"/>
                </a:solidFill>
              </a:rPr>
              <a:t> (ACEI/</a:t>
            </a:r>
            <a:r>
              <a:rPr lang="sk-SK" sz="2400" dirty="0" err="1" smtClean="0">
                <a:solidFill>
                  <a:schemeClr val="bg1"/>
                </a:solidFill>
              </a:rPr>
              <a:t>sartan</a:t>
            </a:r>
            <a:r>
              <a:rPr lang="sk-SK" sz="2400" dirty="0" smtClean="0">
                <a:solidFill>
                  <a:schemeClr val="bg1"/>
                </a:solidFill>
              </a:rPr>
              <a:t> BB); </a:t>
            </a:r>
          </a:p>
          <a:p>
            <a:pPr>
              <a:defRPr/>
            </a:pPr>
            <a:endParaRPr lang="sk-SK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bradyarrhythnia</a:t>
            </a:r>
            <a:r>
              <a:rPr lang="sk-SK" sz="2400" dirty="0" smtClean="0">
                <a:solidFill>
                  <a:srgbClr val="FF0000"/>
                </a:solidFill>
              </a:rPr>
              <a:t> ?  </a:t>
            </a:r>
            <a:r>
              <a:rPr lang="sk-SK" sz="2400" dirty="0" smtClean="0">
                <a:solidFill>
                  <a:schemeClr val="bg1"/>
                </a:solidFill>
              </a:rPr>
              <a:t>2Ch </a:t>
            </a:r>
            <a:r>
              <a:rPr lang="sk-SK" sz="2400" dirty="0" err="1" smtClean="0">
                <a:solidFill>
                  <a:schemeClr val="bg1"/>
                </a:solidFill>
              </a:rPr>
              <a:t>pacemaker</a:t>
            </a:r>
            <a:endParaRPr lang="sk-SK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400" dirty="0" smtClean="0">
                <a:solidFill>
                  <a:srgbClr val="FF0000"/>
                </a:solidFill>
              </a:rPr>
              <a:t>LBBB ? </a:t>
            </a:r>
            <a:r>
              <a:rPr lang="sk-SK" sz="2400" dirty="0" smtClean="0">
                <a:solidFill>
                  <a:schemeClr val="bg1"/>
                </a:solidFill>
              </a:rPr>
              <a:t>– </a:t>
            </a:r>
            <a:r>
              <a:rPr lang="sk-SK" sz="2400" dirty="0" err="1" smtClean="0">
                <a:solidFill>
                  <a:schemeClr val="bg1"/>
                </a:solidFill>
              </a:rPr>
              <a:t>BiV</a:t>
            </a:r>
            <a:r>
              <a:rPr lang="sk-SK" sz="2400" dirty="0" smtClean="0">
                <a:solidFill>
                  <a:schemeClr val="bg1"/>
                </a:solidFill>
              </a:rPr>
              <a:t> </a:t>
            </a:r>
            <a:r>
              <a:rPr lang="sk-SK" sz="2400" dirty="0" err="1" smtClean="0">
                <a:solidFill>
                  <a:schemeClr val="bg1"/>
                </a:solidFill>
              </a:rPr>
              <a:t>pacemeker</a:t>
            </a:r>
            <a:endParaRPr lang="sk-SK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hemoglobin</a:t>
            </a:r>
            <a:r>
              <a:rPr lang="sk-SK" sz="2400" dirty="0">
                <a:solidFill>
                  <a:schemeClr val="bg1"/>
                </a:solidFill>
              </a:rPr>
              <a:t> – </a:t>
            </a:r>
            <a:r>
              <a:rPr lang="sk-SK" sz="2400" dirty="0" err="1" smtClean="0">
                <a:solidFill>
                  <a:schemeClr val="bg1"/>
                </a:solidFill>
              </a:rPr>
              <a:t>transfusion</a:t>
            </a:r>
            <a:endParaRPr lang="sk-SK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mechanical</a:t>
            </a:r>
            <a:r>
              <a:rPr lang="sk-SK" sz="2400" dirty="0" smtClean="0">
                <a:solidFill>
                  <a:srgbClr val="FF0000"/>
                </a:solidFill>
              </a:rPr>
              <a:t> </a:t>
            </a:r>
            <a:r>
              <a:rPr lang="sk-SK" sz="2400" dirty="0" err="1" smtClean="0">
                <a:solidFill>
                  <a:srgbClr val="FF0000"/>
                </a:solidFill>
              </a:rPr>
              <a:t>support</a:t>
            </a:r>
            <a:r>
              <a:rPr lang="sk-SK" sz="2400" dirty="0" smtClean="0">
                <a:solidFill>
                  <a:srgbClr val="FF0000"/>
                </a:solidFill>
              </a:rPr>
              <a:t> </a:t>
            </a:r>
            <a:r>
              <a:rPr lang="sk-SK" sz="2400" dirty="0" smtClean="0">
                <a:solidFill>
                  <a:schemeClr val="bg1"/>
                </a:solidFill>
              </a:rPr>
              <a:t>– LVED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k-SK" sz="2400" dirty="0" err="1" smtClean="0">
                <a:solidFill>
                  <a:srgbClr val="FF0000"/>
                </a:solidFill>
              </a:rPr>
              <a:t>heart</a:t>
            </a:r>
            <a:r>
              <a:rPr lang="sk-SK" sz="2400" dirty="0" smtClean="0">
                <a:solidFill>
                  <a:srgbClr val="FF0000"/>
                </a:solidFill>
              </a:rPr>
              <a:t> </a:t>
            </a:r>
            <a:r>
              <a:rPr lang="sk-SK" sz="2400" dirty="0" err="1" smtClean="0">
                <a:solidFill>
                  <a:srgbClr val="FF0000"/>
                </a:solidFill>
              </a:rPr>
              <a:t>transplant</a:t>
            </a:r>
            <a:endParaRPr lang="sk-SK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20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sk-SK" altLang="sk-SK" dirty="0" err="1" smtClean="0">
                <a:solidFill>
                  <a:srgbClr val="FFFF00"/>
                </a:solidFill>
              </a:rPr>
              <a:t>Acute</a:t>
            </a:r>
            <a:r>
              <a:rPr lang="sk-SK" altLang="sk-SK" dirty="0" smtClean="0">
                <a:solidFill>
                  <a:srgbClr val="FFFF00"/>
                </a:solidFill>
              </a:rPr>
              <a:t> </a:t>
            </a:r>
            <a:r>
              <a:rPr lang="sk-SK" altLang="sk-SK" dirty="0" err="1" smtClean="0">
                <a:solidFill>
                  <a:srgbClr val="FFFF00"/>
                </a:solidFill>
              </a:rPr>
              <a:t>therapy</a:t>
            </a:r>
            <a:endParaRPr lang="sk-SK" dirty="0"/>
          </a:p>
        </p:txBody>
      </p:sp>
      <p:sp>
        <p:nvSpPr>
          <p:cNvPr id="5" name="Zástupný objekt pre obsah 2"/>
          <p:cNvSpPr>
            <a:spLocks noGrp="1"/>
          </p:cNvSpPr>
          <p:nvPr>
            <p:ph idx="1"/>
          </p:nvPr>
        </p:nvSpPr>
        <p:spPr>
          <a:xfrm>
            <a:off x="899592" y="1052736"/>
            <a:ext cx="8208912" cy="51403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sk-SK" sz="2800" dirty="0" smtClean="0">
                <a:solidFill>
                  <a:srgbClr val="FF0000"/>
                </a:solidFill>
              </a:rPr>
              <a:t>AIM: </a:t>
            </a:r>
          </a:p>
          <a:p>
            <a:pPr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increase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contractility</a:t>
            </a:r>
            <a:r>
              <a:rPr lang="sk-SK" sz="2800" dirty="0" smtClean="0">
                <a:solidFill>
                  <a:srgbClr val="FF0000"/>
                </a:solidFill>
              </a:rPr>
              <a:t>, </a:t>
            </a:r>
            <a:r>
              <a:rPr lang="sk-SK" sz="2800" dirty="0" err="1" smtClean="0">
                <a:solidFill>
                  <a:srgbClr val="FF0000"/>
                </a:solidFill>
              </a:rPr>
              <a:t>regulate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fluids</a:t>
            </a:r>
            <a:r>
              <a:rPr lang="sk-SK" sz="2800" dirty="0" smtClean="0">
                <a:solidFill>
                  <a:srgbClr val="FF0000"/>
                </a:solidFill>
              </a:rPr>
              <a:t>, </a:t>
            </a:r>
            <a:r>
              <a:rPr lang="sk-SK" sz="2800" dirty="0" err="1" smtClean="0">
                <a:solidFill>
                  <a:srgbClr val="FF0000"/>
                </a:solidFill>
              </a:rPr>
              <a:t>decrease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energy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consuption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sk-SK" sz="2800" dirty="0" smtClean="0">
                <a:solidFill>
                  <a:srgbClr val="FF0000"/>
                </a:solidFill>
              </a:rPr>
              <a:t>HOW?</a:t>
            </a:r>
          </a:p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preload</a:t>
            </a:r>
            <a:r>
              <a:rPr lang="sk-SK" sz="2800" dirty="0" smtClean="0">
                <a:solidFill>
                  <a:schemeClr val="bg1"/>
                </a:solidFill>
              </a:rPr>
              <a:t> – </a:t>
            </a:r>
            <a:r>
              <a:rPr lang="sk-SK" sz="2800" dirty="0" err="1" smtClean="0">
                <a:solidFill>
                  <a:schemeClr val="bg1"/>
                </a:solidFill>
              </a:rPr>
              <a:t>diuretics</a:t>
            </a:r>
            <a:r>
              <a:rPr lang="sk-SK" sz="2800" dirty="0" smtClean="0">
                <a:solidFill>
                  <a:schemeClr val="bg1"/>
                </a:solidFill>
              </a:rPr>
              <a:t> (</a:t>
            </a:r>
            <a:r>
              <a:rPr lang="sk-SK" sz="2800" dirty="0" err="1" smtClean="0">
                <a:solidFill>
                  <a:schemeClr val="bg1"/>
                </a:solidFill>
              </a:rPr>
              <a:t>furosemide</a:t>
            </a:r>
            <a:r>
              <a:rPr lang="sk-SK" sz="2800" dirty="0" smtClean="0">
                <a:solidFill>
                  <a:schemeClr val="bg1"/>
                </a:solidFill>
              </a:rPr>
              <a:t>)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contractility</a:t>
            </a:r>
            <a:r>
              <a:rPr lang="sk-SK" sz="2800" dirty="0">
                <a:solidFill>
                  <a:schemeClr val="bg1"/>
                </a:solidFill>
              </a:rPr>
              <a:t> – </a:t>
            </a:r>
            <a:r>
              <a:rPr lang="sk-SK" sz="2800" dirty="0" err="1" smtClean="0">
                <a:solidFill>
                  <a:schemeClr val="bg1"/>
                </a:solidFill>
              </a:rPr>
              <a:t>adrenaline</a:t>
            </a:r>
            <a:r>
              <a:rPr lang="sk-SK" sz="2800" dirty="0" smtClean="0">
                <a:solidFill>
                  <a:schemeClr val="bg1"/>
                </a:solidFill>
              </a:rPr>
              <a:t>, </a:t>
            </a:r>
            <a:r>
              <a:rPr lang="sk-SK" sz="2800" dirty="0" err="1" smtClean="0">
                <a:solidFill>
                  <a:schemeClr val="bg1"/>
                </a:solidFill>
              </a:rPr>
              <a:t>dobutamine</a:t>
            </a:r>
            <a:r>
              <a:rPr lang="sk-SK" sz="2800" dirty="0" smtClean="0">
                <a:solidFill>
                  <a:schemeClr val="bg1"/>
                </a:solidFill>
              </a:rPr>
              <a:t>, </a:t>
            </a:r>
            <a:r>
              <a:rPr lang="sk-SK" sz="2800" dirty="0" err="1" smtClean="0">
                <a:solidFill>
                  <a:schemeClr val="bg1"/>
                </a:solidFill>
              </a:rPr>
              <a:t>milrinone</a:t>
            </a:r>
            <a:endParaRPr lang="sk-SK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heart</a:t>
            </a:r>
            <a:r>
              <a:rPr lang="sk-SK" sz="2800" dirty="0" smtClean="0">
                <a:solidFill>
                  <a:srgbClr val="FF0000"/>
                </a:solidFill>
              </a:rPr>
              <a:t> rate </a:t>
            </a:r>
            <a:r>
              <a:rPr lang="sk-SK" sz="2800" dirty="0">
                <a:solidFill>
                  <a:schemeClr val="bg1"/>
                </a:solidFill>
              </a:rPr>
              <a:t>–  </a:t>
            </a:r>
            <a:r>
              <a:rPr lang="sk-SK" sz="2800" dirty="0" err="1" smtClean="0">
                <a:solidFill>
                  <a:schemeClr val="bg1"/>
                </a:solidFill>
              </a:rPr>
              <a:t>sedation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artificial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ventilation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smtClean="0">
                <a:solidFill>
                  <a:schemeClr val="bg1"/>
                </a:solidFill>
              </a:rPr>
              <a:t>– nasal </a:t>
            </a:r>
            <a:r>
              <a:rPr lang="sk-SK" sz="2800" dirty="0" err="1" smtClean="0">
                <a:solidFill>
                  <a:schemeClr val="bg1"/>
                </a:solidFill>
              </a:rPr>
              <a:t>canula</a:t>
            </a:r>
            <a:r>
              <a:rPr lang="sk-SK" sz="2800" dirty="0" smtClean="0">
                <a:solidFill>
                  <a:schemeClr val="bg1"/>
                </a:solidFill>
              </a:rPr>
              <a:t> ... </a:t>
            </a:r>
            <a:r>
              <a:rPr lang="sk-SK" sz="2800" dirty="0" err="1" smtClean="0">
                <a:solidFill>
                  <a:schemeClr val="bg1"/>
                </a:solidFill>
              </a:rPr>
              <a:t>intubation</a:t>
            </a:r>
            <a:r>
              <a:rPr lang="sk-SK" sz="2800" dirty="0" smtClean="0">
                <a:solidFill>
                  <a:schemeClr val="bg1"/>
                </a:solidFill>
              </a:rPr>
              <a:t> ... </a:t>
            </a:r>
            <a:r>
              <a:rPr lang="sk-SK" sz="2800" dirty="0" err="1" smtClean="0">
                <a:solidFill>
                  <a:schemeClr val="bg1"/>
                </a:solidFill>
              </a:rPr>
              <a:t>relaxation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hemoglobin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>
                <a:solidFill>
                  <a:schemeClr val="bg1"/>
                </a:solidFill>
              </a:rPr>
              <a:t>– </a:t>
            </a:r>
            <a:r>
              <a:rPr lang="sk-SK" sz="2800" dirty="0" err="1" smtClean="0">
                <a:solidFill>
                  <a:schemeClr val="bg1"/>
                </a:solidFill>
              </a:rPr>
              <a:t>transfusion</a:t>
            </a:r>
            <a:endParaRPr lang="sk-SK" sz="28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k-SK" sz="2800" dirty="0" err="1" smtClean="0">
                <a:solidFill>
                  <a:srgbClr val="FF0000"/>
                </a:solidFill>
              </a:rPr>
              <a:t>mechanical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support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smtClean="0">
                <a:solidFill>
                  <a:schemeClr val="bg1"/>
                </a:solidFill>
              </a:rPr>
              <a:t>– ECMO, „</a:t>
            </a:r>
            <a:r>
              <a:rPr lang="sk-SK" sz="2800" dirty="0" err="1" smtClean="0">
                <a:solidFill>
                  <a:schemeClr val="bg1"/>
                </a:solidFill>
              </a:rPr>
              <a:t>Berlin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 err="1" smtClean="0">
                <a:solidFill>
                  <a:schemeClr val="bg1"/>
                </a:solidFill>
              </a:rPr>
              <a:t>Heart</a:t>
            </a:r>
            <a:r>
              <a:rPr lang="sk-SK" sz="2800" dirty="0" smtClean="0">
                <a:solidFill>
                  <a:schemeClr val="bg1"/>
                </a:solidFill>
              </a:rPr>
              <a:t>“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12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098" name="Picture 2" descr="I:\Data\Doc\Kardiologia\Uciteľ\prezentacie pre medikov\heart failure ENG commented\Berlin heart RA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9" y="476672"/>
            <a:ext cx="9092411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98824" y="6318612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err="1" smtClean="0">
                <a:solidFill>
                  <a:schemeClr val="bg1"/>
                </a:solidFill>
              </a:rPr>
              <a:t>Berlin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 err="1" smtClean="0">
                <a:solidFill>
                  <a:schemeClr val="bg1"/>
                </a:solidFill>
              </a:rPr>
              <a:t>Heart</a:t>
            </a:r>
            <a:r>
              <a:rPr lang="sk-SK" dirty="0" smtClean="0">
                <a:solidFill>
                  <a:schemeClr val="bg1"/>
                </a:solidFill>
              </a:rPr>
              <a:t> (DKC, NUSCH)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3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 noChangeArrowheads="1"/>
          </p:cNvSpPr>
          <p:nvPr>
            <p:ph type="title"/>
          </p:nvPr>
        </p:nvSpPr>
        <p:spPr>
          <a:xfrm>
            <a:off x="457200" y="195263"/>
            <a:ext cx="8229600" cy="561975"/>
          </a:xfrm>
        </p:spPr>
        <p:txBody>
          <a:bodyPr/>
          <a:lstStyle/>
          <a:p>
            <a:r>
              <a:rPr lang="sk-SK" altLang="sk-SK" dirty="0" err="1" smtClean="0">
                <a:solidFill>
                  <a:srgbClr val="FFFF00"/>
                </a:solidFill>
              </a:rPr>
              <a:t>Treatment</a:t>
            </a:r>
            <a:endParaRPr lang="sk-SK" altLang="sk-SK" dirty="0" smtClean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619672" y="908720"/>
            <a:ext cx="7235825" cy="56816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sz="2000" u="sng" dirty="0" err="1">
                <a:solidFill>
                  <a:schemeClr val="bg1"/>
                </a:solidFill>
              </a:rPr>
              <a:t>pediatric</a:t>
            </a:r>
            <a:r>
              <a:rPr lang="sk-SK" sz="2000" u="sng" dirty="0">
                <a:solidFill>
                  <a:schemeClr val="bg1"/>
                </a:solidFill>
              </a:rPr>
              <a:t> HF </a:t>
            </a:r>
            <a:r>
              <a:rPr lang="sk-SK" sz="2000" u="sng" dirty="0" err="1">
                <a:solidFill>
                  <a:schemeClr val="bg1"/>
                </a:solidFill>
              </a:rPr>
              <a:t>is</a:t>
            </a:r>
            <a:r>
              <a:rPr lang="sk-SK" sz="2000" u="sng" dirty="0">
                <a:solidFill>
                  <a:schemeClr val="bg1"/>
                </a:solidFill>
              </a:rPr>
              <a:t> a variety of </a:t>
            </a:r>
            <a:r>
              <a:rPr lang="sk-SK" sz="2000" u="sng" dirty="0" err="1">
                <a:solidFill>
                  <a:schemeClr val="bg1"/>
                </a:solidFill>
              </a:rPr>
              <a:t>clinical</a:t>
            </a:r>
            <a:r>
              <a:rPr lang="sk-SK" sz="2000" u="sng" dirty="0">
                <a:solidFill>
                  <a:schemeClr val="bg1"/>
                </a:solidFill>
              </a:rPr>
              <a:t> </a:t>
            </a:r>
            <a:r>
              <a:rPr lang="sk-SK" sz="2000" u="sng" dirty="0" err="1">
                <a:solidFill>
                  <a:schemeClr val="bg1"/>
                </a:solidFill>
              </a:rPr>
              <a:t>syndromes</a:t>
            </a:r>
            <a:r>
              <a:rPr lang="sk-SK" sz="2000" u="sng" dirty="0">
                <a:solidFill>
                  <a:schemeClr val="bg1"/>
                </a:solidFill>
              </a:rPr>
              <a:t>, so </a:t>
            </a:r>
            <a:r>
              <a:rPr lang="sk-SK" sz="2000" u="sng" dirty="0" err="1">
                <a:solidFill>
                  <a:schemeClr val="bg1"/>
                </a:solidFill>
              </a:rPr>
              <a:t>the</a:t>
            </a:r>
            <a:r>
              <a:rPr lang="sk-SK" sz="2000" u="sng" dirty="0">
                <a:solidFill>
                  <a:schemeClr val="bg1"/>
                </a:solidFill>
              </a:rPr>
              <a:t> </a:t>
            </a:r>
            <a:r>
              <a:rPr lang="sk-SK" sz="2000" u="sng" dirty="0" err="1">
                <a:solidFill>
                  <a:schemeClr val="bg1"/>
                </a:solidFill>
              </a:rPr>
              <a:t>treatment</a:t>
            </a:r>
            <a:r>
              <a:rPr lang="sk-SK" sz="2000" u="sng" dirty="0">
                <a:solidFill>
                  <a:schemeClr val="bg1"/>
                </a:solidFill>
              </a:rPr>
              <a:t> </a:t>
            </a:r>
            <a:r>
              <a:rPr lang="sk-SK" sz="2000" u="sng" dirty="0" err="1">
                <a:solidFill>
                  <a:schemeClr val="bg1"/>
                </a:solidFill>
              </a:rPr>
              <a:t>varies</a:t>
            </a:r>
            <a:r>
              <a:rPr lang="sk-SK" sz="2000" u="sng" dirty="0">
                <a:solidFill>
                  <a:schemeClr val="bg1"/>
                </a:solidFill>
              </a:rPr>
              <a:t> !!</a:t>
            </a:r>
          </a:p>
          <a:p>
            <a:pPr marL="0" indent="0">
              <a:buFontTx/>
              <a:buNone/>
              <a:defRPr/>
            </a:pPr>
            <a:endParaRPr lang="sk-SK" sz="2000" u="sng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2000" dirty="0" err="1">
                <a:solidFill>
                  <a:srgbClr val="FF0000"/>
                </a:solidFill>
              </a:rPr>
              <a:t>Acute</a:t>
            </a:r>
            <a:r>
              <a:rPr lang="sk-SK" sz="2000" dirty="0">
                <a:solidFill>
                  <a:srgbClr val="FF0000"/>
                </a:solidFill>
              </a:rPr>
              <a:t> HF </a:t>
            </a:r>
            <a:r>
              <a:rPr lang="sk-SK" sz="2000" dirty="0" smtClean="0">
                <a:solidFill>
                  <a:srgbClr val="FF0000"/>
                </a:solidFill>
              </a:rPr>
              <a:t>(</a:t>
            </a:r>
            <a:r>
              <a:rPr lang="sk-SK" sz="2000" dirty="0" err="1" smtClean="0">
                <a:solidFill>
                  <a:srgbClr val="FF0000"/>
                </a:solidFill>
              </a:rPr>
              <a:t>e.g</a:t>
            </a:r>
            <a:r>
              <a:rPr lang="sk-SK" sz="2000" dirty="0" smtClean="0">
                <a:solidFill>
                  <a:srgbClr val="FF0000"/>
                </a:solidFill>
              </a:rPr>
              <a:t>. </a:t>
            </a:r>
            <a:r>
              <a:rPr lang="sk-SK" sz="2000" dirty="0" err="1">
                <a:solidFill>
                  <a:srgbClr val="FF0000"/>
                </a:solidFill>
              </a:rPr>
              <a:t>dilated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cardiomyopathy</a:t>
            </a:r>
            <a:r>
              <a:rPr lang="sk-SK" sz="2000" dirty="0">
                <a:solidFill>
                  <a:srgbClr val="FF0000"/>
                </a:solidFill>
              </a:rPr>
              <a:t> in 17y.o.)</a:t>
            </a: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1. </a:t>
            </a:r>
            <a:r>
              <a:rPr lang="sk-SK" sz="2000" dirty="0" err="1">
                <a:solidFill>
                  <a:schemeClr val="bg1"/>
                </a:solidFill>
              </a:rPr>
              <a:t>first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minutes</a:t>
            </a:r>
            <a:r>
              <a:rPr lang="sk-SK" sz="2000" dirty="0">
                <a:solidFill>
                  <a:schemeClr val="bg1"/>
                </a:solidFill>
              </a:rPr>
              <a:t> on </a:t>
            </a:r>
            <a:r>
              <a:rPr lang="sk-SK" sz="2000" dirty="0" err="1">
                <a:solidFill>
                  <a:schemeClr val="bg1"/>
                </a:solidFill>
              </a:rPr>
              <a:t>admission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/>
            </a:pPr>
            <a:r>
              <a:rPr lang="sk-SK" sz="2000" b="1" u="sng" dirty="0" err="1">
                <a:solidFill>
                  <a:schemeClr val="bg1"/>
                </a:solidFill>
              </a:rPr>
              <a:t>patient</a:t>
            </a:r>
            <a:r>
              <a:rPr lang="sk-SK" sz="2000" b="1" u="sng" dirty="0">
                <a:solidFill>
                  <a:schemeClr val="bg1"/>
                </a:solidFill>
              </a:rPr>
              <a:t> </a:t>
            </a:r>
            <a:r>
              <a:rPr lang="sk-SK" sz="2000" b="1" u="sng" dirty="0" err="1">
                <a:solidFill>
                  <a:schemeClr val="bg1"/>
                </a:solidFill>
              </a:rPr>
              <a:t>clinical</a:t>
            </a:r>
            <a:r>
              <a:rPr lang="sk-SK" sz="2000" b="1" u="sng" dirty="0">
                <a:solidFill>
                  <a:schemeClr val="bg1"/>
                </a:solidFill>
              </a:rPr>
              <a:t> </a:t>
            </a:r>
            <a:r>
              <a:rPr lang="sk-SK" sz="2000" b="1" u="sng" dirty="0" err="1">
                <a:solidFill>
                  <a:schemeClr val="bg1"/>
                </a:solidFill>
              </a:rPr>
              <a:t>condition</a:t>
            </a:r>
            <a:r>
              <a:rPr lang="sk-SK" sz="2000" b="1" u="sng" dirty="0">
                <a:solidFill>
                  <a:schemeClr val="bg1"/>
                </a:solidFill>
              </a:rPr>
              <a:t> + </a:t>
            </a:r>
            <a:r>
              <a:rPr lang="sk-SK" sz="2000" b="1" u="sng" dirty="0" err="1">
                <a:solidFill>
                  <a:schemeClr val="bg1"/>
                </a:solidFill>
              </a:rPr>
              <a:t>noninvasive</a:t>
            </a:r>
            <a:r>
              <a:rPr lang="sk-SK" sz="2000" b="1" u="sng" dirty="0">
                <a:solidFill>
                  <a:schemeClr val="bg1"/>
                </a:solidFill>
              </a:rPr>
              <a:t> monitoring !! </a:t>
            </a:r>
            <a:r>
              <a:rPr lang="sk-SK" sz="2000" dirty="0">
                <a:solidFill>
                  <a:schemeClr val="bg1"/>
                </a:solidFill>
              </a:rPr>
              <a:t>– </a:t>
            </a:r>
            <a:r>
              <a:rPr lang="sk-SK" sz="2000" dirty="0" err="1">
                <a:solidFill>
                  <a:schemeClr val="bg1"/>
                </a:solidFill>
              </a:rPr>
              <a:t>consiousness</a:t>
            </a:r>
            <a:r>
              <a:rPr lang="sk-SK" sz="2000" dirty="0">
                <a:solidFill>
                  <a:schemeClr val="bg1"/>
                </a:solidFill>
              </a:rPr>
              <a:t>, </a:t>
            </a:r>
            <a:r>
              <a:rPr lang="sk-SK" sz="2000" dirty="0" err="1">
                <a:solidFill>
                  <a:schemeClr val="bg1"/>
                </a:solidFill>
              </a:rPr>
              <a:t>sings</a:t>
            </a:r>
            <a:r>
              <a:rPr lang="sk-SK" sz="2000" dirty="0">
                <a:solidFill>
                  <a:schemeClr val="bg1"/>
                </a:solidFill>
              </a:rPr>
              <a:t> of HF, </a:t>
            </a:r>
            <a:r>
              <a:rPr lang="sk-SK" sz="2000" dirty="0" err="1">
                <a:solidFill>
                  <a:schemeClr val="bg1"/>
                </a:solidFill>
              </a:rPr>
              <a:t>pulse</a:t>
            </a:r>
            <a:r>
              <a:rPr lang="sk-SK" sz="2000" dirty="0">
                <a:solidFill>
                  <a:schemeClr val="bg1"/>
                </a:solidFill>
              </a:rPr>
              <a:t>, BP, satO2, ECG, temp.</a:t>
            </a:r>
          </a:p>
          <a:p>
            <a:pPr>
              <a:buFontTx/>
              <a:buChar char="-"/>
              <a:defRPr/>
            </a:pPr>
            <a:r>
              <a:rPr lang="sk-SK" sz="2000" dirty="0" err="1">
                <a:solidFill>
                  <a:schemeClr val="bg1"/>
                </a:solidFill>
              </a:rPr>
              <a:t>positioning</a:t>
            </a:r>
            <a:r>
              <a:rPr lang="sk-SK" sz="2000" dirty="0">
                <a:solidFill>
                  <a:schemeClr val="bg1"/>
                </a:solidFill>
              </a:rPr>
              <a:t> of </a:t>
            </a:r>
            <a:r>
              <a:rPr lang="sk-SK" sz="2000" dirty="0" err="1">
                <a:solidFill>
                  <a:schemeClr val="bg1"/>
                </a:solidFill>
              </a:rPr>
              <a:t>patient</a:t>
            </a:r>
            <a:r>
              <a:rPr lang="sk-SK" sz="2000" dirty="0">
                <a:solidFill>
                  <a:schemeClr val="bg1"/>
                </a:solidFill>
              </a:rPr>
              <a:t> – </a:t>
            </a:r>
            <a:r>
              <a:rPr lang="sk-SK" sz="2000" dirty="0" err="1">
                <a:solidFill>
                  <a:schemeClr val="bg1"/>
                </a:solidFill>
              </a:rPr>
              <a:t>ortopnoic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position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/>
            </a:pPr>
            <a:r>
              <a:rPr lang="sk-SK" sz="2000" dirty="0">
                <a:solidFill>
                  <a:schemeClr val="bg1"/>
                </a:solidFill>
              </a:rPr>
              <a:t>in </a:t>
            </a:r>
            <a:r>
              <a:rPr lang="sk-SK" sz="2000" dirty="0" err="1">
                <a:solidFill>
                  <a:schemeClr val="bg1"/>
                </a:solidFill>
              </a:rPr>
              <a:t>desaturation</a:t>
            </a:r>
            <a:r>
              <a:rPr lang="sk-SK" sz="2000" dirty="0">
                <a:solidFill>
                  <a:schemeClr val="bg1"/>
                </a:solidFill>
              </a:rPr>
              <a:t> (</a:t>
            </a:r>
            <a:r>
              <a:rPr lang="sk-SK" sz="2000" dirty="0" err="1">
                <a:solidFill>
                  <a:schemeClr val="bg1"/>
                </a:solidFill>
              </a:rPr>
              <a:t>pulmonary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edema</a:t>
            </a:r>
            <a:r>
              <a:rPr lang="sk-SK" sz="2000" dirty="0">
                <a:solidFill>
                  <a:schemeClr val="bg1"/>
                </a:solidFill>
              </a:rPr>
              <a:t>) ˂95% </a:t>
            </a:r>
            <a:r>
              <a:rPr lang="sk-SK" sz="2000" dirty="0" err="1">
                <a:solidFill>
                  <a:schemeClr val="bg1"/>
                </a:solidFill>
              </a:rPr>
              <a:t>add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smtClean="0">
                <a:solidFill>
                  <a:schemeClr val="bg1"/>
                </a:solidFill>
              </a:rPr>
              <a:t>O2 (</a:t>
            </a:r>
            <a:r>
              <a:rPr lang="sk-SK" sz="2000" dirty="0" err="1" smtClean="0">
                <a:solidFill>
                  <a:schemeClr val="bg1"/>
                </a:solidFill>
              </a:rPr>
              <a:t>central</a:t>
            </a:r>
            <a:r>
              <a:rPr lang="sk-SK" sz="2000" dirty="0" smtClean="0">
                <a:solidFill>
                  <a:schemeClr val="bg1"/>
                </a:solidFill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</a:rPr>
              <a:t>cyanosis</a:t>
            </a:r>
            <a:r>
              <a:rPr lang="sk-SK" sz="2000" dirty="0" smtClean="0">
                <a:solidFill>
                  <a:schemeClr val="bg1"/>
                </a:solidFill>
              </a:rPr>
              <a:t>)</a:t>
            </a:r>
            <a:endParaRPr lang="sk-SK" sz="20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/>
            </a:pPr>
            <a:r>
              <a:rPr lang="sk-SK" sz="2000" dirty="0" err="1">
                <a:solidFill>
                  <a:schemeClr val="bg1"/>
                </a:solidFill>
              </a:rPr>
              <a:t>take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blood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samples</a:t>
            </a:r>
            <a:r>
              <a:rPr lang="sk-SK" sz="2000" dirty="0">
                <a:solidFill>
                  <a:schemeClr val="bg1"/>
                </a:solidFill>
              </a:rPr>
              <a:t> – </a:t>
            </a:r>
            <a:r>
              <a:rPr lang="sk-SK" sz="2000" dirty="0" err="1">
                <a:solidFill>
                  <a:schemeClr val="bg1"/>
                </a:solidFill>
              </a:rPr>
              <a:t>BC+diff</a:t>
            </a:r>
            <a:r>
              <a:rPr lang="sk-SK" sz="2000" dirty="0">
                <a:solidFill>
                  <a:schemeClr val="bg1"/>
                </a:solidFill>
              </a:rPr>
              <a:t>., BIOCH, ABG, </a:t>
            </a:r>
            <a:r>
              <a:rPr lang="sk-SK" sz="2000" dirty="0" err="1">
                <a:solidFill>
                  <a:schemeClr val="bg1"/>
                </a:solidFill>
              </a:rPr>
              <a:t>hemokoag</a:t>
            </a:r>
            <a:r>
              <a:rPr lang="sk-SK" sz="2000" dirty="0">
                <a:solidFill>
                  <a:schemeClr val="bg1"/>
                </a:solidFill>
              </a:rPr>
              <a:t>.</a:t>
            </a:r>
          </a:p>
          <a:p>
            <a:pPr>
              <a:buFontTx/>
              <a:buChar char="-"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2000" dirty="0" err="1">
                <a:solidFill>
                  <a:schemeClr val="bg1"/>
                </a:solidFill>
              </a:rPr>
              <a:t>Task</a:t>
            </a:r>
            <a:r>
              <a:rPr lang="sk-SK" sz="2000" dirty="0">
                <a:solidFill>
                  <a:schemeClr val="bg1"/>
                </a:solidFill>
              </a:rPr>
              <a:t>: </a:t>
            </a:r>
            <a:r>
              <a:rPr lang="sk-SK" sz="2000" dirty="0" err="1">
                <a:solidFill>
                  <a:schemeClr val="bg1"/>
                </a:solidFill>
              </a:rPr>
              <a:t>decide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if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clinical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condition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dirty="0" err="1">
                <a:solidFill>
                  <a:schemeClr val="bg1"/>
                </a:solidFill>
              </a:rPr>
              <a:t>needs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  <a:r>
              <a:rPr lang="sk-SK" sz="2000" b="1" dirty="0" err="1">
                <a:solidFill>
                  <a:srgbClr val="FF0000"/>
                </a:solidFill>
              </a:rPr>
              <a:t>ventilation</a:t>
            </a:r>
            <a:r>
              <a:rPr lang="sk-SK" sz="2000" b="1" dirty="0">
                <a:solidFill>
                  <a:srgbClr val="FF0000"/>
                </a:solidFill>
              </a:rPr>
              <a:t> </a:t>
            </a:r>
            <a:r>
              <a:rPr lang="sk-SK" sz="2000" b="1" dirty="0" err="1">
                <a:solidFill>
                  <a:srgbClr val="FF0000"/>
                </a:solidFill>
              </a:rPr>
              <a:t>support</a:t>
            </a:r>
            <a:r>
              <a:rPr lang="sk-SK" sz="2000" b="1" dirty="0">
                <a:solidFill>
                  <a:srgbClr val="FF0000"/>
                </a:solidFill>
              </a:rPr>
              <a:t>,  (</a:t>
            </a:r>
            <a:r>
              <a:rPr lang="sk-SK" sz="2000" b="1" dirty="0" err="1">
                <a:solidFill>
                  <a:srgbClr val="FF0000"/>
                </a:solidFill>
              </a:rPr>
              <a:t>noninvasive</a:t>
            </a:r>
            <a:r>
              <a:rPr lang="sk-SK" sz="2000" b="1" dirty="0">
                <a:solidFill>
                  <a:srgbClr val="FF0000"/>
                </a:solidFill>
              </a:rPr>
              <a:t>/</a:t>
            </a:r>
            <a:r>
              <a:rPr lang="sk-SK" sz="2000" b="1" dirty="0" err="1">
                <a:solidFill>
                  <a:srgbClr val="FF0000"/>
                </a:solidFill>
              </a:rPr>
              <a:t>invasive</a:t>
            </a:r>
            <a:r>
              <a:rPr lang="sk-SK" sz="2000" b="1" dirty="0">
                <a:solidFill>
                  <a:srgbClr val="FF0000"/>
                </a:solidFill>
              </a:rPr>
              <a:t>), </a:t>
            </a:r>
            <a:r>
              <a:rPr lang="sk-SK" sz="2000" dirty="0" err="1">
                <a:solidFill>
                  <a:schemeClr val="bg1"/>
                </a:solidFill>
              </a:rPr>
              <a:t>sedation</a:t>
            </a:r>
            <a:r>
              <a:rPr lang="sk-SK" sz="2000" dirty="0">
                <a:solidFill>
                  <a:schemeClr val="bg1"/>
                </a:solidFill>
              </a:rPr>
              <a:t>, </a:t>
            </a:r>
            <a:r>
              <a:rPr lang="sk-SK" sz="2000" dirty="0" err="1">
                <a:solidFill>
                  <a:schemeClr val="bg1"/>
                </a:solidFill>
              </a:rPr>
              <a:t>relaxation</a:t>
            </a:r>
            <a:r>
              <a:rPr lang="sk-SK" sz="2000" dirty="0">
                <a:solidFill>
                  <a:schemeClr val="bg1"/>
                </a:solidFill>
              </a:rPr>
              <a:t>, </a:t>
            </a:r>
            <a:r>
              <a:rPr lang="sk-SK" sz="2000" dirty="0" err="1">
                <a:solidFill>
                  <a:schemeClr val="bg1"/>
                </a:solidFill>
              </a:rPr>
              <a:t>invasive</a:t>
            </a:r>
            <a:r>
              <a:rPr lang="sk-SK" sz="2000" dirty="0">
                <a:solidFill>
                  <a:schemeClr val="bg1"/>
                </a:solidFill>
              </a:rPr>
              <a:t>  monitoring, </a:t>
            </a:r>
            <a:r>
              <a:rPr lang="sk-SK" sz="2000" dirty="0" err="1">
                <a:solidFill>
                  <a:schemeClr val="bg1"/>
                </a:solidFill>
              </a:rPr>
              <a:t>diuretics</a:t>
            </a:r>
            <a:r>
              <a:rPr lang="sk-SK" sz="2000" dirty="0">
                <a:solidFill>
                  <a:schemeClr val="bg1"/>
                </a:solidFill>
              </a:rPr>
              <a:t> and </a:t>
            </a:r>
            <a:r>
              <a:rPr lang="sk-SK" sz="2000" dirty="0" err="1">
                <a:solidFill>
                  <a:schemeClr val="bg1"/>
                </a:solidFill>
              </a:rPr>
              <a:t>inotropics</a:t>
            </a:r>
            <a:r>
              <a:rPr lang="sk-SK" sz="2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2000" b="1" u="sng" dirty="0">
                <a:solidFill>
                  <a:schemeClr val="bg1"/>
                </a:solidFill>
              </a:rPr>
              <a:t>SET UP A THERAPEUTIC PLAN &amp; AIMS</a:t>
            </a: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763688" y="376237"/>
            <a:ext cx="7235825" cy="64817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sz="1800" dirty="0">
                <a:solidFill>
                  <a:schemeClr val="bg1"/>
                </a:solidFill>
              </a:rPr>
              <a:t>2. </a:t>
            </a:r>
            <a:r>
              <a:rPr lang="sk-SK" sz="1800" dirty="0" err="1">
                <a:solidFill>
                  <a:schemeClr val="bg1"/>
                </a:solidFill>
              </a:rPr>
              <a:t>follow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your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plan</a:t>
            </a:r>
            <a:r>
              <a:rPr lang="sk-SK" sz="1800" dirty="0">
                <a:solidFill>
                  <a:schemeClr val="bg1"/>
                </a:solidFill>
              </a:rPr>
              <a:t> (</a:t>
            </a:r>
            <a:r>
              <a:rPr lang="sk-SK" sz="1800" dirty="0" err="1">
                <a:solidFill>
                  <a:schemeClr val="bg1"/>
                </a:solidFill>
              </a:rPr>
              <a:t>take</a:t>
            </a:r>
            <a:r>
              <a:rPr lang="sk-SK" sz="1800" dirty="0">
                <a:solidFill>
                  <a:schemeClr val="bg1"/>
                </a:solidFill>
              </a:rPr>
              <a:t> in </a:t>
            </a:r>
            <a:r>
              <a:rPr lang="sk-SK" sz="1800" dirty="0" err="1">
                <a:solidFill>
                  <a:schemeClr val="bg1"/>
                </a:solidFill>
              </a:rPr>
              <a:t>consideration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the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fact</a:t>
            </a:r>
            <a:r>
              <a:rPr lang="sk-SK" sz="1800" dirty="0">
                <a:solidFill>
                  <a:schemeClr val="bg1"/>
                </a:solidFill>
              </a:rPr>
              <a:t>, </a:t>
            </a:r>
            <a:r>
              <a:rPr lang="sk-SK" sz="1800" dirty="0" err="1">
                <a:solidFill>
                  <a:schemeClr val="bg1"/>
                </a:solidFill>
              </a:rPr>
              <a:t>that</a:t>
            </a:r>
            <a:r>
              <a:rPr lang="sk-SK" sz="1800" dirty="0">
                <a:solidFill>
                  <a:schemeClr val="bg1"/>
                </a:solidFill>
              </a:rPr>
              <a:t> a </a:t>
            </a:r>
            <a:r>
              <a:rPr lang="sk-SK" sz="1800" dirty="0" err="1">
                <a:solidFill>
                  <a:schemeClr val="bg1"/>
                </a:solidFill>
              </a:rPr>
              <a:t>patient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clinical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condition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can</a:t>
            </a:r>
            <a:r>
              <a:rPr lang="sk-SK" sz="1800" dirty="0">
                <a:solidFill>
                  <a:schemeClr val="bg1"/>
                </a:solidFill>
              </a:rPr>
              <a:t> change and get </a:t>
            </a:r>
            <a:r>
              <a:rPr lang="sk-SK" sz="1800" dirty="0" err="1">
                <a:solidFill>
                  <a:schemeClr val="bg1"/>
                </a:solidFill>
              </a:rPr>
              <a:t>worse</a:t>
            </a:r>
            <a:r>
              <a:rPr lang="sk-SK" sz="1800" dirty="0">
                <a:solidFill>
                  <a:schemeClr val="bg1"/>
                </a:solidFill>
              </a:rPr>
              <a:t> – </a:t>
            </a:r>
            <a:r>
              <a:rPr lang="sk-SK" sz="1800" dirty="0" err="1">
                <a:solidFill>
                  <a:schemeClr val="bg1"/>
                </a:solidFill>
              </a:rPr>
              <a:t>might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influence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your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treatment</a:t>
            </a:r>
            <a:r>
              <a:rPr lang="sk-SK" sz="1800" dirty="0">
                <a:solidFill>
                  <a:schemeClr val="bg1"/>
                </a:solidFill>
              </a:rPr>
              <a:t>)</a:t>
            </a:r>
          </a:p>
          <a:p>
            <a:pPr marL="0" indent="0">
              <a:buFontTx/>
              <a:buNone/>
              <a:defRPr/>
            </a:pPr>
            <a:endParaRPr lang="sk-SK" sz="1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800" dirty="0" err="1">
                <a:solidFill>
                  <a:schemeClr val="bg1"/>
                </a:solidFill>
              </a:rPr>
              <a:t>Several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possible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dirty="0" err="1">
                <a:solidFill>
                  <a:schemeClr val="bg1"/>
                </a:solidFill>
              </a:rPr>
              <a:t>interventions</a:t>
            </a:r>
            <a:r>
              <a:rPr lang="sk-SK" sz="1800" dirty="0">
                <a:solidFill>
                  <a:schemeClr val="bg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 err="1">
                <a:solidFill>
                  <a:schemeClr val="bg1"/>
                </a:solidFill>
              </a:rPr>
              <a:t>bad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cardiac</a:t>
            </a:r>
            <a:r>
              <a:rPr lang="sk-SK" sz="1600" dirty="0">
                <a:solidFill>
                  <a:schemeClr val="bg1"/>
                </a:solidFill>
              </a:rPr>
              <a:t> output </a:t>
            </a:r>
            <a:r>
              <a:rPr lang="sk-SK" sz="1600" dirty="0" err="1">
                <a:solidFill>
                  <a:schemeClr val="bg1"/>
                </a:solidFill>
              </a:rPr>
              <a:t>have</a:t>
            </a:r>
            <a:r>
              <a:rPr lang="sk-SK" sz="1600" dirty="0">
                <a:solidFill>
                  <a:schemeClr val="bg1"/>
                </a:solidFill>
              </a:rPr>
              <a:t> to </a:t>
            </a:r>
            <a:r>
              <a:rPr lang="sk-SK" sz="1600" dirty="0" err="1">
                <a:solidFill>
                  <a:schemeClr val="bg1"/>
                </a:solidFill>
              </a:rPr>
              <a:t>have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invasive</a:t>
            </a:r>
            <a:r>
              <a:rPr lang="sk-SK" sz="1600" dirty="0">
                <a:solidFill>
                  <a:schemeClr val="bg1"/>
                </a:solidFill>
              </a:rPr>
              <a:t> monitoring (</a:t>
            </a:r>
            <a:r>
              <a:rPr lang="sk-SK" sz="1600" dirty="0" err="1">
                <a:solidFill>
                  <a:schemeClr val="bg1"/>
                </a:solidFill>
              </a:rPr>
              <a:t>insertion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central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venous</a:t>
            </a:r>
            <a:r>
              <a:rPr lang="sk-SK" sz="1600" dirty="0">
                <a:solidFill>
                  <a:schemeClr val="bg1"/>
                </a:solidFill>
              </a:rPr>
              <a:t> and </a:t>
            </a:r>
            <a:r>
              <a:rPr lang="sk-SK" sz="1600" dirty="0" err="1">
                <a:solidFill>
                  <a:schemeClr val="bg1"/>
                </a:solidFill>
              </a:rPr>
              <a:t>arterial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catheter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rgbClr val="FF0000"/>
                </a:solidFill>
              </a:rPr>
              <a:t>invasive</a:t>
            </a:r>
            <a:r>
              <a:rPr lang="sk-SK" sz="1600" dirty="0">
                <a:solidFill>
                  <a:srgbClr val="FF0000"/>
                </a:solidFill>
              </a:rPr>
              <a:t> monitoring</a:t>
            </a:r>
            <a:r>
              <a:rPr lang="sk-SK" sz="1600" dirty="0">
                <a:solidFill>
                  <a:schemeClr val="bg1"/>
                </a:solidFill>
              </a:rPr>
              <a:t> of BP in </a:t>
            </a:r>
            <a:r>
              <a:rPr lang="sk-SK" sz="1600" dirty="0" err="1">
                <a:solidFill>
                  <a:schemeClr val="bg1"/>
                </a:solidFill>
              </a:rPr>
              <a:t>venous</a:t>
            </a:r>
            <a:r>
              <a:rPr lang="sk-SK" sz="1600" dirty="0">
                <a:solidFill>
                  <a:schemeClr val="bg1"/>
                </a:solidFill>
              </a:rPr>
              <a:t> and </a:t>
            </a:r>
            <a:r>
              <a:rPr lang="sk-SK" sz="1600" dirty="0" err="1">
                <a:solidFill>
                  <a:schemeClr val="bg1"/>
                </a:solidFill>
              </a:rPr>
              <a:t>arterial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system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urinary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catheter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diuresis</a:t>
            </a:r>
            <a:r>
              <a:rPr lang="sk-SK" sz="16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>
                <a:solidFill>
                  <a:schemeClr val="bg1"/>
                </a:solidFill>
              </a:rPr>
              <a:t>in </a:t>
            </a:r>
            <a:r>
              <a:rPr lang="sk-SK" sz="1600" dirty="0" err="1">
                <a:solidFill>
                  <a:schemeClr val="bg1"/>
                </a:solidFill>
              </a:rPr>
              <a:t>congestion</a:t>
            </a:r>
            <a:r>
              <a:rPr lang="sk-SK" sz="1600" dirty="0">
                <a:solidFill>
                  <a:schemeClr val="bg1"/>
                </a:solidFill>
              </a:rPr>
              <a:t> (</a:t>
            </a:r>
            <a:r>
              <a:rPr lang="sk-SK" sz="1600" dirty="0" err="1">
                <a:solidFill>
                  <a:schemeClr val="bg1"/>
                </a:solidFill>
              </a:rPr>
              <a:t>f.e</a:t>
            </a:r>
            <a:r>
              <a:rPr lang="sk-SK" sz="1600" dirty="0">
                <a:solidFill>
                  <a:schemeClr val="bg1"/>
                </a:solidFill>
              </a:rPr>
              <a:t>. </a:t>
            </a:r>
            <a:r>
              <a:rPr lang="sk-SK" sz="1600" dirty="0" err="1">
                <a:solidFill>
                  <a:schemeClr val="bg1"/>
                </a:solidFill>
              </a:rPr>
              <a:t>pulmonary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edema</a:t>
            </a:r>
            <a:r>
              <a:rPr lang="sk-SK" sz="1600" dirty="0">
                <a:solidFill>
                  <a:schemeClr val="bg1"/>
                </a:solidFill>
              </a:rPr>
              <a:t>) - </a:t>
            </a:r>
            <a:r>
              <a:rPr lang="sk-SK" sz="1600" dirty="0" err="1">
                <a:solidFill>
                  <a:schemeClr val="bg1"/>
                </a:solidFill>
              </a:rPr>
              <a:t>furosemide</a:t>
            </a:r>
            <a:r>
              <a:rPr lang="sk-SK" sz="1600" dirty="0">
                <a:solidFill>
                  <a:schemeClr val="bg1"/>
                </a:solidFill>
              </a:rPr>
              <a:t> (</a:t>
            </a:r>
            <a:r>
              <a:rPr lang="sk-SK" sz="1600" dirty="0" err="1">
                <a:solidFill>
                  <a:schemeClr val="bg1"/>
                </a:solidFill>
              </a:rPr>
              <a:t>carefully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watch</a:t>
            </a:r>
            <a:r>
              <a:rPr lang="sk-SK" sz="1600" dirty="0">
                <a:solidFill>
                  <a:schemeClr val="bg1"/>
                </a:solidFill>
              </a:rPr>
              <a:t> BP)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 err="1">
                <a:solidFill>
                  <a:schemeClr val="bg1"/>
                </a:solidFill>
              </a:rPr>
              <a:t>arteficial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ventilation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noninv</a:t>
            </a:r>
            <a:r>
              <a:rPr lang="sk-SK" sz="1600" dirty="0">
                <a:solidFill>
                  <a:schemeClr val="bg1"/>
                </a:solidFill>
              </a:rPr>
              <a:t>./</a:t>
            </a:r>
            <a:r>
              <a:rPr lang="sk-SK" sz="1600" dirty="0" err="1">
                <a:solidFill>
                  <a:schemeClr val="bg1"/>
                </a:solidFill>
              </a:rPr>
              <a:t>inv</a:t>
            </a:r>
            <a:r>
              <a:rPr lang="sk-SK" sz="1600" dirty="0">
                <a:solidFill>
                  <a:schemeClr val="bg1"/>
                </a:solidFill>
              </a:rPr>
              <a:t>. </a:t>
            </a:r>
            <a:r>
              <a:rPr lang="sk-SK" sz="1600" dirty="0" err="1">
                <a:solidFill>
                  <a:schemeClr val="bg1"/>
                </a:solidFill>
              </a:rPr>
              <a:t>decreases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breathing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work</a:t>
            </a:r>
            <a:endParaRPr lang="sk-SK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 err="1">
                <a:solidFill>
                  <a:schemeClr val="bg1"/>
                </a:solidFill>
              </a:rPr>
              <a:t>sedation</a:t>
            </a:r>
            <a:r>
              <a:rPr lang="sk-SK" sz="1600" dirty="0">
                <a:solidFill>
                  <a:schemeClr val="bg1"/>
                </a:solidFill>
              </a:rPr>
              <a:t> / </a:t>
            </a:r>
            <a:r>
              <a:rPr lang="sk-SK" sz="1600" dirty="0" err="1">
                <a:solidFill>
                  <a:schemeClr val="bg1"/>
                </a:solidFill>
              </a:rPr>
              <a:t>till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relaxation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decreases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muscles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work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metabolic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needs</a:t>
            </a:r>
            <a:r>
              <a:rPr lang="sk-SK" sz="1600" dirty="0">
                <a:solidFill>
                  <a:schemeClr val="bg1"/>
                </a:solidFill>
              </a:rPr>
              <a:t> (</a:t>
            </a:r>
            <a:r>
              <a:rPr lang="sk-SK" sz="1600" dirty="0" err="1">
                <a:solidFill>
                  <a:schemeClr val="bg1"/>
                </a:solidFill>
              </a:rPr>
              <a:t>morphin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sufentanyl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 smtClean="0">
                <a:solidFill>
                  <a:schemeClr val="bg1"/>
                </a:solidFill>
              </a:rPr>
              <a:t>dexmedetomidine</a:t>
            </a:r>
            <a:r>
              <a:rPr lang="sk-SK" sz="1600" dirty="0" smtClean="0">
                <a:solidFill>
                  <a:schemeClr val="bg1"/>
                </a:solidFill>
              </a:rPr>
              <a:t>, </a:t>
            </a:r>
            <a:r>
              <a:rPr lang="sk-SK" sz="1600" dirty="0" err="1" smtClean="0">
                <a:solidFill>
                  <a:schemeClr val="bg1"/>
                </a:solidFill>
              </a:rPr>
              <a:t>myorelaxation</a:t>
            </a:r>
            <a:r>
              <a:rPr lang="sk-SK" sz="1600" dirty="0" smtClean="0">
                <a:solidFill>
                  <a:schemeClr val="bg1"/>
                </a:solidFill>
              </a:rPr>
              <a:t>)</a:t>
            </a:r>
            <a:endParaRPr lang="sk-SK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 err="1">
                <a:solidFill>
                  <a:schemeClr val="bg1"/>
                </a:solidFill>
              </a:rPr>
              <a:t>correction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metabolic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acidosis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bicarbonate</a:t>
            </a:r>
            <a:endParaRPr lang="sk-SK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>
                <a:solidFill>
                  <a:schemeClr val="bg1"/>
                </a:solidFill>
              </a:rPr>
              <a:t>in </a:t>
            </a:r>
            <a:r>
              <a:rPr lang="sk-SK" sz="1600" dirty="0" err="1">
                <a:solidFill>
                  <a:schemeClr val="bg1"/>
                </a:solidFill>
              </a:rPr>
              <a:t>infants</a:t>
            </a:r>
            <a:r>
              <a:rPr lang="sk-SK" sz="1600" dirty="0">
                <a:solidFill>
                  <a:schemeClr val="bg1"/>
                </a:solidFill>
              </a:rPr>
              <a:t>  - 10% </a:t>
            </a:r>
            <a:r>
              <a:rPr lang="sk-SK" sz="1600" dirty="0" err="1">
                <a:solidFill>
                  <a:schemeClr val="bg1"/>
                </a:solidFill>
              </a:rPr>
              <a:t>calcium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gluconicum</a:t>
            </a:r>
            <a:r>
              <a:rPr lang="sk-SK" sz="1600" dirty="0">
                <a:solidFill>
                  <a:schemeClr val="bg1"/>
                </a:solidFill>
              </a:rPr>
              <a:t> – has </a:t>
            </a:r>
            <a:r>
              <a:rPr lang="sk-SK" sz="1600" dirty="0" err="1">
                <a:solidFill>
                  <a:schemeClr val="bg1"/>
                </a:solidFill>
              </a:rPr>
              <a:t>inotropic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effect</a:t>
            </a:r>
            <a:endParaRPr lang="sk-SK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>
                <a:solidFill>
                  <a:schemeClr val="bg1"/>
                </a:solidFill>
              </a:rPr>
              <a:t>in </a:t>
            </a:r>
            <a:r>
              <a:rPr lang="sk-SK" sz="1600" dirty="0" err="1">
                <a:solidFill>
                  <a:schemeClr val="bg1"/>
                </a:solidFill>
              </a:rPr>
              <a:t>hypotension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use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inotropes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dopamine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adrenaline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smtClean="0">
                <a:solidFill>
                  <a:schemeClr val="bg1"/>
                </a:solidFill>
              </a:rPr>
              <a:t>(</a:t>
            </a:r>
            <a:r>
              <a:rPr lang="sk-SK" sz="1600" dirty="0" err="1" smtClean="0">
                <a:solidFill>
                  <a:schemeClr val="bg1"/>
                </a:solidFill>
              </a:rPr>
              <a:t>noradrenaline</a:t>
            </a:r>
            <a:r>
              <a:rPr lang="sk-SK" sz="1600" dirty="0" smtClean="0">
                <a:solidFill>
                  <a:schemeClr val="bg1"/>
                </a:solidFill>
              </a:rPr>
              <a:t>)</a:t>
            </a:r>
            <a:endParaRPr lang="sk-SK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>
                <a:solidFill>
                  <a:schemeClr val="bg1"/>
                </a:solidFill>
              </a:rPr>
              <a:t>in </a:t>
            </a:r>
            <a:r>
              <a:rPr lang="sk-SK" sz="1600" dirty="0" err="1">
                <a:solidFill>
                  <a:schemeClr val="bg1"/>
                </a:solidFill>
              </a:rPr>
              <a:t>case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good</a:t>
            </a:r>
            <a:r>
              <a:rPr lang="sk-SK" sz="1600" dirty="0">
                <a:solidFill>
                  <a:schemeClr val="bg1"/>
                </a:solidFill>
              </a:rPr>
              <a:t> BP – </a:t>
            </a:r>
            <a:r>
              <a:rPr lang="sk-SK" sz="1600" dirty="0" err="1">
                <a:solidFill>
                  <a:schemeClr val="bg1"/>
                </a:solidFill>
              </a:rPr>
              <a:t>could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use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other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inotropes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dobutamine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levosimendan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milrinon</a:t>
            </a:r>
            <a:endParaRPr lang="sk-SK" sz="16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600" dirty="0">
                <a:solidFill>
                  <a:schemeClr val="bg1"/>
                </a:solidFill>
              </a:rPr>
              <a:t>CAVE: </a:t>
            </a:r>
            <a:r>
              <a:rPr lang="sk-SK" sz="1600" dirty="0" err="1">
                <a:solidFill>
                  <a:schemeClr val="bg1"/>
                </a:solidFill>
              </a:rPr>
              <a:t>carefully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with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inotropes</a:t>
            </a:r>
            <a:r>
              <a:rPr lang="sk-SK" sz="1600" dirty="0">
                <a:solidFill>
                  <a:schemeClr val="bg1"/>
                </a:solidFill>
              </a:rPr>
              <a:t>! </a:t>
            </a:r>
            <a:r>
              <a:rPr lang="sk-SK" sz="1600" dirty="0" err="1">
                <a:solidFill>
                  <a:schemeClr val="bg1"/>
                </a:solidFill>
              </a:rPr>
              <a:t>they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increase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myocardial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consumption</a:t>
            </a:r>
            <a:r>
              <a:rPr lang="sk-SK" sz="1600" dirty="0">
                <a:solidFill>
                  <a:schemeClr val="bg1"/>
                </a:solidFill>
              </a:rPr>
              <a:t> of O2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691680" y="332656"/>
            <a:ext cx="7056437" cy="67421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k-SK" sz="2000" dirty="0" err="1">
                <a:solidFill>
                  <a:srgbClr val="FF0000"/>
                </a:solidFill>
              </a:rPr>
              <a:t>Chronic</a:t>
            </a:r>
            <a:r>
              <a:rPr lang="sk-SK" sz="2000" dirty="0">
                <a:solidFill>
                  <a:srgbClr val="FF0000"/>
                </a:solidFill>
              </a:rPr>
              <a:t> HF </a:t>
            </a:r>
            <a:r>
              <a:rPr lang="sk-SK" sz="2000" dirty="0" smtClean="0">
                <a:solidFill>
                  <a:srgbClr val="FF0000"/>
                </a:solidFill>
              </a:rPr>
              <a:t>(</a:t>
            </a:r>
            <a:r>
              <a:rPr lang="sk-SK" sz="2000" dirty="0" err="1" smtClean="0">
                <a:solidFill>
                  <a:srgbClr val="FF0000"/>
                </a:solidFill>
              </a:rPr>
              <a:t>e.g</a:t>
            </a:r>
            <a:r>
              <a:rPr lang="sk-SK" sz="2000" dirty="0" smtClean="0">
                <a:solidFill>
                  <a:srgbClr val="FF0000"/>
                </a:solidFill>
              </a:rPr>
              <a:t>. </a:t>
            </a:r>
            <a:r>
              <a:rPr lang="sk-SK" sz="2000" dirty="0" err="1">
                <a:solidFill>
                  <a:srgbClr val="FF0000"/>
                </a:solidFill>
              </a:rPr>
              <a:t>dilated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cardiomyopathy</a:t>
            </a:r>
            <a:r>
              <a:rPr lang="sk-SK" sz="2000" dirty="0">
                <a:solidFill>
                  <a:srgbClr val="FF0000"/>
                </a:solidFill>
              </a:rPr>
              <a:t> in 17y.o.)</a:t>
            </a:r>
          </a:p>
          <a:p>
            <a:pPr marL="0" indent="0">
              <a:buFontTx/>
              <a:buNone/>
              <a:defRPr/>
            </a:pPr>
            <a:r>
              <a:rPr lang="sk-SK" sz="1600" dirty="0" err="1">
                <a:solidFill>
                  <a:schemeClr val="bg1"/>
                </a:solidFill>
              </a:rPr>
              <a:t>limited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data</a:t>
            </a:r>
            <a:r>
              <a:rPr lang="sk-SK" sz="1600" dirty="0">
                <a:solidFill>
                  <a:schemeClr val="bg1"/>
                </a:solidFill>
              </a:rPr>
              <a:t> in </a:t>
            </a:r>
            <a:r>
              <a:rPr lang="sk-SK" sz="1600" dirty="0" err="1">
                <a:solidFill>
                  <a:schemeClr val="bg1"/>
                </a:solidFill>
              </a:rPr>
              <a:t>children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when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it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comes</a:t>
            </a:r>
            <a:r>
              <a:rPr lang="sk-SK" sz="1600" dirty="0">
                <a:solidFill>
                  <a:schemeClr val="bg1"/>
                </a:solidFill>
              </a:rPr>
              <a:t> to </a:t>
            </a:r>
            <a:r>
              <a:rPr lang="sk-SK" sz="1600" dirty="0" err="1">
                <a:solidFill>
                  <a:schemeClr val="bg1"/>
                </a:solidFill>
              </a:rPr>
              <a:t>the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effect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treatment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chronic</a:t>
            </a:r>
            <a:r>
              <a:rPr lang="sk-SK" sz="1600" dirty="0">
                <a:solidFill>
                  <a:schemeClr val="bg1"/>
                </a:solidFill>
              </a:rPr>
              <a:t> HF – </a:t>
            </a:r>
            <a:r>
              <a:rPr lang="sk-SK" sz="1600" dirty="0" err="1" smtClean="0">
                <a:solidFill>
                  <a:schemeClr val="bg1"/>
                </a:solidFill>
              </a:rPr>
              <a:t>extrapolation</a:t>
            </a:r>
            <a:r>
              <a:rPr lang="sk-SK" sz="1600" dirty="0" smtClean="0">
                <a:solidFill>
                  <a:schemeClr val="bg1"/>
                </a:solidFill>
              </a:rPr>
              <a:t> </a:t>
            </a:r>
            <a:r>
              <a:rPr lang="sk-SK" sz="1600" dirty="0" err="1" smtClean="0">
                <a:solidFill>
                  <a:schemeClr val="bg1"/>
                </a:solidFill>
              </a:rPr>
              <a:t>from</a:t>
            </a:r>
            <a:r>
              <a:rPr lang="sk-SK" sz="1600" dirty="0" smtClean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adult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studies</a:t>
            </a:r>
            <a:r>
              <a:rPr lang="sk-SK" sz="1600" dirty="0">
                <a:solidFill>
                  <a:schemeClr val="bg1"/>
                </a:solidFill>
              </a:rPr>
              <a:t> and </a:t>
            </a:r>
            <a:r>
              <a:rPr lang="sk-SK" sz="1600" dirty="0" err="1">
                <a:solidFill>
                  <a:schemeClr val="bg1"/>
                </a:solidFill>
              </a:rPr>
              <a:t>clinical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experiences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ACEI – to </a:t>
            </a:r>
            <a:r>
              <a:rPr lang="sk-SK" sz="1600" dirty="0" err="1">
                <a:solidFill>
                  <a:schemeClr val="bg1"/>
                </a:solidFill>
              </a:rPr>
              <a:t>slow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down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remodelation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enalapril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	- monitor BP at </a:t>
            </a:r>
            <a:r>
              <a:rPr lang="sk-SK" sz="1600" dirty="0" err="1">
                <a:solidFill>
                  <a:schemeClr val="bg1"/>
                </a:solidFill>
              </a:rPr>
              <a:t>the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beginning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treatment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	- </a:t>
            </a:r>
            <a:r>
              <a:rPr lang="sk-SK" sz="1600" dirty="0" err="1">
                <a:solidFill>
                  <a:schemeClr val="bg1"/>
                </a:solidFill>
              </a:rPr>
              <a:t>contraindication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hyperkalemia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bilat</a:t>
            </a:r>
            <a:r>
              <a:rPr lang="sk-SK" sz="1600" dirty="0">
                <a:solidFill>
                  <a:schemeClr val="bg1"/>
                </a:solidFill>
              </a:rPr>
              <a:t>. </a:t>
            </a:r>
            <a:r>
              <a:rPr lang="sk-SK" sz="1600" dirty="0" err="1">
                <a:solidFill>
                  <a:schemeClr val="bg1"/>
                </a:solidFill>
              </a:rPr>
              <a:t>stenosis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renal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arteries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	- </a:t>
            </a:r>
            <a:r>
              <a:rPr lang="sk-SK" sz="1600" dirty="0" err="1">
                <a:solidFill>
                  <a:schemeClr val="bg1"/>
                </a:solidFill>
              </a:rPr>
              <a:t>side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effect</a:t>
            </a:r>
            <a:r>
              <a:rPr lang="sk-SK" sz="1600" dirty="0">
                <a:solidFill>
                  <a:schemeClr val="bg1"/>
                </a:solidFill>
              </a:rPr>
              <a:t>– </a:t>
            </a:r>
            <a:r>
              <a:rPr lang="sk-SK" sz="1600" dirty="0" err="1">
                <a:solidFill>
                  <a:schemeClr val="bg1"/>
                </a:solidFill>
              </a:rPr>
              <a:t>cough</a:t>
            </a:r>
            <a:r>
              <a:rPr lang="sk-SK" sz="1600" dirty="0">
                <a:solidFill>
                  <a:schemeClr val="bg1"/>
                </a:solidFill>
              </a:rPr>
              <a:t> (</a:t>
            </a:r>
            <a:r>
              <a:rPr lang="sk-SK" sz="1600" dirty="0" err="1">
                <a:solidFill>
                  <a:schemeClr val="bg1"/>
                </a:solidFill>
              </a:rPr>
              <a:t>could</a:t>
            </a:r>
            <a:r>
              <a:rPr lang="sk-SK" sz="1600" dirty="0">
                <a:solidFill>
                  <a:schemeClr val="bg1"/>
                </a:solidFill>
              </a:rPr>
              <a:t> switch to ARB)</a:t>
            </a:r>
          </a:p>
          <a:p>
            <a:pPr marL="0" indent="0">
              <a:buFontTx/>
              <a:buNone/>
              <a:defRPr/>
            </a:pP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 err="1">
                <a:solidFill>
                  <a:schemeClr val="bg1"/>
                </a:solidFill>
              </a:rPr>
              <a:t>betablocker</a:t>
            </a:r>
            <a:r>
              <a:rPr lang="sk-SK" sz="1600" dirty="0">
                <a:solidFill>
                  <a:schemeClr val="bg1"/>
                </a:solidFill>
              </a:rPr>
              <a:t> 	</a:t>
            </a:r>
            <a:r>
              <a:rPr lang="sk-SK" sz="1600" dirty="0" smtClean="0">
                <a:solidFill>
                  <a:schemeClr val="bg1"/>
                </a:solidFill>
              </a:rPr>
              <a:t>– </a:t>
            </a:r>
            <a:r>
              <a:rPr lang="sk-SK" sz="1600" dirty="0">
                <a:solidFill>
                  <a:schemeClr val="bg1"/>
                </a:solidFill>
              </a:rPr>
              <a:t>metoprolol </a:t>
            </a: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		 – monitor BP at </a:t>
            </a:r>
            <a:r>
              <a:rPr lang="sk-SK" sz="1600" dirty="0" err="1">
                <a:solidFill>
                  <a:schemeClr val="bg1"/>
                </a:solidFill>
              </a:rPr>
              <a:t>the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beginning</a:t>
            </a:r>
            <a:r>
              <a:rPr lang="sk-SK" sz="1600" dirty="0">
                <a:solidFill>
                  <a:schemeClr val="bg1"/>
                </a:solidFill>
              </a:rPr>
              <a:t> of </a:t>
            </a:r>
            <a:r>
              <a:rPr lang="sk-SK" sz="1600" dirty="0" err="1">
                <a:solidFill>
                  <a:schemeClr val="bg1"/>
                </a:solidFill>
              </a:rPr>
              <a:t>treatment</a:t>
            </a:r>
            <a:r>
              <a:rPr lang="sk-SK" sz="1600" dirty="0">
                <a:solidFill>
                  <a:schemeClr val="bg1"/>
                </a:solidFill>
              </a:rPr>
              <a:t> 		</a:t>
            </a:r>
            <a:r>
              <a:rPr lang="sk-SK" sz="1600" dirty="0" smtClean="0">
                <a:solidFill>
                  <a:schemeClr val="bg1"/>
                </a:solidFill>
              </a:rPr>
              <a:t>	 </a:t>
            </a:r>
            <a:r>
              <a:rPr lang="sk-SK" sz="1600" dirty="0">
                <a:solidFill>
                  <a:schemeClr val="bg1"/>
                </a:solidFill>
              </a:rPr>
              <a:t>– </a:t>
            </a:r>
            <a:r>
              <a:rPr lang="sk-SK" sz="1600" dirty="0" err="1">
                <a:solidFill>
                  <a:schemeClr val="bg1"/>
                </a:solidFill>
              </a:rPr>
              <a:t>contraindication</a:t>
            </a:r>
            <a:r>
              <a:rPr lang="sk-SK" sz="1600" dirty="0">
                <a:solidFill>
                  <a:schemeClr val="bg1"/>
                </a:solidFill>
              </a:rPr>
              <a:t>: </a:t>
            </a:r>
            <a:r>
              <a:rPr lang="sk-SK" sz="1600" dirty="0" err="1">
                <a:solidFill>
                  <a:schemeClr val="bg1"/>
                </a:solidFill>
              </a:rPr>
              <a:t>bradycardia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  <a:r>
              <a:rPr lang="sk-SK" sz="1600" dirty="0" err="1">
                <a:solidFill>
                  <a:schemeClr val="bg1"/>
                </a:solidFill>
              </a:rPr>
              <a:t>hypotension</a:t>
            </a:r>
            <a:r>
              <a:rPr lang="sk-SK" sz="1600" dirty="0">
                <a:solidFill>
                  <a:schemeClr val="bg1"/>
                </a:solidFill>
              </a:rPr>
              <a:t>, </a:t>
            </a: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		  AV </a:t>
            </a:r>
            <a:r>
              <a:rPr lang="sk-SK" sz="1600" dirty="0" err="1">
                <a:solidFill>
                  <a:schemeClr val="bg1"/>
                </a:solidFill>
              </a:rPr>
              <a:t>blocks</a:t>
            </a:r>
            <a:r>
              <a:rPr lang="sk-SK" sz="1600" dirty="0">
                <a:solidFill>
                  <a:schemeClr val="bg1"/>
                </a:solidFill>
              </a:rPr>
              <a:t> 2nd.-3rd. </a:t>
            </a:r>
            <a:r>
              <a:rPr lang="sk-SK" sz="1600" dirty="0" err="1">
                <a:solidFill>
                  <a:schemeClr val="bg1"/>
                </a:solidFill>
              </a:rPr>
              <a:t>deg</a:t>
            </a:r>
            <a:r>
              <a:rPr lang="sk-SK" sz="16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FontTx/>
              <a:buNone/>
              <a:defRPr/>
            </a:pPr>
            <a:r>
              <a:rPr lang="sk-SK" sz="1600" dirty="0">
                <a:solidFill>
                  <a:schemeClr val="bg1"/>
                </a:solidFill>
              </a:rPr>
              <a:t>		 – </a:t>
            </a:r>
            <a:r>
              <a:rPr lang="sk-SK" sz="1600" dirty="0" err="1">
                <a:solidFill>
                  <a:schemeClr val="bg1"/>
                </a:solidFill>
              </a:rPr>
              <a:t>progressive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 smtClean="0">
                <a:solidFill>
                  <a:schemeClr val="bg1"/>
                </a:solidFill>
              </a:rPr>
              <a:t>up-titration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 err="1">
                <a:solidFill>
                  <a:schemeClr val="bg1"/>
                </a:solidFill>
              </a:rPr>
              <a:t>Digoxin</a:t>
            </a:r>
            <a:r>
              <a:rPr lang="sk-SK" sz="1600" dirty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chemeClr val="bg1"/>
                </a:solidFill>
              </a:rPr>
              <a:t>inotrope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used</a:t>
            </a:r>
            <a:r>
              <a:rPr lang="sk-SK" sz="1600" dirty="0">
                <a:solidFill>
                  <a:schemeClr val="bg1"/>
                </a:solidFill>
              </a:rPr>
              <a:t> in </a:t>
            </a:r>
            <a:r>
              <a:rPr lang="sk-SK" sz="1600" dirty="0" err="1">
                <a:solidFill>
                  <a:schemeClr val="bg1"/>
                </a:solidFill>
              </a:rPr>
              <a:t>chronic</a:t>
            </a:r>
            <a:r>
              <a:rPr lang="sk-SK" sz="1600" dirty="0">
                <a:solidFill>
                  <a:schemeClr val="bg1"/>
                </a:solidFill>
              </a:rPr>
              <a:t> HF in </a:t>
            </a:r>
            <a:r>
              <a:rPr lang="sk-SK" sz="1600" dirty="0" err="1">
                <a:solidFill>
                  <a:schemeClr val="bg1"/>
                </a:solidFill>
              </a:rPr>
              <a:t>patients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with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low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ejection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fraction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1600" dirty="0" err="1">
                <a:solidFill>
                  <a:schemeClr val="bg1"/>
                </a:solidFill>
              </a:rPr>
              <a:t>Last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 smtClean="0">
                <a:solidFill>
                  <a:schemeClr val="bg1"/>
                </a:solidFill>
              </a:rPr>
              <a:t>option</a:t>
            </a:r>
            <a:r>
              <a:rPr lang="sk-SK" sz="1600" dirty="0" smtClean="0">
                <a:solidFill>
                  <a:schemeClr val="bg1"/>
                </a:solidFill>
              </a:rPr>
              <a:t> – </a:t>
            </a:r>
            <a:r>
              <a:rPr lang="sk-SK" sz="1600" dirty="0" err="1">
                <a:solidFill>
                  <a:srgbClr val="FF0000"/>
                </a:solidFill>
              </a:rPr>
              <a:t>heart</a:t>
            </a:r>
            <a:r>
              <a:rPr lang="sk-SK" sz="1600" dirty="0">
                <a:solidFill>
                  <a:srgbClr val="FF0000"/>
                </a:solidFill>
              </a:rPr>
              <a:t> </a:t>
            </a:r>
            <a:r>
              <a:rPr lang="sk-SK" sz="1600" dirty="0" err="1">
                <a:solidFill>
                  <a:srgbClr val="FF0000"/>
                </a:solidFill>
              </a:rPr>
              <a:t>transplant</a:t>
            </a:r>
            <a:r>
              <a:rPr lang="sk-SK" sz="1600" dirty="0">
                <a:solidFill>
                  <a:srgbClr val="FF0000"/>
                </a:solidFill>
              </a:rPr>
              <a:t> </a:t>
            </a:r>
            <a:r>
              <a:rPr lang="sk-SK" sz="1600" dirty="0">
                <a:solidFill>
                  <a:schemeClr val="bg1"/>
                </a:solidFill>
              </a:rPr>
              <a:t>– </a:t>
            </a:r>
            <a:r>
              <a:rPr lang="sk-SK" sz="1600" dirty="0" err="1">
                <a:solidFill>
                  <a:schemeClr val="bg1"/>
                </a:solidFill>
              </a:rPr>
              <a:t>not</a:t>
            </a:r>
            <a:r>
              <a:rPr lang="sk-SK" sz="1600" dirty="0">
                <a:solidFill>
                  <a:schemeClr val="bg1"/>
                </a:solidFill>
              </a:rPr>
              <a:t> a </a:t>
            </a:r>
            <a:r>
              <a:rPr lang="sk-SK" sz="1600" dirty="0" err="1">
                <a:solidFill>
                  <a:schemeClr val="bg1"/>
                </a:solidFill>
              </a:rPr>
              <a:t>causative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treatment</a:t>
            </a:r>
            <a:r>
              <a:rPr lang="sk-SK" sz="1600" dirty="0">
                <a:solidFill>
                  <a:schemeClr val="bg1"/>
                </a:solidFill>
              </a:rPr>
              <a:t>! </a:t>
            </a:r>
            <a:r>
              <a:rPr lang="sk-SK" sz="1600" dirty="0" err="1">
                <a:solidFill>
                  <a:schemeClr val="bg1"/>
                </a:solidFill>
              </a:rPr>
              <a:t>only</a:t>
            </a:r>
            <a:r>
              <a:rPr lang="sk-SK" sz="1600" dirty="0">
                <a:solidFill>
                  <a:schemeClr val="bg1"/>
                </a:solidFill>
              </a:rPr>
              <a:t> change </a:t>
            </a:r>
            <a:r>
              <a:rPr lang="sk-SK" sz="1600" dirty="0" err="1">
                <a:solidFill>
                  <a:schemeClr val="bg1"/>
                </a:solidFill>
              </a:rPr>
              <a:t>from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one</a:t>
            </a:r>
            <a:r>
              <a:rPr lang="sk-SK" sz="1600" dirty="0">
                <a:solidFill>
                  <a:schemeClr val="bg1"/>
                </a:solidFill>
              </a:rPr>
              <a:t> </a:t>
            </a:r>
            <a:r>
              <a:rPr lang="sk-SK" sz="1600" dirty="0" err="1">
                <a:solidFill>
                  <a:schemeClr val="bg1"/>
                </a:solidFill>
              </a:rPr>
              <a:t>disease</a:t>
            </a:r>
            <a:r>
              <a:rPr lang="sk-SK" sz="1600" dirty="0">
                <a:solidFill>
                  <a:schemeClr val="bg1"/>
                </a:solidFill>
              </a:rPr>
              <a:t> to </a:t>
            </a:r>
            <a:r>
              <a:rPr lang="sk-SK" sz="1600" dirty="0" err="1">
                <a:solidFill>
                  <a:schemeClr val="bg1"/>
                </a:solidFill>
              </a:rPr>
              <a:t>another</a:t>
            </a:r>
            <a:r>
              <a:rPr lang="sk-SK" sz="1600" dirty="0">
                <a:solidFill>
                  <a:schemeClr val="bg1"/>
                </a:solidFill>
              </a:rPr>
              <a:t> ! </a:t>
            </a:r>
            <a:r>
              <a:rPr lang="sk-SK" sz="1600" dirty="0" err="1">
                <a:solidFill>
                  <a:schemeClr val="bg1"/>
                </a:solidFill>
              </a:rPr>
              <a:t>high</a:t>
            </a:r>
            <a:r>
              <a:rPr lang="sk-SK" sz="1600" dirty="0">
                <a:solidFill>
                  <a:schemeClr val="bg1"/>
                </a:solidFill>
              </a:rPr>
              <a:t> mortality in </a:t>
            </a:r>
            <a:r>
              <a:rPr lang="sk-SK" sz="1600" dirty="0" err="1">
                <a:solidFill>
                  <a:schemeClr val="bg1"/>
                </a:solidFill>
              </a:rPr>
              <a:t>children</a:t>
            </a:r>
            <a:endParaRPr lang="sk-SK" sz="16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sk-SK" sz="2000" dirty="0">
                <a:solidFill>
                  <a:schemeClr val="bg1"/>
                </a:solidFill>
              </a:rPr>
              <a:t>		</a:t>
            </a:r>
          </a:p>
          <a:p>
            <a:pPr>
              <a:buFontTx/>
              <a:buChar char="-"/>
              <a:defRPr/>
            </a:pPr>
            <a:endParaRPr lang="sk-SK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404813"/>
            <a:ext cx="8229600" cy="635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sk-SK" altLang="sk-SK" kern="0" dirty="0" err="1" smtClean="0">
                <a:solidFill>
                  <a:srgbClr val="FFFF00"/>
                </a:solidFill>
              </a:rPr>
              <a:t>Check-list</a:t>
            </a:r>
            <a:endParaRPr lang="en-US" altLang="sk-SK" kern="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92275" y="1341438"/>
            <a:ext cx="7451725" cy="51593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14350" indent="-514350">
              <a:buFontTx/>
              <a:buAutoNum type="arabicPeriod"/>
              <a:defRPr/>
            </a:pPr>
            <a:r>
              <a:rPr lang="sk-SK" altLang="sk-SK" sz="2800" kern="0" dirty="0" err="1">
                <a:solidFill>
                  <a:schemeClr val="bg1"/>
                </a:solidFill>
              </a:rPr>
              <a:t>Definine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heart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failure</a:t>
            </a:r>
            <a:r>
              <a:rPr lang="sk-SK" altLang="sk-SK" sz="2800" kern="0" dirty="0">
                <a:solidFill>
                  <a:schemeClr val="bg1"/>
                </a:solidFill>
              </a:rPr>
              <a:t>, </a:t>
            </a:r>
            <a:r>
              <a:rPr lang="sk-SK" altLang="sk-SK" sz="2800" kern="0" dirty="0" err="1">
                <a:solidFill>
                  <a:schemeClr val="bg1"/>
                </a:solidFill>
              </a:rPr>
              <a:t>classification</a:t>
            </a:r>
            <a:r>
              <a:rPr lang="sk-SK" altLang="sk-SK" sz="2800" kern="0" dirty="0">
                <a:solidFill>
                  <a:schemeClr val="bg1"/>
                </a:solidFill>
              </a:rPr>
              <a:t> and </a:t>
            </a:r>
            <a:r>
              <a:rPr lang="sk-SK" altLang="sk-SK" sz="2800" kern="0" dirty="0" err="1">
                <a:solidFill>
                  <a:schemeClr val="bg1"/>
                </a:solidFill>
              </a:rPr>
              <a:t>causes</a:t>
            </a:r>
            <a:r>
              <a:rPr lang="sk-SK" altLang="sk-SK" sz="2800" kern="0" dirty="0">
                <a:solidFill>
                  <a:schemeClr val="bg1"/>
                </a:solidFill>
              </a:rPr>
              <a:t>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sk-SK" altLang="sk-SK" sz="2800" kern="0" dirty="0" err="1">
                <a:solidFill>
                  <a:schemeClr val="bg1"/>
                </a:solidFill>
              </a:rPr>
              <a:t>Symptoms</a:t>
            </a:r>
            <a:r>
              <a:rPr lang="sk-SK" altLang="sk-SK" sz="2800" kern="0" dirty="0">
                <a:solidFill>
                  <a:schemeClr val="bg1"/>
                </a:solidFill>
              </a:rPr>
              <a:t> and </a:t>
            </a:r>
            <a:r>
              <a:rPr lang="sk-SK" altLang="sk-SK" sz="2800" kern="0" dirty="0" err="1">
                <a:solidFill>
                  <a:schemeClr val="bg1"/>
                </a:solidFill>
              </a:rPr>
              <a:t>signs</a:t>
            </a:r>
            <a:r>
              <a:rPr lang="sk-SK" altLang="sk-SK" sz="2800" kern="0" dirty="0">
                <a:solidFill>
                  <a:schemeClr val="bg1"/>
                </a:solidFill>
              </a:rPr>
              <a:t> of </a:t>
            </a:r>
            <a:r>
              <a:rPr lang="sk-SK" altLang="sk-SK" sz="2800" kern="0" dirty="0" err="1">
                <a:solidFill>
                  <a:schemeClr val="bg1"/>
                </a:solidFill>
              </a:rPr>
              <a:t>heart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failure</a:t>
            </a:r>
            <a:r>
              <a:rPr lang="sk-SK" altLang="sk-SK" sz="2800" kern="0" dirty="0">
                <a:solidFill>
                  <a:schemeClr val="bg1"/>
                </a:solidFill>
              </a:rPr>
              <a:t> in </a:t>
            </a:r>
            <a:r>
              <a:rPr lang="sk-SK" altLang="sk-SK" sz="2800" kern="0" dirty="0" err="1">
                <a:solidFill>
                  <a:schemeClr val="bg1"/>
                </a:solidFill>
              </a:rPr>
              <a:t>children</a:t>
            </a:r>
            <a:r>
              <a:rPr lang="sk-SK" altLang="sk-SK" sz="2800" kern="0" dirty="0">
                <a:solidFill>
                  <a:schemeClr val="bg1"/>
                </a:solidFill>
              </a:rPr>
              <a:t>. </a:t>
            </a:r>
            <a:r>
              <a:rPr lang="sk-SK" altLang="sk-SK" sz="2800" kern="0" dirty="0" smtClean="0">
                <a:solidFill>
                  <a:schemeClr val="bg1"/>
                </a:solidFill>
              </a:rPr>
              <a:t>(and </a:t>
            </a:r>
            <a:r>
              <a:rPr lang="sk-SK" altLang="sk-SK" sz="2800" kern="0" dirty="0" err="1" smtClean="0">
                <a:solidFill>
                  <a:schemeClr val="bg1"/>
                </a:solidFill>
              </a:rPr>
              <a:t>specify</a:t>
            </a:r>
            <a:r>
              <a:rPr lang="sk-SK" altLang="sk-SK" sz="2800" kern="0" dirty="0" smtClean="0">
                <a:solidFill>
                  <a:schemeClr val="bg1"/>
                </a:solidFill>
              </a:rPr>
              <a:t> </a:t>
            </a:r>
            <a:r>
              <a:rPr lang="sk-SK" altLang="sk-SK" sz="2800" kern="0" dirty="0">
                <a:solidFill>
                  <a:schemeClr val="bg1"/>
                </a:solidFill>
              </a:rPr>
              <a:t>HF </a:t>
            </a:r>
            <a:r>
              <a:rPr lang="sk-SK" altLang="sk-SK" sz="2800" kern="0" dirty="0" err="1">
                <a:solidFill>
                  <a:schemeClr val="bg1"/>
                </a:solidFill>
              </a:rPr>
              <a:t>signs</a:t>
            </a:r>
            <a:r>
              <a:rPr lang="sk-SK" altLang="sk-SK" sz="2800" kern="0" dirty="0">
                <a:solidFill>
                  <a:schemeClr val="bg1"/>
                </a:solidFill>
              </a:rPr>
              <a:t> in </a:t>
            </a:r>
            <a:r>
              <a:rPr lang="sk-SK" altLang="sk-SK" sz="2800" kern="0" dirty="0" err="1">
                <a:solidFill>
                  <a:schemeClr val="bg1"/>
                </a:solidFill>
              </a:rPr>
              <a:t>newborns</a:t>
            </a:r>
            <a:r>
              <a:rPr lang="sk-SK" altLang="sk-SK" sz="2800" kern="0" dirty="0">
                <a:solidFill>
                  <a:schemeClr val="bg1"/>
                </a:solidFill>
              </a:rPr>
              <a:t> and </a:t>
            </a:r>
            <a:r>
              <a:rPr lang="sk-SK" altLang="sk-SK" sz="2800" kern="0" dirty="0" err="1">
                <a:solidFill>
                  <a:schemeClr val="bg1"/>
                </a:solidFill>
              </a:rPr>
              <a:t>infants</a:t>
            </a:r>
            <a:r>
              <a:rPr lang="sk-SK" altLang="sk-SK" sz="2800" kern="0" dirty="0">
                <a:solidFill>
                  <a:schemeClr val="bg1"/>
                </a:solidFill>
              </a:rPr>
              <a:t>)</a:t>
            </a:r>
          </a:p>
          <a:p>
            <a:pPr marL="514350" indent="-514350">
              <a:buFontTx/>
              <a:buAutoNum type="arabicPeriod"/>
              <a:defRPr/>
            </a:pPr>
            <a:r>
              <a:rPr lang="sk-SK" altLang="sk-SK" sz="2800" kern="0" dirty="0" err="1">
                <a:solidFill>
                  <a:schemeClr val="bg1"/>
                </a:solidFill>
              </a:rPr>
              <a:t>Diagnosis</a:t>
            </a:r>
            <a:r>
              <a:rPr lang="sk-SK" altLang="sk-SK" sz="2800" kern="0" dirty="0">
                <a:solidFill>
                  <a:schemeClr val="bg1"/>
                </a:solidFill>
              </a:rPr>
              <a:t> of </a:t>
            </a:r>
            <a:r>
              <a:rPr lang="sk-SK" altLang="sk-SK" sz="2800" kern="0" dirty="0" err="1">
                <a:solidFill>
                  <a:schemeClr val="bg1"/>
                </a:solidFill>
              </a:rPr>
              <a:t>heart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failure</a:t>
            </a:r>
            <a:r>
              <a:rPr lang="sk-SK" altLang="sk-SK" sz="2800" kern="0" dirty="0">
                <a:solidFill>
                  <a:schemeClr val="bg1"/>
                </a:solidFill>
              </a:rPr>
              <a:t> – </a:t>
            </a:r>
            <a:r>
              <a:rPr lang="sk-SK" altLang="sk-SK" sz="2800" kern="0" dirty="0" err="1">
                <a:solidFill>
                  <a:schemeClr val="bg1"/>
                </a:solidFill>
              </a:rPr>
              <a:t>which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possibilities</a:t>
            </a:r>
            <a:r>
              <a:rPr lang="sk-SK" altLang="sk-SK" sz="2800" kern="0" dirty="0">
                <a:solidFill>
                  <a:schemeClr val="bg1"/>
                </a:solidFill>
              </a:rPr>
              <a:t> do </a:t>
            </a:r>
            <a:r>
              <a:rPr lang="sk-SK" altLang="sk-SK" sz="2800" kern="0" dirty="0" err="1">
                <a:solidFill>
                  <a:schemeClr val="bg1"/>
                </a:solidFill>
              </a:rPr>
              <a:t>we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have</a:t>
            </a:r>
            <a:r>
              <a:rPr lang="sk-SK" altLang="sk-SK" sz="2800" kern="0" dirty="0">
                <a:solidFill>
                  <a:schemeClr val="bg1"/>
                </a:solidFill>
              </a:rPr>
              <a:t>?</a:t>
            </a:r>
          </a:p>
          <a:p>
            <a:pPr marL="514350" indent="-514350">
              <a:buFontTx/>
              <a:buAutoNum type="arabicPeriod"/>
              <a:defRPr/>
            </a:pPr>
            <a:r>
              <a:rPr lang="sk-SK" altLang="sk-SK" sz="2800" kern="0" dirty="0" err="1">
                <a:solidFill>
                  <a:schemeClr val="bg1"/>
                </a:solidFill>
              </a:rPr>
              <a:t>Treatment</a:t>
            </a:r>
            <a:r>
              <a:rPr lang="sk-SK" altLang="sk-SK" sz="2800" kern="0" dirty="0">
                <a:solidFill>
                  <a:schemeClr val="bg1"/>
                </a:solidFill>
              </a:rPr>
              <a:t> of </a:t>
            </a:r>
            <a:r>
              <a:rPr lang="sk-SK" altLang="sk-SK" sz="2800" kern="0" dirty="0" err="1">
                <a:solidFill>
                  <a:schemeClr val="bg1"/>
                </a:solidFill>
              </a:rPr>
              <a:t>acute</a:t>
            </a:r>
            <a:r>
              <a:rPr lang="sk-SK" altLang="sk-SK" sz="2800" kern="0" dirty="0">
                <a:solidFill>
                  <a:schemeClr val="bg1"/>
                </a:solidFill>
              </a:rPr>
              <a:t> and </a:t>
            </a:r>
            <a:r>
              <a:rPr lang="sk-SK" altLang="sk-SK" sz="2800" kern="0" dirty="0" err="1">
                <a:solidFill>
                  <a:schemeClr val="bg1"/>
                </a:solidFill>
              </a:rPr>
              <a:t>chronic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>
                <a:solidFill>
                  <a:schemeClr val="bg1"/>
                </a:solidFill>
              </a:rPr>
              <a:t>heart</a:t>
            </a:r>
            <a:r>
              <a:rPr lang="sk-SK" altLang="sk-SK" sz="2800" kern="0" dirty="0">
                <a:solidFill>
                  <a:schemeClr val="bg1"/>
                </a:solidFill>
              </a:rPr>
              <a:t> </a:t>
            </a:r>
            <a:r>
              <a:rPr lang="sk-SK" altLang="sk-SK" sz="2800" kern="0" dirty="0" err="1" smtClean="0">
                <a:solidFill>
                  <a:schemeClr val="bg1"/>
                </a:solidFill>
              </a:rPr>
              <a:t>failure</a:t>
            </a:r>
            <a:endParaRPr lang="sk-SK" altLang="sk-SK" sz="2400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614B961A022ED49B1C110A684D8FBA4" ma:contentTypeVersion="5" ma:contentTypeDescription="Umožňuje vytvoriť nový dokument." ma:contentTypeScope="" ma:versionID="51dbd254f2a967ef2774df905d01cccf">
  <xsd:schema xmlns:xsd="http://www.w3.org/2001/XMLSchema" xmlns:xs="http://www.w3.org/2001/XMLSchema" xmlns:p="http://schemas.microsoft.com/office/2006/metadata/properties" xmlns:ns2="9d27300d-6ece-4734-afa4-c6ba22eeaf03" targetNamespace="http://schemas.microsoft.com/office/2006/metadata/properties" ma:root="true" ma:fieldsID="3cbdc673cf47d8fe3c4dd3ddf3708c42" ns2:_="">
    <xsd:import namespace="9d27300d-6ece-4734-afa4-c6ba22eeaf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7300d-6ece-4734-afa4-c6ba22eeaf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227A6E-05C0-47DA-A669-846A54C21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27300d-6ece-4734-afa4-c6ba22eeaf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B5B484-377C-4013-8676-B37FBA7C6E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78FED7-448C-41B5-BB31-1D3F327AE4ED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d27300d-6ece-4734-afa4-c6ba22eeaf0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7023</TotalTime>
  <Words>1401</Words>
  <Application>Microsoft Office PowerPoint</Application>
  <PresentationFormat>On-screen Show (4:3)</PresentationFormat>
  <Paragraphs>282</Paragraphs>
  <Slides>32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Diseño predeterminado</vt:lpstr>
      <vt:lpstr>Srdcové zlyhávanie  v detskom veku</vt:lpstr>
      <vt:lpstr>Definícia a výskyt</vt:lpstr>
      <vt:lpstr>Príčiny </vt:lpstr>
      <vt:lpstr>Klasifikácia</vt:lpstr>
      <vt:lpstr>Patofyziológia</vt:lpstr>
      <vt:lpstr>Srdcový výdaj</vt:lpstr>
      <vt:lpstr>„Backward“ zlyhanie pravej komory</vt:lpstr>
      <vt:lpstr>PowerPoint Presentation</vt:lpstr>
      <vt:lpstr>PowerPoint Presentation</vt:lpstr>
      <vt:lpstr>PowerPoint Presentation</vt:lpstr>
      <vt:lpstr>„Forward“ zlyhanie pravej komory</vt:lpstr>
      <vt:lpstr>PowerPoint Presentation</vt:lpstr>
      <vt:lpstr>„Backward“ zlyhanie ľavej komory</vt:lpstr>
      <vt:lpstr>PowerPoint Presentation</vt:lpstr>
      <vt:lpstr>PowerPoint Presentation</vt:lpstr>
      <vt:lpstr>„Forward“ zlyhanie ľavej komory</vt:lpstr>
      <vt:lpstr>„Forward“ zlyhanie ľavej komory</vt:lpstr>
      <vt:lpstr>„Forward“ zlyhanie ľavej komory</vt:lpstr>
      <vt:lpstr>„Forward“ zlyhanie ľavej komory</vt:lpstr>
      <vt:lpstr>PowerPoint Presentation</vt:lpstr>
      <vt:lpstr>Diagnostika</vt:lpstr>
      <vt:lpstr>RTG </vt:lpstr>
      <vt:lpstr>EKG</vt:lpstr>
      <vt:lpstr>ECHOkg</vt:lpstr>
      <vt:lpstr>Therapy</vt:lpstr>
      <vt:lpstr>Chronic therapy</vt:lpstr>
      <vt:lpstr>Acute therapy</vt:lpstr>
      <vt:lpstr>PowerPoint Presentation</vt:lpstr>
      <vt:lpstr>Treatment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DKC</dc:creator>
  <cp:lastModifiedBy>PC1</cp:lastModifiedBy>
  <cp:revision>1306</cp:revision>
  <dcterms:created xsi:type="dcterms:W3CDTF">2010-05-23T14:28:12Z</dcterms:created>
  <dcterms:modified xsi:type="dcterms:W3CDTF">2020-11-12T23:28:12Z</dcterms:modified>
</cp:coreProperties>
</file>