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4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FBCEAD-AC8C-425C-860B-4659A9C0AB97}" type="datetimeFigureOut">
              <a:rPr lang="sk-SK" smtClean="0"/>
              <a:t>27. 3. 2023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33A60-B683-4B2C-BF34-5C4ED9F358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1716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33A60-B683-4B2C-BF34-5C4ED9F35831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53417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A71C28-4B54-43FF-9974-D4AA03C4A4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6FFD10D-0692-4DA4-91C8-6D394E2327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7B1656B-747B-4CB5-9A8C-12A8FD0AC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087A3-8B42-45D7-BE19-7B55DB78BDB8}" type="datetimeFigureOut">
              <a:rPr lang="sk-SK" smtClean="0"/>
              <a:t>27. 3. 2023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DAD0324-7F59-4789-814D-D240AC3B6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0EC1318-8894-43A7-B42E-F49C96E19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38B6-BFE0-4D9D-A1C0-F8BD9AC7C4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08515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70EAFC-03BC-457D-9AD0-94E916D5D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BA96292-1B0E-4BA7-B10C-416E1115FF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2DB9149-0A9C-4303-AF2B-87C1A75AB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087A3-8B42-45D7-BE19-7B55DB78BDB8}" type="datetimeFigureOut">
              <a:rPr lang="sk-SK" smtClean="0"/>
              <a:t>27. 3. 2023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7DA11C5-68AB-48D6-B492-7B9139DA9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684C4F9-7126-4ED6-983B-FCD6CAEAC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38B6-BFE0-4D9D-A1C0-F8BD9AC7C4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04987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FFE4A2-D065-4493-A5F2-10DC1D465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6B6171D1-D21D-417E-9521-B3DD53E9D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70D6EFA-4ED6-4B67-9C61-14B2E55D0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087A3-8B42-45D7-BE19-7B55DB78BDB8}" type="datetimeFigureOut">
              <a:rPr lang="sk-SK" smtClean="0"/>
              <a:t>27. 3. 2023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EE6D9AC-EAC1-403E-BFF5-D1FEA3968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70AC67D-B5F7-468E-9371-8D0E39919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38B6-BFE0-4D9D-A1C0-F8BD9AC7C4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52373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078DD3-910A-4F7D-9B8C-B1B39BD32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5451486-9C4C-46CF-B2B8-CEB69A5668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ABA18B8-B030-4FE5-8B92-EBD70595A1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C7CD0E49-C9E3-4B41-B326-3CD3F42D0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087A3-8B42-45D7-BE19-7B55DB78BDB8}" type="datetimeFigureOut">
              <a:rPr lang="sk-SK" smtClean="0"/>
              <a:t>27. 3. 2023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A044E27B-D2AC-4292-AF64-31827EF17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D08F3F7-CC51-4350-8BDE-B2B4C727D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38B6-BFE0-4D9D-A1C0-F8BD9AC7C4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72664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D95551-0F01-4FA5-961F-DB2AFD829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302FB813-1BE8-41CD-B1EB-01C5E898C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E6B33780-8106-4554-B059-601F562300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86B6A8C4-38AA-4316-BB09-B4C90CDADA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03E10B40-62A6-48DA-9A3A-08682CB064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C6C1F16B-82C5-49F5-871C-8F8F5F6F7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087A3-8B42-45D7-BE19-7B55DB78BDB8}" type="datetimeFigureOut">
              <a:rPr lang="sk-SK" smtClean="0"/>
              <a:t>27. 3. 2023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EB25A2B9-3A9E-4006-8D6E-EA05EA46D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09BBCB62-BAFA-42EC-919F-AF52E6086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38B6-BFE0-4D9D-A1C0-F8BD9AC7C4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3948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1A2CE4-AEA1-4A08-BACE-4D313D52B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9759F806-0A93-435D-9EAA-5F75BD69E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087A3-8B42-45D7-BE19-7B55DB78BDB8}" type="datetimeFigureOut">
              <a:rPr lang="sk-SK" smtClean="0"/>
              <a:t>27. 3. 2023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89830C44-5D4C-4CF4-86D1-76D4D7DC2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88C76F03-ABA1-4CE2-937A-8ADE82BA6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38B6-BFE0-4D9D-A1C0-F8BD9AC7C4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00303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4EE47E2C-CDD1-4899-A62C-1A0F970F3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087A3-8B42-45D7-BE19-7B55DB78BDB8}" type="datetimeFigureOut">
              <a:rPr lang="sk-SK" smtClean="0"/>
              <a:t>27. 3. 2023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C8A0A0F8-E420-470D-99CF-F108E4547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63A89D4A-B5E9-4E15-A204-37F4C3EA7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38B6-BFE0-4D9D-A1C0-F8BD9AC7C4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02717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36CBD2-FA1B-47F4-9549-3227C6B47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BF679D8-CD0B-4BE5-AA5C-6B5C1C39F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8D7C5C4D-46E9-4F8B-A1F3-28107FB6CC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B02B7C6A-20A2-48B5-ADF4-55AE5AE2B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087A3-8B42-45D7-BE19-7B55DB78BDB8}" type="datetimeFigureOut">
              <a:rPr lang="sk-SK" smtClean="0"/>
              <a:t>27. 3. 2023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D59F23A8-B8D8-4FEF-BADF-69214B341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7808BA30-D753-48C7-81ED-264698AC2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38B6-BFE0-4D9D-A1C0-F8BD9AC7C4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01419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4B2B43-6649-459D-897B-81889C8D0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A6D50DF0-C708-4B12-AAEC-867156695C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A1714615-FDC8-4E32-88A4-3CB6830E9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B2EB8388-B19B-4378-9E15-1334864B1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087A3-8B42-45D7-BE19-7B55DB78BDB8}" type="datetimeFigureOut">
              <a:rPr lang="sk-SK" smtClean="0"/>
              <a:t>27. 3. 2023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44F1A8BA-2706-4521-898E-8163B4E0C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5F8C1FCD-A999-43DA-9262-5160C28FB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38B6-BFE0-4D9D-A1C0-F8BD9AC7C4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442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56B676-AD58-429C-8792-FC15EC273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72955DEB-11EB-492A-A434-214F435472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7F551AC-B9B8-4E3D-92BA-3F108FF5E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087A3-8B42-45D7-BE19-7B55DB78BDB8}" type="datetimeFigureOut">
              <a:rPr lang="sk-SK" smtClean="0"/>
              <a:t>27. 3. 2023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FAEAE39-E9C5-4C86-8371-03028B52E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00D69B7-21F1-4E5C-817A-62FE771F9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38B6-BFE0-4D9D-A1C0-F8BD9AC7C4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7703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139FB807-B089-4076-BE16-F4480C5430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070864E2-3BA8-4213-94E3-24C9EADCBE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2E90E16-DF7F-4C3E-834A-59F3D763E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087A3-8B42-45D7-BE19-7B55DB78BDB8}" type="datetimeFigureOut">
              <a:rPr lang="sk-SK" smtClean="0"/>
              <a:t>27. 3. 2023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83B9885-A489-4620-A462-EB1A4EA60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614A273-DD71-44F4-B772-B6D8990BA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38B6-BFE0-4D9D-A1C0-F8BD9AC7C4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68090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62FE0819-FC35-4F20-9E72-A58AE4AD7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9E941ECE-36CC-4679-AFC1-C998DE7AEF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99EC881-19AA-40F6-9DEA-153322DA46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087A3-8B42-45D7-BE19-7B55DB78BDB8}" type="datetimeFigureOut">
              <a:rPr lang="sk-SK" smtClean="0"/>
              <a:t>27. 3. 2023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CE14B1E-CA2C-485C-B920-CB45BD7411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86BC1E9-57FB-464E-9308-DB4838DC9F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938B6-BFE0-4D9D-A1C0-F8BD9AC7C4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22088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B45509-7ACC-466D-A2D2-D5D723514C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Loss of consciousness/Syncope</a:t>
            </a:r>
            <a:br>
              <a:rPr lang="en-US" dirty="0"/>
            </a:br>
            <a:r>
              <a:rPr lang="en-US" dirty="0"/>
              <a:t>Sudden cardiac death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84E06FE-7472-4EE1-B9A7-826A6F14ED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24DDDED9-B8CC-41DF-8305-B08DA969C9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648200" y="6120384"/>
            <a:ext cx="2895600" cy="457200"/>
          </a:xfrm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sk-SK" sz="1200" dirty="0"/>
              <a:t>MUDr. Marko Bjeloševič,</a:t>
            </a:r>
            <a:r>
              <a:rPr lang="sk-SK" altLang="sk-SK" sz="1200" dirty="0"/>
              <a:t> PhD.</a:t>
            </a:r>
            <a:r>
              <a:rPr lang="en-US" altLang="sk-SK" sz="1200" dirty="0"/>
              <a:t> </a:t>
            </a:r>
            <a:endParaRPr lang="sk-SK" altLang="sk-SK" sz="1200" dirty="0"/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sk-SK" sz="1200" dirty="0"/>
              <a:t>Pediatric Cardiac Center in Bratislava</a:t>
            </a:r>
          </a:p>
        </p:txBody>
      </p:sp>
    </p:spTree>
    <p:extLst>
      <p:ext uri="{BB962C8B-B14F-4D97-AF65-F5344CB8AC3E}">
        <p14:creationId xmlns:p14="http://schemas.microsoft.com/office/powerpoint/2010/main" val="2617904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CB8491-5B4B-4554-9C12-9028FF3C4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Epidemiology - loss of consciousness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4495715-E453-4F91-A551-1BC936644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25% children (at least 1 loss of consciousness before 19 y. )</a:t>
            </a:r>
          </a:p>
          <a:p>
            <a:r>
              <a:rPr lang="en-US" dirty="0"/>
              <a:t>1% of all pediatrician visits</a:t>
            </a:r>
          </a:p>
          <a:p>
            <a:r>
              <a:rPr lang="en-US" dirty="0"/>
              <a:t>girls&gt;boys</a:t>
            </a:r>
          </a:p>
          <a:p>
            <a:r>
              <a:rPr lang="en-US" dirty="0"/>
              <a:t>peak: 8-16 years of age</a:t>
            </a:r>
          </a:p>
          <a:p>
            <a:r>
              <a:rPr lang="en-US" dirty="0"/>
              <a:t>mostly benign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026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E064F0-477A-4A86-9BEC-2F8255B7B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0278" y="69722"/>
            <a:ext cx="10515600" cy="1325563"/>
          </a:xfrm>
        </p:spPr>
        <p:txBody>
          <a:bodyPr/>
          <a:lstStyle/>
          <a:p>
            <a:br>
              <a:rPr lang="sk-SK" dirty="0"/>
            </a:br>
            <a:r>
              <a:rPr lang="sk-SK" dirty="0" err="1"/>
              <a:t>Loss</a:t>
            </a:r>
            <a:r>
              <a:rPr lang="sk-SK" dirty="0"/>
              <a:t> of </a:t>
            </a:r>
            <a:r>
              <a:rPr lang="sk-SK" dirty="0" err="1"/>
              <a:t>consciousness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E522ACF-F7AB-421A-B275-1C417EB6A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6662"/>
            <a:ext cx="5370576" cy="4351338"/>
          </a:xfrm>
        </p:spPr>
        <p:txBody>
          <a:bodyPr/>
          <a:lstStyle/>
          <a:p>
            <a:pPr marL="0" indent="0">
              <a:buNone/>
            </a:pPr>
            <a:r>
              <a:rPr lang="sk-SK" b="1" dirty="0" err="1"/>
              <a:t>Syncope</a:t>
            </a:r>
            <a:r>
              <a:rPr lang="sk-SK" b="1" dirty="0"/>
              <a:t> </a:t>
            </a:r>
            <a:r>
              <a:rPr lang="sk-SK" dirty="0"/>
              <a:t>(</a:t>
            </a:r>
            <a:r>
              <a:rPr lang="en-US" dirty="0">
                <a:sym typeface="Wingdings" panose="05000000000000000000" pitchFamily="2" charset="2"/>
              </a:rPr>
              <a:t></a:t>
            </a:r>
            <a:r>
              <a:rPr lang="sk-SK" dirty="0" err="1"/>
              <a:t>brain</a:t>
            </a:r>
            <a:r>
              <a:rPr lang="sk-SK" dirty="0"/>
              <a:t> </a:t>
            </a:r>
            <a:r>
              <a:rPr lang="sk-SK" dirty="0" err="1"/>
              <a:t>hypoperfusion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sk-SK" dirty="0"/>
              <a:t> </a:t>
            </a:r>
            <a:r>
              <a:rPr lang="en-US" dirty="0">
                <a:sym typeface="Wingdings" panose="05000000000000000000" pitchFamily="2" charset="2"/>
              </a:rPr>
              <a:t> </a:t>
            </a:r>
            <a:r>
              <a:rPr lang="sk-SK" dirty="0" err="1"/>
              <a:t>convulsive</a:t>
            </a:r>
            <a:r>
              <a:rPr lang="sk-SK" dirty="0"/>
              <a:t> </a:t>
            </a:r>
            <a:r>
              <a:rPr lang="sk-SK" dirty="0" err="1"/>
              <a:t>reaction</a:t>
            </a:r>
            <a:r>
              <a:rPr lang="sk-SK" dirty="0"/>
              <a:t> </a:t>
            </a:r>
            <a:r>
              <a:rPr lang="sk-SK" dirty="0" err="1"/>
              <a:t>common</a:t>
            </a:r>
            <a:r>
              <a:rPr lang="sk-SK" dirty="0"/>
              <a:t>)</a:t>
            </a:r>
            <a:endParaRPr lang="en-US" dirty="0"/>
          </a:p>
          <a:p>
            <a:r>
              <a:rPr lang="en-US" dirty="0">
                <a:solidFill>
                  <a:srgbClr val="00B050"/>
                </a:solidFill>
              </a:rPr>
              <a:t>Reflex syncope (98</a:t>
            </a:r>
            <a:r>
              <a:rPr lang="sk-SK" dirty="0">
                <a:solidFill>
                  <a:srgbClr val="00B050"/>
                </a:solidFill>
              </a:rPr>
              <a:t>%; </a:t>
            </a:r>
            <a:r>
              <a:rPr lang="en-US" dirty="0">
                <a:solidFill>
                  <a:srgbClr val="00B050"/>
                </a:solidFill>
              </a:rPr>
              <a:t>benign)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Vasovagal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Orthostatic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Situational (urinary…)</a:t>
            </a:r>
          </a:p>
          <a:p>
            <a:r>
              <a:rPr lang="en-US" dirty="0">
                <a:solidFill>
                  <a:srgbClr val="FF0000"/>
                </a:solidFill>
              </a:rPr>
              <a:t>Cardiac syncope (</a:t>
            </a:r>
            <a:r>
              <a:rPr lang="sk-SK" dirty="0">
                <a:solidFill>
                  <a:srgbClr val="FF0000"/>
                </a:solidFill>
              </a:rPr>
              <a:t>2%; </a:t>
            </a:r>
            <a:r>
              <a:rPr lang="en-US" dirty="0">
                <a:solidFill>
                  <a:srgbClr val="FF0000"/>
                </a:solidFill>
              </a:rPr>
              <a:t>malignant)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Structural heart disease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Arrhythmia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dirty="0"/>
          </a:p>
          <a:p>
            <a:pPr lvl="1"/>
            <a:endParaRPr lang="sk-SK" dirty="0"/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5E063F80-8CE1-4760-BFCD-3540A6B2FA6B}"/>
              </a:ext>
            </a:extLst>
          </p:cNvPr>
          <p:cNvSpPr txBox="1">
            <a:spLocks/>
          </p:cNvSpPr>
          <p:nvPr/>
        </p:nvSpPr>
        <p:spPr>
          <a:xfrm>
            <a:off x="6952488" y="2506662"/>
            <a:ext cx="48127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dirty="0" err="1"/>
              <a:t>Non-syncope</a:t>
            </a:r>
            <a:r>
              <a:rPr lang="sk-SK" dirty="0"/>
              <a:t> </a:t>
            </a:r>
            <a:r>
              <a:rPr lang="sk-SK" dirty="0" err="1"/>
              <a:t>loss</a:t>
            </a:r>
            <a:r>
              <a:rPr lang="sk-SK" dirty="0"/>
              <a:t> of </a:t>
            </a:r>
            <a:r>
              <a:rPr lang="sk-SK" dirty="0" err="1"/>
              <a:t>consc</a:t>
            </a:r>
            <a:r>
              <a:rPr lang="sk-SK" dirty="0"/>
              <a:t>.</a:t>
            </a:r>
          </a:p>
          <a:p>
            <a:r>
              <a:rPr lang="sk-SK" dirty="0"/>
              <a:t>Panic </a:t>
            </a:r>
            <a:r>
              <a:rPr lang="sk-SK" dirty="0" err="1"/>
              <a:t>attack</a:t>
            </a:r>
            <a:endParaRPr lang="sk-SK" dirty="0"/>
          </a:p>
          <a:p>
            <a:r>
              <a:rPr lang="sk-SK" dirty="0"/>
              <a:t>Trauma</a:t>
            </a:r>
          </a:p>
          <a:p>
            <a:r>
              <a:rPr lang="sk-SK" dirty="0" err="1"/>
              <a:t>Epilepsy</a:t>
            </a:r>
            <a:endParaRPr lang="en-US" dirty="0"/>
          </a:p>
          <a:p>
            <a:r>
              <a:rPr lang="en-US" dirty="0"/>
              <a:t>Hypoglycemia</a:t>
            </a:r>
          </a:p>
          <a:p>
            <a:r>
              <a:rPr lang="en-US" dirty="0"/>
              <a:t>…</a:t>
            </a:r>
          </a:p>
          <a:p>
            <a:endParaRPr lang="sk-SK" dirty="0"/>
          </a:p>
          <a:p>
            <a:endParaRPr lang="sk-SK" dirty="0"/>
          </a:p>
        </p:txBody>
      </p:sp>
      <p:sp>
        <p:nvSpPr>
          <p:cNvPr id="5" name="Šípka: nadol 4">
            <a:extLst>
              <a:ext uri="{FF2B5EF4-FFF2-40B4-BE49-F238E27FC236}">
                <a16:creationId xmlns:a16="http://schemas.microsoft.com/office/drawing/2014/main" id="{82639B5F-4571-4300-9780-E50861648E5F}"/>
              </a:ext>
            </a:extLst>
          </p:cNvPr>
          <p:cNvSpPr/>
          <p:nvPr/>
        </p:nvSpPr>
        <p:spPr>
          <a:xfrm rot="2825834">
            <a:off x="5330381" y="1506931"/>
            <a:ext cx="484632" cy="978408"/>
          </a:xfrm>
          <a:prstGeom prst="downArrow">
            <a:avLst>
              <a:gd name="adj1" fmla="val 2241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Šípka: nadol 5">
            <a:extLst>
              <a:ext uri="{FF2B5EF4-FFF2-40B4-BE49-F238E27FC236}">
                <a16:creationId xmlns:a16="http://schemas.microsoft.com/office/drawing/2014/main" id="{79037944-B379-4A98-B1E5-5624F9C8715E}"/>
              </a:ext>
            </a:extLst>
          </p:cNvPr>
          <p:cNvSpPr/>
          <p:nvPr/>
        </p:nvSpPr>
        <p:spPr>
          <a:xfrm rot="18924893">
            <a:off x="6233346" y="1503211"/>
            <a:ext cx="484632" cy="978408"/>
          </a:xfrm>
          <a:prstGeom prst="downArrow">
            <a:avLst>
              <a:gd name="adj1" fmla="val 2241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32113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ADFFE7-088A-47D6-894F-8B17BBB95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</a:t>
            </a:r>
            <a:r>
              <a:rPr lang="sk-SK" dirty="0"/>
              <a:t>f</a:t>
            </a:r>
            <a:r>
              <a:rPr lang="en-US" dirty="0" err="1"/>
              <a:t>lex</a:t>
            </a:r>
            <a:r>
              <a:rPr lang="en-US" dirty="0"/>
              <a:t> syncope vs. cardiac syncope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DC3ABF8-F84F-48E6-873E-C3D822512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695" y="1916160"/>
            <a:ext cx="12222178" cy="4866380"/>
          </a:xfrm>
        </p:spPr>
        <p:txBody>
          <a:bodyPr>
            <a:normAutofit/>
          </a:bodyPr>
          <a:lstStyle/>
          <a:p>
            <a:r>
              <a:rPr lang="en-US" dirty="0"/>
              <a:t>Onset (typical)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While standing still (church) – </a:t>
            </a:r>
            <a:r>
              <a:rPr lang="en-US" u="sng" dirty="0"/>
              <a:t>vasovagal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After standing up (in the morning </a:t>
            </a:r>
            <a:r>
              <a:rPr lang="en-US" dirty="0">
                <a:sym typeface="Wingdings" panose="05000000000000000000" pitchFamily="2" charset="2"/>
              </a:rPr>
              <a:t> bathroom/near bed</a:t>
            </a:r>
            <a:r>
              <a:rPr lang="en-US" dirty="0"/>
              <a:t>) – </a:t>
            </a:r>
            <a:r>
              <a:rPr lang="en-US" u="sng" dirty="0"/>
              <a:t>orthostatic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At the doctors’ (blood taking) - </a:t>
            </a:r>
            <a:r>
              <a:rPr lang="en-US" u="sng" dirty="0"/>
              <a:t>situational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While doing sports (running after the ball) – </a:t>
            </a:r>
            <a:r>
              <a:rPr lang="en-US" u="sng" dirty="0"/>
              <a:t>cardiac</a:t>
            </a:r>
            <a:endParaRPr lang="sk-SK" u="sng" dirty="0"/>
          </a:p>
          <a:p>
            <a:r>
              <a:rPr lang="en-US" dirty="0"/>
              <a:t>Diagnostic work-up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Patient history – </a:t>
            </a:r>
            <a:r>
              <a:rPr lang="sk-SK" dirty="0" err="1"/>
              <a:t>syncope</a:t>
            </a:r>
            <a:r>
              <a:rPr lang="sk-SK" dirty="0"/>
              <a:t> </a:t>
            </a:r>
            <a:r>
              <a:rPr lang="en-US" dirty="0"/>
              <a:t>onset, family history (familial sudden death? recurrent syncope?)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Physical examination</a:t>
            </a:r>
            <a:r>
              <a:rPr lang="sk-SK" dirty="0"/>
              <a:t> (</a:t>
            </a:r>
            <a:r>
              <a:rPr lang="sk-SK" dirty="0" err="1"/>
              <a:t>murmor</a:t>
            </a:r>
            <a:r>
              <a:rPr lang="sk-SK" dirty="0"/>
              <a:t> ?)</a:t>
            </a:r>
            <a:r>
              <a:rPr lang="en-US" dirty="0"/>
              <a:t> + blood pressure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ECG</a:t>
            </a:r>
            <a:endParaRPr lang="sk-SK" dirty="0"/>
          </a:p>
          <a:p>
            <a:pPr lvl="1">
              <a:buFont typeface="Wingdings" panose="05000000000000000000" pitchFamily="2" charset="2"/>
              <a:buChar char="Ø"/>
            </a:pPr>
            <a:endParaRPr lang="sk-SK" dirty="0"/>
          </a:p>
          <a:p>
            <a:r>
              <a:rPr lang="sk-SK" dirty="0" err="1"/>
              <a:t>Is</a:t>
            </a:r>
            <a:r>
              <a:rPr lang="sk-SK" dirty="0"/>
              <a:t>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patient</a:t>
            </a:r>
            <a:r>
              <a:rPr lang="sk-SK" dirty="0"/>
              <a:t> at risk of </a:t>
            </a:r>
            <a:r>
              <a:rPr lang="sk-SK" b="1" dirty="0" err="1"/>
              <a:t>sudden</a:t>
            </a:r>
            <a:r>
              <a:rPr lang="sk-SK" b="1" dirty="0"/>
              <a:t> </a:t>
            </a:r>
            <a:r>
              <a:rPr lang="sk-SK" b="1" dirty="0" err="1"/>
              <a:t>cardiac</a:t>
            </a:r>
            <a:r>
              <a:rPr lang="sk-SK" b="1" dirty="0"/>
              <a:t> </a:t>
            </a:r>
            <a:r>
              <a:rPr lang="sk-SK" b="1" dirty="0" err="1"/>
              <a:t>death</a:t>
            </a:r>
            <a:r>
              <a:rPr lang="sk-SK" b="1" dirty="0"/>
              <a:t> </a:t>
            </a:r>
            <a:r>
              <a:rPr lang="sk-SK" dirty="0"/>
              <a:t>???</a:t>
            </a:r>
            <a:endParaRPr lang="sk-SK" u="sng" dirty="0"/>
          </a:p>
        </p:txBody>
      </p:sp>
      <p:sp>
        <p:nvSpPr>
          <p:cNvPr id="4" name="Šípka: nadol 3">
            <a:extLst>
              <a:ext uri="{FF2B5EF4-FFF2-40B4-BE49-F238E27FC236}">
                <a16:creationId xmlns:a16="http://schemas.microsoft.com/office/drawing/2014/main" id="{54005D39-D92C-4CE4-A33F-0AEE207E69A9}"/>
              </a:ext>
            </a:extLst>
          </p:cNvPr>
          <p:cNvSpPr/>
          <p:nvPr/>
        </p:nvSpPr>
        <p:spPr>
          <a:xfrm rot="16200000">
            <a:off x="8332133" y="5530667"/>
            <a:ext cx="484632" cy="1567942"/>
          </a:xfrm>
          <a:prstGeom prst="downArrow">
            <a:avLst>
              <a:gd name="adj1" fmla="val 22417"/>
              <a:gd name="adj2" fmla="val 50000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Šípka: nadol 4">
            <a:extLst>
              <a:ext uri="{FF2B5EF4-FFF2-40B4-BE49-F238E27FC236}">
                <a16:creationId xmlns:a16="http://schemas.microsoft.com/office/drawing/2014/main" id="{8B354AAC-D3BB-4D12-B605-E0D5073DFB1B}"/>
              </a:ext>
            </a:extLst>
          </p:cNvPr>
          <p:cNvSpPr/>
          <p:nvPr/>
        </p:nvSpPr>
        <p:spPr>
          <a:xfrm rot="14546932">
            <a:off x="8317535" y="4885747"/>
            <a:ext cx="484632" cy="1787798"/>
          </a:xfrm>
          <a:prstGeom prst="downArrow">
            <a:avLst>
              <a:gd name="adj1" fmla="val 22417"/>
              <a:gd name="adj2" fmla="val 50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23CB8690-F120-46FE-AA60-179DFD5301D0}"/>
              </a:ext>
            </a:extLst>
          </p:cNvPr>
          <p:cNvSpPr/>
          <p:nvPr/>
        </p:nvSpPr>
        <p:spPr>
          <a:xfrm>
            <a:off x="8232296" y="625224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</a:t>
            </a:r>
            <a:r>
              <a:rPr lang="sk-SK" dirty="0"/>
              <a:t>o</a:t>
            </a:r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4FA99757-4667-4A4D-B1F9-32F5EFD6D590}"/>
              </a:ext>
            </a:extLst>
          </p:cNvPr>
          <p:cNvSpPr/>
          <p:nvPr/>
        </p:nvSpPr>
        <p:spPr>
          <a:xfrm rot="19814155">
            <a:off x="8062862" y="5456416"/>
            <a:ext cx="491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 err="1"/>
              <a:t>yes</a:t>
            </a:r>
            <a:endParaRPr lang="sk-SK" dirty="0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554AD14A-EFA0-4115-BBC9-74BD3035E74B}"/>
              </a:ext>
            </a:extLst>
          </p:cNvPr>
          <p:cNvSpPr/>
          <p:nvPr/>
        </p:nvSpPr>
        <p:spPr>
          <a:xfrm>
            <a:off x="9309131" y="6033447"/>
            <a:ext cx="26421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Lifestyle changes</a:t>
            </a: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661E8B89-BB15-4BD2-9ACA-B5CB920BC0EB}"/>
              </a:ext>
            </a:extLst>
          </p:cNvPr>
          <p:cNvSpPr/>
          <p:nvPr/>
        </p:nvSpPr>
        <p:spPr>
          <a:xfrm>
            <a:off x="9311985" y="5117470"/>
            <a:ext cx="19053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Cardiologist</a:t>
            </a:r>
          </a:p>
        </p:txBody>
      </p:sp>
    </p:spTree>
    <p:extLst>
      <p:ext uri="{BB962C8B-B14F-4D97-AF65-F5344CB8AC3E}">
        <p14:creationId xmlns:p14="http://schemas.microsoft.com/office/powerpoint/2010/main" val="1936443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34BA1D-928A-46D3-A2C7-038D2EFA6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Sudden</a:t>
            </a:r>
            <a:r>
              <a:rPr lang="sk-SK" dirty="0"/>
              <a:t> </a:t>
            </a:r>
            <a:r>
              <a:rPr lang="sk-SK" dirty="0" err="1"/>
              <a:t>cardiac</a:t>
            </a:r>
            <a:r>
              <a:rPr lang="sk-SK" dirty="0"/>
              <a:t> </a:t>
            </a:r>
            <a:r>
              <a:rPr lang="sk-SK" dirty="0" err="1"/>
              <a:t>death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3A13782-F314-4C35-9E36-3B556EE01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38137"/>
          </a:xfrm>
        </p:spPr>
        <p:txBody>
          <a:bodyPr/>
          <a:lstStyle/>
          <a:p>
            <a:r>
              <a:rPr lang="en-US" dirty="0"/>
              <a:t>Onset:</a:t>
            </a:r>
            <a:r>
              <a:rPr lang="sk-SK" dirty="0"/>
              <a:t> </a:t>
            </a:r>
            <a:r>
              <a:rPr lang="en-US" dirty="0"/>
              <a:t>¼ during exercise; </a:t>
            </a:r>
            <a:r>
              <a:rPr lang="en-US" b="1" dirty="0"/>
              <a:t>¾ while resting</a:t>
            </a:r>
          </a:p>
          <a:p>
            <a:r>
              <a:rPr lang="en-US" dirty="0"/>
              <a:t>Epidemiology: &lt;35y. </a:t>
            </a:r>
            <a:r>
              <a:rPr lang="en-US" b="1" dirty="0"/>
              <a:t>1:100k</a:t>
            </a:r>
            <a:r>
              <a:rPr lang="en-US" dirty="0"/>
              <a:t>; 	&gt;35y. </a:t>
            </a:r>
            <a:r>
              <a:rPr lang="en-US" b="1" dirty="0"/>
              <a:t>10-100:100k </a:t>
            </a:r>
            <a:r>
              <a:rPr lang="en-US" dirty="0"/>
              <a:t>in 1 year</a:t>
            </a:r>
          </a:p>
          <a:p>
            <a:r>
              <a:rPr lang="en-US" dirty="0"/>
              <a:t>Etiology: </a:t>
            </a:r>
            <a:r>
              <a:rPr lang="en-US" b="1" u="sng" dirty="0">
                <a:solidFill>
                  <a:srgbClr val="FF0000"/>
                </a:solidFill>
              </a:rPr>
              <a:t>cardiac</a:t>
            </a:r>
          </a:p>
          <a:p>
            <a:pPr lvl="1"/>
            <a:r>
              <a:rPr lang="en-US" sz="2800" dirty="0"/>
              <a:t>&gt;35y. myocardial infarction,...</a:t>
            </a:r>
          </a:p>
          <a:p>
            <a:pPr lvl="1"/>
            <a:r>
              <a:rPr lang="en-US" sz="2800" dirty="0"/>
              <a:t>&lt;35y.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long QT syndrome (LQTS) 30%, cardiomyopathy 30%</a:t>
            </a:r>
            <a:r>
              <a:rPr lang="en-US" sz="2800" dirty="0"/>
              <a:t>,myocarditis 8%, WPW 8%, coronary anomalies 8%, </a:t>
            </a:r>
            <a:r>
              <a:rPr lang="en-US" sz="2800" dirty="0" err="1"/>
              <a:t>Marfan</a:t>
            </a:r>
            <a:r>
              <a:rPr lang="en-US" sz="2800" dirty="0"/>
              <a:t> syndrome with dissecting aneurysm 8%, heart commotion</a:t>
            </a:r>
          </a:p>
          <a:p>
            <a:r>
              <a:rPr lang="en-US" sz="3200" dirty="0"/>
              <a:t>Mechanism: ventricular fibrillation -&gt; asystole -&gt; death</a:t>
            </a:r>
          </a:p>
          <a:p>
            <a:r>
              <a:rPr lang="en-US" sz="3200" dirty="0"/>
              <a:t>AED (automatic external defibrillator) + CPR </a:t>
            </a:r>
          </a:p>
        </p:txBody>
      </p:sp>
    </p:spTree>
    <p:extLst>
      <p:ext uri="{BB962C8B-B14F-4D97-AF65-F5344CB8AC3E}">
        <p14:creationId xmlns:p14="http://schemas.microsoft.com/office/powerpoint/2010/main" val="1061164671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292</Words>
  <Application>Microsoft Office PowerPoint</Application>
  <PresentationFormat>Širokouhlá</PresentationFormat>
  <Paragraphs>49</Paragraphs>
  <Slides>5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Motív balíka Office</vt:lpstr>
      <vt:lpstr>Loss of consciousness/Syncope Sudden cardiac death</vt:lpstr>
      <vt:lpstr>Epidemiology - loss of consciousness</vt:lpstr>
      <vt:lpstr> Loss of consciousness</vt:lpstr>
      <vt:lpstr>Reflex syncope vs. cardiac syncope</vt:lpstr>
      <vt:lpstr>Sudden cardiac death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Bjeloševič Marko MUDr.</dc:creator>
  <cp:lastModifiedBy>Bjeloševič Marko MUDr.</cp:lastModifiedBy>
  <cp:revision>61</cp:revision>
  <dcterms:created xsi:type="dcterms:W3CDTF">2023-03-23T13:26:23Z</dcterms:created>
  <dcterms:modified xsi:type="dcterms:W3CDTF">2023-03-27T12:42:22Z</dcterms:modified>
</cp:coreProperties>
</file>